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5"/>
  </p:notesMasterIdLst>
  <p:sldIdLst>
    <p:sldId id="268" r:id="rId2"/>
    <p:sldId id="256" r:id="rId3"/>
    <p:sldId id="257" r:id="rId4"/>
    <p:sldId id="266" r:id="rId5"/>
    <p:sldId id="261" r:id="rId6"/>
    <p:sldId id="267" r:id="rId7"/>
    <p:sldId id="263" r:id="rId8"/>
    <p:sldId id="264" r:id="rId9"/>
    <p:sldId id="262" r:id="rId10"/>
    <p:sldId id="265" r:id="rId11"/>
    <p:sldId id="337" r:id="rId12"/>
    <p:sldId id="338" r:id="rId13"/>
    <p:sldId id="269" r:id="rId14"/>
    <p:sldId id="258" r:id="rId15"/>
    <p:sldId id="287" r:id="rId16"/>
    <p:sldId id="260" r:id="rId17"/>
    <p:sldId id="288" r:id="rId18"/>
    <p:sldId id="289" r:id="rId19"/>
    <p:sldId id="270" r:id="rId20"/>
    <p:sldId id="271" r:id="rId21"/>
    <p:sldId id="272" r:id="rId22"/>
    <p:sldId id="273" r:id="rId23"/>
    <p:sldId id="259" r:id="rId24"/>
    <p:sldId id="274" r:id="rId25"/>
    <p:sldId id="275" r:id="rId26"/>
    <p:sldId id="276" r:id="rId27"/>
    <p:sldId id="277" r:id="rId28"/>
    <p:sldId id="278" r:id="rId29"/>
    <p:sldId id="280" r:id="rId30"/>
    <p:sldId id="279" r:id="rId31"/>
    <p:sldId id="281" r:id="rId32"/>
    <p:sldId id="282" r:id="rId33"/>
    <p:sldId id="283" r:id="rId34"/>
    <p:sldId id="285" r:id="rId35"/>
    <p:sldId id="284" r:id="rId36"/>
    <p:sldId id="286"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18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89675B-793F-45A6-8E04-307B6A08E2B9}" type="datetimeFigureOut">
              <a:rPr lang="zh-CN" altLang="en-US" smtClean="0"/>
              <a:t>2023/9/18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62A109-B70C-4B31-B540-CBEF40A5D8A2}" type="slidenum">
              <a:rPr lang="zh-CN" altLang="en-US" smtClean="0"/>
              <a:t>‹#›</a:t>
            </a:fld>
            <a:endParaRPr lang="zh-CN" altLang="en-US"/>
          </a:p>
        </p:txBody>
      </p:sp>
    </p:spTree>
    <p:extLst>
      <p:ext uri="{BB962C8B-B14F-4D97-AF65-F5344CB8AC3E}">
        <p14:creationId xmlns:p14="http://schemas.microsoft.com/office/powerpoint/2010/main" val="2726736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真的這麼神奇</a:t>
            </a:r>
            <a:r>
              <a:rPr lang="en-US" altLang="zh-TW" dirty="0"/>
              <a:t>?</a:t>
            </a:r>
            <a:endParaRPr lang="zh-TW" altLang="en-US" dirty="0"/>
          </a:p>
          <a:p>
            <a:pPr marL="228600" indent="-228600">
              <a:buAutoNum type="arabicPeriod"/>
            </a:pPr>
            <a:r>
              <a:rPr lang="zh-TW" altLang="en-US" dirty="0"/>
              <a:t>什麼是機器學習</a:t>
            </a:r>
            <a:r>
              <a:rPr lang="en-US" altLang="zh-TW" dirty="0"/>
              <a:t>?</a:t>
            </a:r>
          </a:p>
          <a:p>
            <a:pPr marL="228600" indent="-228600">
              <a:buAutoNum type="arabicPeriod"/>
            </a:pPr>
            <a:r>
              <a:rPr lang="zh-TW" altLang="en-US" dirty="0"/>
              <a:t>找甚麼樣的 </a:t>
            </a:r>
            <a:r>
              <a:rPr lang="en-US" altLang="zh-TW" dirty="0"/>
              <a:t>function:</a:t>
            </a:r>
            <a:r>
              <a:rPr lang="zh-TW" altLang="en-US" dirty="0"/>
              <a:t> </a:t>
            </a:r>
            <a:r>
              <a:rPr lang="en-US" altLang="zh-TW" dirty="0"/>
              <a:t>regression, generation (GLOW), classification</a:t>
            </a:r>
          </a:p>
          <a:p>
            <a:pPr marL="228600" indent="-228600">
              <a:buAutoNum type="arabicPeriod"/>
            </a:pPr>
            <a:r>
              <a:rPr lang="zh-TW" altLang="en-US" dirty="0"/>
              <a:t>各種模型 </a:t>
            </a:r>
            <a:r>
              <a:rPr lang="en-US" altLang="zh-TW" dirty="0"/>
              <a:t>CNN RNN seq2seq transformer </a:t>
            </a:r>
          </a:p>
          <a:p>
            <a:pPr marL="228600" indent="-228600">
              <a:buAutoNum type="arabicPeriod"/>
            </a:pPr>
            <a:r>
              <a:rPr lang="zh-TW" altLang="en-US" dirty="0"/>
              <a:t>各種學習 </a:t>
            </a:r>
            <a:r>
              <a:rPr lang="en-US" altLang="zh-TW" dirty="0"/>
              <a:t>gradient descent and tips</a:t>
            </a:r>
          </a:p>
          <a:p>
            <a:pPr marL="228600" indent="-228600">
              <a:buAutoNum type="arabicPeriod"/>
            </a:pPr>
            <a:r>
              <a:rPr lang="zh-TW" altLang="en-US" dirty="0"/>
              <a:t>訓練方式 </a:t>
            </a:r>
            <a:r>
              <a:rPr lang="en-US" altLang="zh-TW" dirty="0"/>
              <a:t>semi, transfer (unsupervised domain adaptation), RL (curiosity driven), unsupervised (BERT)</a:t>
            </a:r>
          </a:p>
          <a:p>
            <a:pPr marL="0" indent="0">
              <a:buNone/>
            </a:pPr>
            <a:r>
              <a:rPr lang="en-US" altLang="zh-TW" dirty="0"/>
              <a:t>6. Towards AI in the real world</a:t>
            </a:r>
          </a:p>
          <a:p>
            <a:pPr marL="0" indent="0">
              <a:buNone/>
            </a:pPr>
            <a:r>
              <a:rPr lang="en-US" altLang="zh-TW" dirty="0"/>
              <a:t>How to know I do not know?</a:t>
            </a:r>
          </a:p>
          <a:p>
            <a:pPr marL="0" indent="0">
              <a:buNone/>
            </a:pPr>
            <a:r>
              <a:rPr lang="en-US" altLang="zh-TW" dirty="0"/>
              <a:t>Why I do this?</a:t>
            </a:r>
          </a:p>
          <a:p>
            <a:pPr marL="0" indent="0">
              <a:buNone/>
            </a:pPr>
            <a:r>
              <a:rPr lang="en-US" altLang="zh-TW" dirty="0"/>
              <a:t>Attack and </a:t>
            </a:r>
            <a:r>
              <a:rPr lang="en-US" altLang="zh-TW" dirty="0" err="1"/>
              <a:t>defence</a:t>
            </a:r>
            <a:r>
              <a:rPr lang="en-US" altLang="zh-TW" dirty="0"/>
              <a:t> </a:t>
            </a:r>
          </a:p>
          <a:p>
            <a:pPr marL="0" indent="0">
              <a:buNone/>
            </a:pPr>
            <a:r>
              <a:rPr lang="en-US" altLang="zh-TW" dirty="0"/>
              <a:t>Few/zero learning</a:t>
            </a:r>
          </a:p>
          <a:p>
            <a:pPr marL="0" indent="0">
              <a:buNone/>
            </a:pPr>
            <a:r>
              <a:rPr lang="en-US" altLang="zh-TW" dirty="0"/>
              <a:t>LLL</a:t>
            </a:r>
          </a:p>
          <a:p>
            <a:pPr marL="0" indent="0">
              <a:buNone/>
            </a:pPr>
            <a:r>
              <a:rPr lang="en-US" altLang="zh-TW" dirty="0"/>
              <a:t>Meta-learning </a:t>
            </a:r>
          </a:p>
          <a:p>
            <a:pPr marL="0" indent="0">
              <a:buNone/>
            </a:pPr>
            <a:r>
              <a:rPr lang="en-US" altLang="zh-TW" dirty="0"/>
              <a:t>compression</a:t>
            </a:r>
          </a:p>
          <a:p>
            <a:pPr marL="0" indent="0">
              <a:buNone/>
            </a:pPr>
            <a:r>
              <a:rPr lang="en-US" altLang="zh-TW" dirty="0"/>
              <a:t>Theory</a:t>
            </a:r>
          </a:p>
          <a:p>
            <a:pPr marL="0" indent="0">
              <a:buNone/>
            </a:pPr>
            <a:r>
              <a:rPr lang="en-US" altLang="zh-TW" dirty="0"/>
              <a:t>7. This course</a:t>
            </a:r>
            <a:endParaRPr lang="zh-TW" altLang="en-US" dirty="0"/>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1</a:t>
            </a:fld>
            <a:endParaRPr lang="zh-CN" altLang="en-US"/>
          </a:p>
        </p:txBody>
      </p:sp>
    </p:spTree>
    <p:extLst>
      <p:ext uri="{BB962C8B-B14F-4D97-AF65-F5344CB8AC3E}">
        <p14:creationId xmlns:p14="http://schemas.microsoft.com/office/powerpoint/2010/main" val="213155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2F4E09F-6AC2-4AA4-9186-31CC36AE6224}" type="datetimeFigureOut">
              <a:rPr lang="zh-CN" altLang="en-US" smtClean="0"/>
              <a:t>2023/9/18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820715D-DA37-40A7-914D-AAC0DFA6C214}" type="slidenum">
              <a:rPr lang="zh-CN" altLang="en-US" smtClean="0"/>
              <a:t>‹#›</a:t>
            </a:fld>
            <a:endParaRPr lang="zh-CN" altLang="en-US"/>
          </a:p>
        </p:txBody>
      </p:sp>
    </p:spTree>
    <p:extLst>
      <p:ext uri="{BB962C8B-B14F-4D97-AF65-F5344CB8AC3E}">
        <p14:creationId xmlns:p14="http://schemas.microsoft.com/office/powerpoint/2010/main" val="4171713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2F4E09F-6AC2-4AA4-9186-31CC36AE6224}" type="datetimeFigureOut">
              <a:rPr lang="zh-CN" altLang="en-US" smtClean="0"/>
              <a:t>2023/9/18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820715D-DA37-40A7-914D-AAC0DFA6C214}" type="slidenum">
              <a:rPr lang="zh-CN" altLang="en-US" smtClean="0"/>
              <a:t>‹#›</a:t>
            </a:fld>
            <a:endParaRPr lang="zh-CN" altLang="en-US"/>
          </a:p>
        </p:txBody>
      </p:sp>
    </p:spTree>
    <p:extLst>
      <p:ext uri="{BB962C8B-B14F-4D97-AF65-F5344CB8AC3E}">
        <p14:creationId xmlns:p14="http://schemas.microsoft.com/office/powerpoint/2010/main" val="454636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2F4E09F-6AC2-4AA4-9186-31CC36AE6224}" type="datetimeFigureOut">
              <a:rPr lang="zh-CN" altLang="en-US" smtClean="0"/>
              <a:t>2023/9/18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820715D-DA37-40A7-914D-AAC0DFA6C214}" type="slidenum">
              <a:rPr lang="zh-CN" altLang="en-US" smtClean="0"/>
              <a:t>‹#›</a:t>
            </a:fld>
            <a:endParaRPr lang="zh-CN" altLang="en-US"/>
          </a:p>
        </p:txBody>
      </p:sp>
    </p:spTree>
    <p:extLst>
      <p:ext uri="{BB962C8B-B14F-4D97-AF65-F5344CB8AC3E}">
        <p14:creationId xmlns:p14="http://schemas.microsoft.com/office/powerpoint/2010/main" val="2819841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2F4E09F-6AC2-4AA4-9186-31CC36AE6224}" type="datetimeFigureOut">
              <a:rPr lang="zh-CN" altLang="en-US" smtClean="0"/>
              <a:t>2023/9/18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820715D-DA37-40A7-914D-AAC0DFA6C214}" type="slidenum">
              <a:rPr lang="zh-CN" altLang="en-US" smtClean="0"/>
              <a:t>‹#›</a:t>
            </a:fld>
            <a:endParaRPr lang="zh-CN" altLang="en-US"/>
          </a:p>
        </p:txBody>
      </p:sp>
    </p:spTree>
    <p:extLst>
      <p:ext uri="{BB962C8B-B14F-4D97-AF65-F5344CB8AC3E}">
        <p14:creationId xmlns:p14="http://schemas.microsoft.com/office/powerpoint/2010/main" val="623082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2F4E09F-6AC2-4AA4-9186-31CC36AE6224}" type="datetimeFigureOut">
              <a:rPr lang="zh-CN" altLang="en-US" smtClean="0"/>
              <a:t>2023/9/18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820715D-DA37-40A7-914D-AAC0DFA6C214}" type="slidenum">
              <a:rPr lang="zh-CN" altLang="en-US" smtClean="0"/>
              <a:t>‹#›</a:t>
            </a:fld>
            <a:endParaRPr lang="zh-CN" altLang="en-US"/>
          </a:p>
        </p:txBody>
      </p:sp>
    </p:spTree>
    <p:extLst>
      <p:ext uri="{BB962C8B-B14F-4D97-AF65-F5344CB8AC3E}">
        <p14:creationId xmlns:p14="http://schemas.microsoft.com/office/powerpoint/2010/main" val="2749458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2F4E09F-6AC2-4AA4-9186-31CC36AE6224}" type="datetimeFigureOut">
              <a:rPr lang="zh-CN" altLang="en-US" smtClean="0"/>
              <a:t>2023/9/18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820715D-DA37-40A7-914D-AAC0DFA6C214}" type="slidenum">
              <a:rPr lang="zh-CN" altLang="en-US" smtClean="0"/>
              <a:t>‹#›</a:t>
            </a:fld>
            <a:endParaRPr lang="zh-CN" altLang="en-US"/>
          </a:p>
        </p:txBody>
      </p:sp>
    </p:spTree>
    <p:extLst>
      <p:ext uri="{BB962C8B-B14F-4D97-AF65-F5344CB8AC3E}">
        <p14:creationId xmlns:p14="http://schemas.microsoft.com/office/powerpoint/2010/main" val="342073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2F4E09F-6AC2-4AA4-9186-31CC36AE6224}" type="datetimeFigureOut">
              <a:rPr lang="zh-CN" altLang="en-US" smtClean="0"/>
              <a:t>2023/9/18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820715D-DA37-40A7-914D-AAC0DFA6C214}" type="slidenum">
              <a:rPr lang="zh-CN" altLang="en-US" smtClean="0"/>
              <a:t>‹#›</a:t>
            </a:fld>
            <a:endParaRPr lang="zh-CN" altLang="en-US"/>
          </a:p>
        </p:txBody>
      </p:sp>
    </p:spTree>
    <p:extLst>
      <p:ext uri="{BB962C8B-B14F-4D97-AF65-F5344CB8AC3E}">
        <p14:creationId xmlns:p14="http://schemas.microsoft.com/office/powerpoint/2010/main" val="2448168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2F4E09F-6AC2-4AA4-9186-31CC36AE6224}" type="datetimeFigureOut">
              <a:rPr lang="zh-CN" altLang="en-US" smtClean="0"/>
              <a:t>2023/9/18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820715D-DA37-40A7-914D-AAC0DFA6C214}" type="slidenum">
              <a:rPr lang="zh-CN" altLang="en-US" smtClean="0"/>
              <a:t>‹#›</a:t>
            </a:fld>
            <a:endParaRPr lang="zh-CN" altLang="en-US"/>
          </a:p>
        </p:txBody>
      </p:sp>
    </p:spTree>
    <p:extLst>
      <p:ext uri="{BB962C8B-B14F-4D97-AF65-F5344CB8AC3E}">
        <p14:creationId xmlns:p14="http://schemas.microsoft.com/office/powerpoint/2010/main" val="2826706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F4E09F-6AC2-4AA4-9186-31CC36AE6224}" type="datetimeFigureOut">
              <a:rPr lang="zh-CN" altLang="en-US" smtClean="0"/>
              <a:t>2023/9/18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820715D-DA37-40A7-914D-AAC0DFA6C214}" type="slidenum">
              <a:rPr lang="zh-CN" altLang="en-US" smtClean="0"/>
              <a:t>‹#›</a:t>
            </a:fld>
            <a:endParaRPr lang="zh-CN" altLang="en-US"/>
          </a:p>
        </p:txBody>
      </p:sp>
    </p:spTree>
    <p:extLst>
      <p:ext uri="{BB962C8B-B14F-4D97-AF65-F5344CB8AC3E}">
        <p14:creationId xmlns:p14="http://schemas.microsoft.com/office/powerpoint/2010/main" val="1128466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2F4E09F-6AC2-4AA4-9186-31CC36AE6224}" type="datetimeFigureOut">
              <a:rPr lang="zh-CN" altLang="en-US" smtClean="0"/>
              <a:t>2023/9/18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820715D-DA37-40A7-914D-AAC0DFA6C214}" type="slidenum">
              <a:rPr lang="zh-CN" altLang="en-US" smtClean="0"/>
              <a:t>‹#›</a:t>
            </a:fld>
            <a:endParaRPr lang="zh-CN" altLang="en-US"/>
          </a:p>
        </p:txBody>
      </p:sp>
    </p:spTree>
    <p:extLst>
      <p:ext uri="{BB962C8B-B14F-4D97-AF65-F5344CB8AC3E}">
        <p14:creationId xmlns:p14="http://schemas.microsoft.com/office/powerpoint/2010/main" val="369816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2F4E09F-6AC2-4AA4-9186-31CC36AE6224}" type="datetimeFigureOut">
              <a:rPr lang="zh-CN" altLang="en-US" smtClean="0"/>
              <a:t>2023/9/18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820715D-DA37-40A7-914D-AAC0DFA6C214}" type="slidenum">
              <a:rPr lang="zh-CN" altLang="en-US" smtClean="0"/>
              <a:t>‹#›</a:t>
            </a:fld>
            <a:endParaRPr lang="zh-CN" altLang="en-US"/>
          </a:p>
        </p:txBody>
      </p:sp>
    </p:spTree>
    <p:extLst>
      <p:ext uri="{BB962C8B-B14F-4D97-AF65-F5344CB8AC3E}">
        <p14:creationId xmlns:p14="http://schemas.microsoft.com/office/powerpoint/2010/main" val="950322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F4E09F-6AC2-4AA4-9186-31CC36AE6224}" type="datetimeFigureOut">
              <a:rPr lang="zh-CN" altLang="en-US" smtClean="0"/>
              <a:t>2023/9/18</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20715D-DA37-40A7-914D-AAC0DFA6C214}" type="slidenum">
              <a:rPr lang="zh-CN" altLang="en-US" smtClean="0"/>
              <a:t>‹#›</a:t>
            </a:fld>
            <a:endParaRPr lang="zh-CN" altLang="en-US"/>
          </a:p>
        </p:txBody>
      </p:sp>
    </p:spTree>
    <p:extLst>
      <p:ext uri="{BB962C8B-B14F-4D97-AF65-F5344CB8AC3E}">
        <p14:creationId xmlns:p14="http://schemas.microsoft.com/office/powerpoint/2010/main" val="3071730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pybind11.readthedocs.io/en/latest/basics.html#creating-bindings-for-a-simple-function" TargetMode="External"/><Relationship Id="rId2" Type="http://schemas.openxmlformats.org/officeDocument/2006/relationships/hyperlink" Target="https://www.mindspore.cn/docs/programming_guide/zh-CN/r1.6/index.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svg"/><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hyperlink" Target="https://tensorflow.google.cn/guide/intro_to_graphs?hl=zh-cn" TargetMode="External"/><Relationship Id="rId3" Type="http://schemas.openxmlformats.org/officeDocument/2006/relationships/hyperlink" Target="https://arxiv.org/abs/1912.01703" TargetMode="External"/><Relationship Id="rId7" Type="http://schemas.openxmlformats.org/officeDocument/2006/relationships/hyperlink" Target="https://tensorflow.google.cn/guide/eager?hl=zh-cn" TargetMode="External"/><Relationship Id="rId2" Type="http://schemas.openxmlformats.org/officeDocument/2006/relationships/hyperlink" Target="https://arxiv.org/abs/1603.04467" TargetMode="External"/><Relationship Id="rId1" Type="http://schemas.openxmlformats.org/officeDocument/2006/relationships/slideLayout" Target="../slideLayouts/slideLayout2.xml"/><Relationship Id="rId6" Type="http://schemas.openxmlformats.org/officeDocument/2006/relationships/hyperlink" Target="https://arxiv.org/pdf/1903.01855.pdf" TargetMode="External"/><Relationship Id="rId5" Type="http://schemas.openxmlformats.org/officeDocument/2006/relationships/hyperlink" Target="http://download.tensorflow.org/paper/white_paper_tf_control_flow_implementation_2017_11_1.pdf" TargetMode="External"/><Relationship Id="rId4" Type="http://schemas.openxmlformats.org/officeDocument/2006/relationships/hyperlink" Target="https://mindspore-website.obs.cn-north-4.myhuaweicloud.com/white_paper/MindSpore_white_paperV1.1.pdf" TargetMode="External"/><Relationship Id="rId9" Type="http://schemas.openxmlformats.org/officeDocument/2006/relationships/hyperlink" Target="https://www.mindspore.cn/docs/programming_guide/zh-CN/r1.6/design/dynamic_graph_and_static_graph.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1942286"/>
            <a:ext cx="9143999" cy="1817648"/>
          </a:xfrm>
        </p:spPr>
        <p:txBody>
          <a:bodyPr>
            <a:noAutofit/>
          </a:bodyPr>
          <a:lstStyle/>
          <a:p>
            <a:r>
              <a:rPr lang="zh-CN" altLang="en-US" b="1" dirty="0">
                <a:effectLst>
                  <a:outerShdw blurRad="38100" dist="38100" dir="2700000" algn="tl">
                    <a:srgbClr val="000000">
                      <a:alpha val="43137"/>
                    </a:srgbClr>
                  </a:outerShdw>
                </a:effectLst>
                <a:latin typeface="Arial Black" panose="020B0A04020102020204" pitchFamily="34" charset="0"/>
              </a:rPr>
              <a:t>智能软件综合研究</a:t>
            </a:r>
            <a:br>
              <a:rPr lang="en-US" altLang="zh-CN" b="1" dirty="0">
                <a:effectLst>
                  <a:outerShdw blurRad="38100" dist="38100" dir="2700000" algn="tl">
                    <a:srgbClr val="000000">
                      <a:alpha val="43137"/>
                    </a:srgbClr>
                  </a:outerShdw>
                </a:effectLst>
                <a:latin typeface="Arial Black" panose="020B0A04020102020204" pitchFamily="34" charset="0"/>
              </a:rPr>
            </a:br>
            <a:r>
              <a:rPr lang="en-US" altLang="zh-CN" sz="3600" b="1" dirty="0">
                <a:effectLst>
                  <a:outerShdw blurRad="38100" dist="38100" dir="2700000" algn="tl">
                    <a:srgbClr val="000000">
                      <a:alpha val="43137"/>
                    </a:srgbClr>
                  </a:outerShdw>
                </a:effectLst>
                <a:latin typeface="Arial Black" panose="020B0A04020102020204" pitchFamily="34" charset="0"/>
              </a:rPr>
              <a:t>Comprehensive Research on Intelligent Software</a:t>
            </a:r>
            <a:endParaRPr lang="zh-CN" altLang="en-US" sz="3600" b="1" dirty="0">
              <a:effectLst>
                <a:outerShdw blurRad="38100" dist="38100" dir="2700000" algn="tl">
                  <a:srgbClr val="000000">
                    <a:alpha val="43137"/>
                  </a:srgbClr>
                </a:outerShdw>
              </a:effectLst>
              <a:latin typeface="Arial Black" panose="020B0A04020102020204" pitchFamily="34" charset="0"/>
            </a:endParaRPr>
          </a:p>
        </p:txBody>
      </p:sp>
      <p:sp>
        <p:nvSpPr>
          <p:cNvPr id="3" name="副标题 2"/>
          <p:cNvSpPr>
            <a:spLocks noGrp="1"/>
          </p:cNvSpPr>
          <p:nvPr>
            <p:ph type="subTitle" idx="1"/>
          </p:nvPr>
        </p:nvSpPr>
        <p:spPr>
          <a:xfrm>
            <a:off x="1" y="4286251"/>
            <a:ext cx="9143999" cy="1041123"/>
          </a:xfrm>
          <a:solidFill>
            <a:schemeClr val="accent6">
              <a:lumMod val="75000"/>
            </a:schemeClr>
          </a:solidFill>
        </p:spPr>
        <p:txBody>
          <a:bodyPr>
            <a:normAutofit fontScale="32500" lnSpcReduction="20000"/>
          </a:bodyPr>
          <a:lstStyle/>
          <a:p>
            <a:endParaRPr lang="en-US" altLang="zh-CN" dirty="0">
              <a:solidFill>
                <a:schemeClr val="bg1"/>
              </a:solidFill>
              <a:latin typeface="Arial Black" panose="020B0A04020102020204" pitchFamily="34" charset="0"/>
            </a:endParaRPr>
          </a:p>
          <a:p>
            <a:r>
              <a:rPr lang="zh-CN" altLang="en-US" sz="4300" dirty="0">
                <a:solidFill>
                  <a:schemeClr val="bg1"/>
                </a:solidFill>
                <a:latin typeface="Arial Black" panose="020B0A04020102020204" pitchFamily="34" charset="0"/>
              </a:rPr>
              <a:t>马明泽    </a:t>
            </a:r>
            <a:endParaRPr lang="en-US" altLang="zh-CN" sz="4300" dirty="0">
              <a:solidFill>
                <a:schemeClr val="bg1"/>
              </a:solidFill>
              <a:latin typeface="Arial Black" panose="020B0A04020102020204" pitchFamily="34" charset="0"/>
            </a:endParaRPr>
          </a:p>
          <a:p>
            <a:r>
              <a:rPr lang="en-US" altLang="zh-CN" sz="4300" dirty="0">
                <a:solidFill>
                  <a:schemeClr val="bg1"/>
                </a:solidFill>
                <a:latin typeface="Arial Black" panose="020B0A04020102020204" pitchFamily="34" charset="0"/>
              </a:rPr>
              <a:t>mingze.ma@zstu.edu.cn</a:t>
            </a:r>
          </a:p>
          <a:p>
            <a:r>
              <a:rPr lang="en-US" altLang="zh-CN" sz="4300" dirty="0">
                <a:solidFill>
                  <a:schemeClr val="bg1"/>
                </a:solidFill>
                <a:latin typeface="Arial Black" panose="020B0A04020102020204" pitchFamily="34" charset="0"/>
              </a:rPr>
              <a:t>2023-2024-1  </a:t>
            </a:r>
          </a:p>
        </p:txBody>
      </p:sp>
      <p:sp>
        <p:nvSpPr>
          <p:cNvPr id="8" name="灯片编号占位符 7"/>
          <p:cNvSpPr>
            <a:spLocks noGrp="1"/>
          </p:cNvSpPr>
          <p:nvPr>
            <p:ph type="sldNum" sz="quarter" idx="12"/>
          </p:nvPr>
        </p:nvSpPr>
        <p:spPr/>
        <p:txBody>
          <a:bodyPr/>
          <a:lstStyle/>
          <a:p>
            <a:fld id="{B622AA65-96F9-424A-92A5-406D9AA4962E}" type="slidenum">
              <a:rPr lang="zh-CN" altLang="en-US" smtClean="0"/>
              <a:t>1</a:t>
            </a:fld>
            <a:endParaRPr lang="zh-CN" altLang="en-US" dirty="0"/>
          </a:p>
        </p:txBody>
      </p:sp>
      <p:pic>
        <p:nvPicPr>
          <p:cNvPr id="4" name="图片 3"/>
          <p:cNvPicPr>
            <a:picLocks/>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r="39328"/>
          <a:stretch/>
        </p:blipFill>
        <p:spPr>
          <a:xfrm>
            <a:off x="0" y="11151"/>
            <a:ext cx="4576970" cy="1407323"/>
          </a:xfrm>
          <a:prstGeom prst="rect">
            <a:avLst/>
          </a:prstGeom>
        </p:spPr>
      </p:pic>
      <p:sp>
        <p:nvSpPr>
          <p:cNvPr id="5" name="矩形 4"/>
          <p:cNvSpPr/>
          <p:nvPr/>
        </p:nvSpPr>
        <p:spPr>
          <a:xfrm>
            <a:off x="4576971" y="14278"/>
            <a:ext cx="4563000" cy="14067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等腰三角形 5"/>
          <p:cNvSpPr/>
          <p:nvPr/>
        </p:nvSpPr>
        <p:spPr>
          <a:xfrm rot="10800000">
            <a:off x="4427882" y="4286250"/>
            <a:ext cx="320536" cy="19381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699262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EE87BCB-2E02-079E-3A10-C693F335C8EC}"/>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机器学习框架的基本组成</a:t>
            </a:r>
            <a:endParaRPr lang="zh-CN" altLang="en-US" dirty="0"/>
          </a:p>
        </p:txBody>
      </p:sp>
      <p:pic>
        <p:nvPicPr>
          <p:cNvPr id="5" name="内容占位符 4">
            <a:extLst>
              <a:ext uri="{FF2B5EF4-FFF2-40B4-BE49-F238E27FC236}">
                <a16:creationId xmlns:a16="http://schemas.microsoft.com/office/drawing/2014/main" id="{F823C405-9ECE-F9F0-AC90-47541A233A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628650" y="1982564"/>
            <a:ext cx="7886700" cy="4037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959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EE87BCB-2E02-079E-3A10-C693F335C8EC}"/>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机器学习系统生态 </a:t>
            </a:r>
            <a:r>
              <a:rPr lang="en-US" altLang="zh-CN" dirty="0">
                <a:latin typeface="微软雅黑" panose="020B0503020204020204" pitchFamily="34" charset="-122"/>
                <a:ea typeface="微软雅黑" panose="020B0503020204020204" pitchFamily="34" charset="-122"/>
              </a:rPr>
              <a:t>(1)</a:t>
            </a:r>
            <a:endParaRPr lang="zh-CN" altLang="en-US" dirty="0"/>
          </a:p>
        </p:txBody>
      </p:sp>
      <p:sp>
        <p:nvSpPr>
          <p:cNvPr id="2" name="内容占位符 1">
            <a:extLst>
              <a:ext uri="{FF2B5EF4-FFF2-40B4-BE49-F238E27FC236}">
                <a16:creationId xmlns:a16="http://schemas.microsoft.com/office/drawing/2014/main" id="{AF6EC8B1-CA11-BEE1-C7CF-AA0D47E69DA9}"/>
              </a:ext>
            </a:extLst>
          </p:cNvPr>
          <p:cNvSpPr>
            <a:spLocks noGrp="1"/>
          </p:cNvSpPr>
          <p:nvPr>
            <p:ph idx="1"/>
          </p:nvPr>
        </p:nvSpPr>
        <p:spPr>
          <a:xfrm>
            <a:off x="628650" y="1529788"/>
            <a:ext cx="8111938" cy="5032375"/>
          </a:xfrm>
        </p:spPr>
        <p:txBody>
          <a:bodyPr>
            <a:normAutofit/>
          </a:bodyPr>
          <a:lstStyle/>
          <a:p>
            <a:r>
              <a:rPr lang="zh-CN" altLang="en-US" sz="2000" b="1" dirty="0">
                <a:latin typeface="微软雅黑" panose="020B0503020204020204" pitchFamily="34" charset="-122"/>
                <a:ea typeface="微软雅黑" panose="020B0503020204020204" pitchFamily="34" charset="-122"/>
              </a:rPr>
              <a:t>联邦学习： </a:t>
            </a:r>
            <a:r>
              <a:rPr lang="zh-CN" altLang="en-US" sz="2000" dirty="0">
                <a:latin typeface="微软雅黑" panose="020B0503020204020204" pitchFamily="34" charset="-122"/>
                <a:ea typeface="微软雅黑" panose="020B0503020204020204" pitchFamily="34" charset="-122"/>
              </a:rPr>
              <a:t>随着用户隐私保护和数据保护法的出现，许多机器学习应用无法直接接触用户数据完成模型训练。因此这一类应用需要通过机器学习框架实现联邦学习（</a:t>
            </a:r>
            <a:r>
              <a:rPr lang="en-US" altLang="zh-CN" sz="2000" dirty="0">
                <a:latin typeface="微软雅黑" panose="020B0503020204020204" pitchFamily="34" charset="-122"/>
                <a:ea typeface="微软雅黑" panose="020B0503020204020204" pitchFamily="34" charset="-122"/>
              </a:rPr>
              <a:t>Federated Learning</a:t>
            </a:r>
            <a:r>
              <a:rPr lang="zh-CN" altLang="en-US" sz="2000" dirty="0">
                <a:latin typeface="微软雅黑" panose="020B0503020204020204" pitchFamily="34" charset="-122"/>
                <a:ea typeface="微软雅黑" panose="020B0503020204020204" pitchFamily="34" charset="-122"/>
              </a:rPr>
              <a:t>）。</a:t>
            </a:r>
          </a:p>
          <a:p>
            <a:r>
              <a:rPr lang="zh-CN" altLang="en-US" sz="2000" b="1" dirty="0">
                <a:latin typeface="微软雅黑" panose="020B0503020204020204" pitchFamily="34" charset="-122"/>
                <a:ea typeface="微软雅黑" panose="020B0503020204020204" pitchFamily="34" charset="-122"/>
              </a:rPr>
              <a:t>推荐系统： </a:t>
            </a:r>
            <a:r>
              <a:rPr lang="zh-CN" altLang="en-US" sz="2000" dirty="0">
                <a:latin typeface="微软雅黑" panose="020B0503020204020204" pitchFamily="34" charset="-122"/>
                <a:ea typeface="微软雅黑" panose="020B0503020204020204" pitchFamily="34" charset="-122"/>
              </a:rPr>
              <a:t>将机器学习（特别是深度学习）引入推荐系统在过去数年取得了巨大的成功。相比于传统基于规则的推荐系统，深度学习推荐系统能够有效分析用户的海量特征数据，从而实现在推荐准确度和推荐时效性上的巨大提升。</a:t>
            </a:r>
          </a:p>
          <a:p>
            <a:r>
              <a:rPr lang="zh-CN" altLang="en-US" sz="2000" b="1" dirty="0">
                <a:latin typeface="微软雅黑" panose="020B0503020204020204" pitchFamily="34" charset="-122"/>
                <a:ea typeface="微软雅黑" panose="020B0503020204020204" pitchFamily="34" charset="-122"/>
              </a:rPr>
              <a:t>强化学习</a:t>
            </a:r>
            <a:r>
              <a:rPr lang="zh-CN" altLang="en-US" sz="2000" dirty="0">
                <a:latin typeface="微软雅黑" panose="020B0503020204020204" pitchFamily="34" charset="-122"/>
                <a:ea typeface="微软雅黑" panose="020B0503020204020204" pitchFamily="34" charset="-122"/>
              </a:rPr>
              <a:t>： 强化学习具有数据收集和模型训练方法的特殊性。因此，需要基于机器学习框架进一步开发专用的强化学习系统。</a:t>
            </a:r>
          </a:p>
          <a:p>
            <a:r>
              <a:rPr lang="zh-CN" altLang="en-US" sz="2000" b="1" dirty="0">
                <a:latin typeface="微软雅黑" panose="020B0503020204020204" pitchFamily="34" charset="-122"/>
                <a:ea typeface="微软雅黑" panose="020B0503020204020204" pitchFamily="34" charset="-122"/>
              </a:rPr>
              <a:t>可解释</a:t>
            </a:r>
            <a:r>
              <a:rPr lang="en-US" altLang="zh-CN" sz="2000" b="1" dirty="0">
                <a:latin typeface="微软雅黑" panose="020B0503020204020204" pitchFamily="34" charset="-122"/>
                <a:ea typeface="微软雅黑" panose="020B0503020204020204" pitchFamily="34" charset="-122"/>
              </a:rPr>
              <a:t>AI</a:t>
            </a:r>
            <a:r>
              <a:rPr lang="zh-CN" altLang="en-US" sz="2000" b="1"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随着机器学习在金融、医疗和政府治理等关键领域的推广，基于机器学习框架进一步开发的可解释性</a:t>
            </a:r>
            <a:r>
              <a:rPr lang="en-US" altLang="zh-CN" sz="2000" dirty="0">
                <a:latin typeface="微软雅黑" panose="020B0503020204020204" pitchFamily="34" charset="-122"/>
                <a:ea typeface="微软雅黑" panose="020B0503020204020204" pitchFamily="34" charset="-122"/>
              </a:rPr>
              <a:t>AI</a:t>
            </a:r>
            <a:r>
              <a:rPr lang="zh-CN" altLang="en-US" sz="2000" dirty="0">
                <a:latin typeface="微软雅黑" panose="020B0503020204020204" pitchFamily="34" charset="-122"/>
                <a:ea typeface="微软雅黑" panose="020B0503020204020204" pitchFamily="34" charset="-122"/>
              </a:rPr>
              <a:t>系统正得到日益增长的重视。</a:t>
            </a:r>
          </a:p>
          <a:p>
            <a:r>
              <a:rPr lang="zh-CN" altLang="en-US" sz="2000" b="1" dirty="0">
                <a:latin typeface="微软雅黑" panose="020B0503020204020204" pitchFamily="34" charset="-122"/>
                <a:ea typeface="微软雅黑" panose="020B0503020204020204" pitchFamily="34" charset="-122"/>
              </a:rPr>
              <a:t>机器人：</a:t>
            </a:r>
            <a:r>
              <a:rPr lang="zh-CN" altLang="en-US" sz="2000" dirty="0">
                <a:latin typeface="微软雅黑" panose="020B0503020204020204" pitchFamily="34" charset="-122"/>
                <a:ea typeface="微软雅黑" panose="020B0503020204020204" pitchFamily="34" charset="-122"/>
              </a:rPr>
              <a:t> 机器人是另一个开始广泛使用机器学习框架的领域。相比于传统的机器人视觉方法，机器学习方法在特征自动提取、目标识别、路径规划等多个机器人任务中获得了巨大成功。</a:t>
            </a:r>
          </a:p>
        </p:txBody>
      </p:sp>
    </p:spTree>
    <p:extLst>
      <p:ext uri="{BB962C8B-B14F-4D97-AF65-F5344CB8AC3E}">
        <p14:creationId xmlns:p14="http://schemas.microsoft.com/office/powerpoint/2010/main" val="1441717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EE87BCB-2E02-079E-3A10-C693F335C8EC}"/>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机器学习系统生态 </a:t>
            </a:r>
            <a:r>
              <a:rPr lang="en-US" altLang="zh-CN" dirty="0">
                <a:latin typeface="微软雅黑" panose="020B0503020204020204" pitchFamily="34" charset="-122"/>
                <a:ea typeface="微软雅黑" panose="020B0503020204020204" pitchFamily="34" charset="-122"/>
              </a:rPr>
              <a:t>(2)</a:t>
            </a:r>
            <a:endParaRPr lang="zh-CN" altLang="en-US" dirty="0"/>
          </a:p>
        </p:txBody>
      </p:sp>
      <p:sp>
        <p:nvSpPr>
          <p:cNvPr id="2" name="内容占位符 1">
            <a:extLst>
              <a:ext uri="{FF2B5EF4-FFF2-40B4-BE49-F238E27FC236}">
                <a16:creationId xmlns:a16="http://schemas.microsoft.com/office/drawing/2014/main" id="{AF6EC8B1-CA11-BEE1-C7CF-AA0D47E69DA9}"/>
              </a:ext>
            </a:extLst>
          </p:cNvPr>
          <p:cNvSpPr>
            <a:spLocks noGrp="1"/>
          </p:cNvSpPr>
          <p:nvPr>
            <p:ph idx="1"/>
          </p:nvPr>
        </p:nvSpPr>
        <p:spPr>
          <a:xfrm>
            <a:off x="628650" y="1529788"/>
            <a:ext cx="8111938" cy="5032375"/>
          </a:xfrm>
        </p:spPr>
        <p:txBody>
          <a:bodyPr>
            <a:normAutofit/>
          </a:bodyPr>
          <a:lstStyle/>
          <a:p>
            <a:r>
              <a:rPr lang="zh-CN" altLang="en-US" sz="2000" b="1" dirty="0">
                <a:latin typeface="微软雅黑" panose="020B0503020204020204" pitchFamily="34" charset="-122"/>
                <a:ea typeface="微软雅黑" panose="020B0503020204020204" pitchFamily="34" charset="-122"/>
              </a:rPr>
              <a:t>图学习： </a:t>
            </a:r>
            <a:r>
              <a:rPr lang="zh-CN" altLang="en-US" sz="2000" dirty="0">
                <a:latin typeface="微软雅黑" panose="020B0503020204020204" pitchFamily="34" charset="-122"/>
                <a:ea typeface="微软雅黑" panose="020B0503020204020204" pitchFamily="34" charset="-122"/>
              </a:rPr>
              <a:t>图（</a:t>
            </a:r>
            <a:r>
              <a:rPr lang="en-US" altLang="zh-CN" sz="2000" dirty="0">
                <a:latin typeface="微软雅黑" panose="020B0503020204020204" pitchFamily="34" charset="-122"/>
                <a:ea typeface="微软雅黑" panose="020B0503020204020204" pitchFamily="34" charset="-122"/>
              </a:rPr>
              <a:t>Graph</a:t>
            </a:r>
            <a:r>
              <a:rPr lang="zh-CN" altLang="en-US" sz="2000" dirty="0">
                <a:latin typeface="微软雅黑" panose="020B0503020204020204" pitchFamily="34" charset="-122"/>
                <a:ea typeface="微软雅黑" panose="020B0503020204020204" pitchFamily="34" charset="-122"/>
              </a:rPr>
              <a:t>）是最广泛使用的数据结构之一。许多互联网数据（如社交网络、产品关系图）都由图来表达。机器学习算法已经被证明是行之有效的分析大型图数据的方法。这种针对图数据的机器学习系统被称之为图学习系统（</a:t>
            </a:r>
            <a:r>
              <a:rPr lang="en-US" altLang="zh-CN" sz="2000" dirty="0">
                <a:latin typeface="微软雅黑" panose="020B0503020204020204" pitchFamily="34" charset="-122"/>
                <a:ea typeface="微软雅黑" panose="020B0503020204020204" pitchFamily="34" charset="-122"/>
              </a:rPr>
              <a:t>Graph Learning System</a:t>
            </a:r>
            <a:r>
              <a:rPr lang="zh-CN" altLang="en-US" sz="2000" dirty="0">
                <a:latin typeface="微软雅黑" panose="020B0503020204020204" pitchFamily="34" charset="-122"/>
                <a:ea typeface="微软雅黑" panose="020B0503020204020204" pitchFamily="34" charset="-122"/>
              </a:rPr>
              <a:t>）。</a:t>
            </a:r>
          </a:p>
          <a:p>
            <a:r>
              <a:rPr lang="zh-CN" altLang="en-US" sz="2000" b="1" dirty="0">
                <a:latin typeface="微软雅黑" panose="020B0503020204020204" pitchFamily="34" charset="-122"/>
                <a:ea typeface="微软雅黑" panose="020B0503020204020204" pitchFamily="34" charset="-122"/>
              </a:rPr>
              <a:t>科学计算： </a:t>
            </a:r>
            <a:r>
              <a:rPr lang="zh-CN" altLang="en-US" sz="2000" dirty="0">
                <a:latin typeface="微软雅黑" panose="020B0503020204020204" pitchFamily="34" charset="-122"/>
                <a:ea typeface="微软雅黑" panose="020B0503020204020204" pitchFamily="34" charset="-122"/>
              </a:rPr>
              <a:t>科学计算覆盖许多传统领域（如电磁仿真、图形学、天气预报等），这些领域中的许多大规模问题都可以有效利用机器学习方法求解。因此，针对科学计算开发机器学习系统变得日益普遍。</a:t>
            </a:r>
          </a:p>
          <a:p>
            <a:r>
              <a:rPr lang="zh-CN" altLang="en-US" sz="2000" b="1" dirty="0">
                <a:latin typeface="微软雅黑" panose="020B0503020204020204" pitchFamily="34" charset="-122"/>
                <a:ea typeface="微软雅黑" panose="020B0503020204020204" pitchFamily="34" charset="-122"/>
              </a:rPr>
              <a:t>机器学习集群调度： </a:t>
            </a:r>
            <a:r>
              <a:rPr lang="zh-CN" altLang="en-US" sz="2000" dirty="0">
                <a:latin typeface="微软雅黑" panose="020B0503020204020204" pitchFamily="34" charset="-122"/>
                <a:ea typeface="微软雅黑" panose="020B0503020204020204" pitchFamily="34" charset="-122"/>
              </a:rPr>
              <a:t>机器学习集群一般由异构处理器、异构网络甚至异构存储设备构成。同时，机器学习集群中的计算任务往往具有共同的执行特点（如基于集合通信算子</a:t>
            </a:r>
            <a:r>
              <a:rPr lang="en-US" altLang="zh-CN" sz="2000" dirty="0" err="1">
                <a:latin typeface="微软雅黑" panose="020B0503020204020204" pitchFamily="34" charset="-122"/>
                <a:ea typeface="微软雅黑" panose="020B0503020204020204" pitchFamily="34" charset="-122"/>
              </a:rPr>
              <a:t>AllReduce</a:t>
            </a:r>
            <a:r>
              <a:rPr lang="zh-CN" altLang="en-US" sz="2000" dirty="0">
                <a:latin typeface="微软雅黑" panose="020B0503020204020204" pitchFamily="34" charset="-122"/>
                <a:ea typeface="微软雅黑" panose="020B0503020204020204" pitchFamily="34" charset="-122"/>
              </a:rPr>
              <a:t>迭代进行）。因此，针对异构设备和任务特点，机器学习集群往往具有特定的调度方法设计。</a:t>
            </a:r>
          </a:p>
          <a:p>
            <a:r>
              <a:rPr lang="zh-CN" altLang="en-US" sz="2000" b="1" dirty="0">
                <a:latin typeface="微软雅黑" panose="020B0503020204020204" pitchFamily="34" charset="-122"/>
                <a:ea typeface="微软雅黑" panose="020B0503020204020204" pitchFamily="34" charset="-122"/>
              </a:rPr>
              <a:t>量子计算： </a:t>
            </a:r>
            <a:r>
              <a:rPr lang="zh-CN" altLang="en-US" sz="2000" dirty="0">
                <a:latin typeface="微软雅黑" panose="020B0503020204020204" pitchFamily="34" charset="-122"/>
                <a:ea typeface="微软雅黑" panose="020B0503020204020204" pitchFamily="34" charset="-122"/>
              </a:rPr>
              <a:t>量子计算机一般通过混合架构实现。其中，量子计算由量子计算机完成，而量子仿真由传统计算机完成。由于量子仿真往往涉及到大量矩阵计算，许多量子仿真系统（如</a:t>
            </a:r>
            <a:r>
              <a:rPr lang="en-US" altLang="zh-CN" sz="2000" dirty="0">
                <a:latin typeface="微软雅黑" panose="020B0503020204020204" pitchFamily="34" charset="-122"/>
                <a:ea typeface="微软雅黑" panose="020B0503020204020204" pitchFamily="34" charset="-122"/>
              </a:rPr>
              <a:t>TensorFlow Quantum</a:t>
            </a:r>
            <a:r>
              <a:rPr lang="zh-CN" altLang="en-US" sz="2000" dirty="0">
                <a:latin typeface="微软雅黑" panose="020B0503020204020204" pitchFamily="34" charset="-122"/>
                <a:ea typeface="微软雅黑" panose="020B0503020204020204" pitchFamily="34" charset="-122"/>
              </a:rPr>
              <a:t>和</a:t>
            </a:r>
            <a:r>
              <a:rPr lang="en-US" altLang="zh-CN" sz="2000" dirty="0" err="1">
                <a:latin typeface="微软雅黑" panose="020B0503020204020204" pitchFamily="34" charset="-122"/>
                <a:ea typeface="微软雅黑" panose="020B0503020204020204" pitchFamily="34" charset="-122"/>
              </a:rPr>
              <a:t>MindQuantum</a:t>
            </a:r>
            <a:r>
              <a:rPr lang="zh-CN" altLang="en-US" sz="2000" dirty="0">
                <a:latin typeface="微软雅黑" panose="020B0503020204020204" pitchFamily="34" charset="-122"/>
                <a:ea typeface="微软雅黑" panose="020B0503020204020204" pitchFamily="34" charset="-122"/>
              </a:rPr>
              <a:t>）都基于机器学习框架实现。</a:t>
            </a:r>
          </a:p>
        </p:txBody>
      </p:sp>
    </p:spTree>
    <p:extLst>
      <p:ext uri="{BB962C8B-B14F-4D97-AF65-F5344CB8AC3E}">
        <p14:creationId xmlns:p14="http://schemas.microsoft.com/office/powerpoint/2010/main" val="4206201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560A97-B5AB-FDBD-296A-DC0D60632557}"/>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2.2 </a:t>
            </a:r>
            <a:r>
              <a:rPr lang="zh-CN" altLang="en-US" dirty="0">
                <a:latin typeface="微软雅黑" panose="020B0503020204020204" pitchFamily="34" charset="-122"/>
                <a:ea typeface="微软雅黑" panose="020B0503020204020204" pitchFamily="34" charset="-122"/>
              </a:rPr>
              <a:t>编程接口</a:t>
            </a:r>
          </a:p>
        </p:txBody>
      </p:sp>
      <p:sp>
        <p:nvSpPr>
          <p:cNvPr id="3" name="内容占位符 2">
            <a:extLst>
              <a:ext uri="{FF2B5EF4-FFF2-40B4-BE49-F238E27FC236}">
                <a16:creationId xmlns:a16="http://schemas.microsoft.com/office/drawing/2014/main" id="{01D43246-E765-4926-CFC4-7E21F9A79E15}"/>
              </a:ext>
            </a:extLst>
          </p:cNvPr>
          <p:cNvSpPr>
            <a:spLocks noGrp="1"/>
          </p:cNvSpPr>
          <p:nvPr>
            <p:ph idx="1"/>
          </p:nvPr>
        </p:nvSpPr>
        <p:spPr/>
        <p:txBody>
          <a:bodyPr>
            <a:normAutofit/>
          </a:bodyPr>
          <a:lstStyle/>
          <a:p>
            <a:pPr>
              <a:lnSpc>
                <a:spcPct val="100000"/>
              </a:lnSpc>
            </a:pPr>
            <a:r>
              <a:rPr lang="zh-CN" altLang="en-US" dirty="0">
                <a:latin typeface="微软雅黑" panose="020B0503020204020204" pitchFamily="34" charset="-122"/>
                <a:ea typeface="微软雅黑" panose="020B0503020204020204" pitchFamily="34" charset="-122"/>
              </a:rPr>
              <a:t>机器学习系统编程模型的演进</a:t>
            </a:r>
            <a:endParaRPr lang="en-US" altLang="zh-CN" dirty="0">
              <a:latin typeface="微软雅黑" panose="020B0503020204020204" pitchFamily="34" charset="-122"/>
              <a:ea typeface="微软雅黑" panose="020B0503020204020204" pitchFamily="34" charset="-122"/>
            </a:endParaRPr>
          </a:p>
          <a:p>
            <a:pPr>
              <a:lnSpc>
                <a:spcPct val="100000"/>
              </a:lnSpc>
            </a:pPr>
            <a:r>
              <a:rPr lang="zh-CN" altLang="en-US" dirty="0">
                <a:latin typeface="微软雅黑" panose="020B0503020204020204" pitchFamily="34" charset="-122"/>
                <a:ea typeface="微软雅黑" panose="020B0503020204020204" pitchFamily="34" charset="-122"/>
              </a:rPr>
              <a:t>编程接口设计核心诉求</a:t>
            </a:r>
            <a:endParaRPr lang="en-US" altLang="zh-CN" dirty="0">
              <a:latin typeface="微软雅黑" panose="020B0503020204020204" pitchFamily="34" charset="-122"/>
              <a:ea typeface="微软雅黑" panose="020B0503020204020204" pitchFamily="34" charset="-122"/>
            </a:endParaRPr>
          </a:p>
          <a:p>
            <a:pPr>
              <a:lnSpc>
                <a:spcPct val="100000"/>
              </a:lnSpc>
            </a:pPr>
            <a:r>
              <a:rPr lang="zh-CN" altLang="en-US" dirty="0">
                <a:latin typeface="微软雅黑" panose="020B0503020204020204" pitchFamily="34" charset="-122"/>
                <a:ea typeface="微软雅黑" panose="020B0503020204020204" pitchFamily="34" charset="-122"/>
              </a:rPr>
              <a:t>机器学习工作流</a:t>
            </a:r>
            <a:endParaRPr lang="en-US" altLang="zh-CN" dirty="0">
              <a:latin typeface="微软雅黑" panose="020B0503020204020204" pitchFamily="34" charset="-122"/>
              <a:ea typeface="微软雅黑" panose="020B0503020204020204" pitchFamily="34" charset="-122"/>
            </a:endParaRPr>
          </a:p>
          <a:p>
            <a:pPr>
              <a:lnSpc>
                <a:spcPct val="100000"/>
              </a:lnSpc>
            </a:pPr>
            <a:r>
              <a:rPr lang="zh-CN" altLang="en-US" dirty="0">
                <a:latin typeface="微软雅黑" panose="020B0503020204020204" pitchFamily="34" charset="-122"/>
                <a:ea typeface="微软雅黑" panose="020B0503020204020204" pitchFamily="34" charset="-122"/>
              </a:rPr>
              <a:t>定义深度神经网络</a:t>
            </a:r>
            <a:endParaRPr lang="en-US" altLang="zh-CN" dirty="0">
              <a:latin typeface="微软雅黑" panose="020B0503020204020204" pitchFamily="34" charset="-122"/>
              <a:ea typeface="微软雅黑" panose="020B0503020204020204" pitchFamily="34" charset="-122"/>
            </a:endParaRPr>
          </a:p>
          <a:p>
            <a:pPr>
              <a:lnSpc>
                <a:spcPct val="100000"/>
              </a:lnSpc>
            </a:pPr>
            <a:r>
              <a:rPr lang="en-US" altLang="zh-CN" dirty="0">
                <a:latin typeface="微软雅黑" panose="020B0503020204020204" pitchFamily="34" charset="-122"/>
                <a:ea typeface="微软雅黑" panose="020B0503020204020204" pitchFamily="34" charset="-122"/>
              </a:rPr>
              <a:t>C/C++</a:t>
            </a:r>
            <a:r>
              <a:rPr lang="zh-CN" altLang="en-US" dirty="0">
                <a:latin typeface="微软雅黑" panose="020B0503020204020204" pitchFamily="34" charset="-122"/>
                <a:ea typeface="微软雅黑" panose="020B0503020204020204" pitchFamily="34" charset="-122"/>
              </a:rPr>
              <a:t>编程接口</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3171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机器学习系统编程模型的演进</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628650" y="3860074"/>
            <a:ext cx="7886700" cy="2316889"/>
          </a:xfrm>
        </p:spPr>
        <p:txBody>
          <a:bodyPr>
            <a:normAutofit/>
          </a:bodyPr>
          <a:lstStyle/>
          <a:p>
            <a:pPr>
              <a:lnSpc>
                <a:spcPct val="100000"/>
              </a:lnSpc>
            </a:pPr>
            <a:r>
              <a:rPr lang="en-US" altLang="zh-CN" sz="1200" dirty="0">
                <a:latin typeface="微软雅黑" panose="020B0503020204020204" pitchFamily="34" charset="-122"/>
                <a:ea typeface="微软雅黑" panose="020B0503020204020204" pitchFamily="34" charset="-122"/>
              </a:rPr>
              <a:t>Lua</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Torch</a:t>
            </a:r>
            <a:r>
              <a:rPr lang="zh-CN" altLang="en-US" sz="1200" dirty="0">
                <a:latin typeface="微软雅黑" panose="020B0503020204020204" pitchFamily="34" charset="-122"/>
                <a:ea typeface="微软雅黑" panose="020B0503020204020204" pitchFamily="34" charset="-122"/>
              </a:rPr>
              <a:t>）和</a:t>
            </a:r>
            <a:r>
              <a:rPr lang="en-US" altLang="zh-CN" sz="1200" dirty="0">
                <a:latin typeface="微软雅黑" panose="020B0503020204020204" pitchFamily="34" charset="-122"/>
                <a:ea typeface="微软雅黑" panose="020B0503020204020204" pitchFamily="34" charset="-122"/>
              </a:rPr>
              <a:t>Python</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Theano</a:t>
            </a:r>
            <a:r>
              <a:rPr lang="zh-CN" altLang="en-US" sz="1200" dirty="0">
                <a:latin typeface="微软雅黑" panose="020B0503020204020204" pitchFamily="34" charset="-122"/>
                <a:ea typeface="微软雅黑" panose="020B0503020204020204" pitchFamily="34" charset="-122"/>
              </a:rPr>
              <a:t>）等早期机器学习框架，提供模型定义，自动微分等功能，适用于编写小型和科研为导向的机器学习应用。</a:t>
            </a:r>
            <a:endParaRPr lang="en-US" altLang="zh-CN" sz="1200" dirty="0">
              <a:latin typeface="微软雅黑" panose="020B0503020204020204" pitchFamily="34" charset="-122"/>
              <a:ea typeface="微软雅黑" panose="020B0503020204020204" pitchFamily="34" charset="-122"/>
            </a:endParaRPr>
          </a:p>
          <a:p>
            <a:pPr>
              <a:lnSpc>
                <a:spcPct val="100000"/>
              </a:lnSpc>
            </a:pPr>
            <a:r>
              <a:rPr lang="en-US" altLang="zh-CN" sz="1200" dirty="0">
                <a:latin typeface="微软雅黑" panose="020B0503020204020204" pitchFamily="34" charset="-122"/>
                <a:ea typeface="微软雅黑" panose="020B0503020204020204" pitchFamily="34" charset="-122"/>
              </a:rPr>
              <a:t>Caffe</a:t>
            </a:r>
            <a:r>
              <a:rPr lang="zh-CN" altLang="en-US" sz="1200" dirty="0">
                <a:latin typeface="微软雅黑" panose="020B0503020204020204" pitchFamily="34" charset="-122"/>
                <a:ea typeface="微软雅黑" panose="020B0503020204020204" pitchFamily="34" charset="-122"/>
              </a:rPr>
              <a:t>等一系列以</a:t>
            </a:r>
            <a:r>
              <a:rPr lang="en-US" altLang="zh-CN" sz="1200" dirty="0">
                <a:latin typeface="微软雅黑" panose="020B0503020204020204" pitchFamily="34" charset="-122"/>
                <a:ea typeface="微软雅黑" panose="020B0503020204020204" pitchFamily="34" charset="-122"/>
              </a:rPr>
              <a:t>C</a:t>
            </a:r>
            <a:r>
              <a:rPr lang="zh-CN" altLang="en-US" sz="1200" dirty="0">
                <a:latin typeface="微软雅黑" panose="020B0503020204020204" pitchFamily="34" charset="-122"/>
                <a:ea typeface="微软雅黑" panose="020B0503020204020204" pitchFamily="34" charset="-122"/>
              </a:rPr>
              <a:t>和</a:t>
            </a:r>
            <a:r>
              <a:rPr lang="en-US" altLang="zh-CN" sz="1200" dirty="0">
                <a:latin typeface="微软雅黑" panose="020B0503020204020204" pitchFamily="34" charset="-122"/>
                <a:ea typeface="微软雅黑" panose="020B0503020204020204" pitchFamily="34" charset="-122"/>
              </a:rPr>
              <a:t>C++</a:t>
            </a:r>
            <a:r>
              <a:rPr lang="zh-CN" altLang="en-US" sz="1200" dirty="0">
                <a:latin typeface="微软雅黑" panose="020B0503020204020204" pitchFamily="34" charset="-122"/>
                <a:ea typeface="微软雅黑" panose="020B0503020204020204" pitchFamily="34" charset="-122"/>
              </a:rPr>
              <a:t>作为核心编程接口的框架满足深度神经网络快速崛起带来的高算力需求。</a:t>
            </a:r>
            <a:endParaRPr lang="en-US" altLang="zh-CN" sz="1200" dirty="0">
              <a:latin typeface="微软雅黑" panose="020B0503020204020204" pitchFamily="34" charset="-122"/>
              <a:ea typeface="微软雅黑" panose="020B0503020204020204" pitchFamily="34" charset="-122"/>
            </a:endParaRPr>
          </a:p>
          <a:p>
            <a:pPr>
              <a:lnSpc>
                <a:spcPct val="100000"/>
              </a:lnSpc>
            </a:pPr>
            <a:r>
              <a:rPr lang="en-US" altLang="zh-CN" sz="1200" dirty="0">
                <a:latin typeface="微软雅黑" panose="020B0503020204020204" pitchFamily="34" charset="-122"/>
                <a:ea typeface="微软雅黑" panose="020B0503020204020204" pitchFamily="34" charset="-122"/>
              </a:rPr>
              <a:t>TensorFlow</a:t>
            </a:r>
            <a:r>
              <a:rPr lang="zh-CN" altLang="en-US" sz="1200" dirty="0">
                <a:latin typeface="微软雅黑" panose="020B0503020204020204" pitchFamily="34" charset="-122"/>
                <a:ea typeface="微软雅黑" panose="020B0503020204020204" pitchFamily="34" charset="-122"/>
              </a:rPr>
              <a:t>利用高层次编程语言</a:t>
            </a:r>
            <a:r>
              <a:rPr lang="en-US" altLang="zh-CN" sz="1200" dirty="0">
                <a:latin typeface="微软雅黑" panose="020B0503020204020204" pitchFamily="34" charset="-122"/>
                <a:ea typeface="微软雅黑" panose="020B0503020204020204" pitchFamily="34" charset="-122"/>
              </a:rPr>
              <a:t>Python</a:t>
            </a:r>
            <a:r>
              <a:rPr lang="zh-CN" altLang="en-US" sz="1200" dirty="0">
                <a:latin typeface="微软雅黑" panose="020B0503020204020204" pitchFamily="34" charset="-122"/>
                <a:ea typeface="微软雅黑" panose="020B0503020204020204" pitchFamily="34" charset="-122"/>
              </a:rPr>
              <a:t>作为面向用户的主要前端语言，支持面向对象编程，而利用</a:t>
            </a:r>
            <a:r>
              <a:rPr lang="en-US" altLang="zh-CN" sz="1200" dirty="0">
                <a:latin typeface="微软雅黑" panose="020B0503020204020204" pitchFamily="34" charset="-122"/>
                <a:ea typeface="微软雅黑" panose="020B0503020204020204" pitchFamily="34" charset="-122"/>
              </a:rPr>
              <a:t>C</a:t>
            </a:r>
            <a:r>
              <a:rPr lang="zh-CN" altLang="en-US" sz="1200" dirty="0">
                <a:latin typeface="微软雅黑" panose="020B0503020204020204" pitchFamily="34" charset="-122"/>
                <a:ea typeface="微软雅黑" panose="020B0503020204020204" pitchFamily="34" charset="-122"/>
              </a:rPr>
              <a:t>和</a:t>
            </a:r>
            <a:r>
              <a:rPr lang="en-US" altLang="zh-CN" sz="1200" dirty="0">
                <a:latin typeface="微软雅黑" panose="020B0503020204020204" pitchFamily="34" charset="-122"/>
                <a:ea typeface="微软雅黑" panose="020B0503020204020204" pitchFamily="34" charset="-122"/>
              </a:rPr>
              <a:t>C++</a:t>
            </a:r>
            <a:r>
              <a:rPr lang="zh-CN" altLang="en-US" sz="1200" dirty="0">
                <a:latin typeface="微软雅黑" panose="020B0503020204020204" pitchFamily="34" charset="-122"/>
                <a:ea typeface="微软雅黑" panose="020B0503020204020204" pitchFamily="34" charset="-122"/>
              </a:rPr>
              <a:t>实现高性能后端。这种设计在日后崛起的</a:t>
            </a:r>
            <a:r>
              <a:rPr lang="en-US" altLang="zh-CN" sz="1200" dirty="0" err="1">
                <a:latin typeface="微软雅黑" panose="020B0503020204020204" pitchFamily="34" charset="-122"/>
                <a:ea typeface="微软雅黑" panose="020B0503020204020204" pitchFamily="34" charset="-122"/>
              </a:rPr>
              <a:t>PyTorch</a:t>
            </a:r>
            <a:r>
              <a:rPr lang="zh-CN" altLang="en-US"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MXNet</a:t>
            </a:r>
            <a:r>
              <a:rPr lang="zh-CN" altLang="en-US" sz="1200" dirty="0">
                <a:latin typeface="微软雅黑" panose="020B0503020204020204" pitchFamily="34" charset="-122"/>
                <a:ea typeface="微软雅黑" panose="020B0503020204020204" pitchFamily="34" charset="-122"/>
              </a:rPr>
              <a:t>和</a:t>
            </a:r>
            <a:r>
              <a:rPr lang="en-US" altLang="zh-CN" sz="1200" dirty="0">
                <a:latin typeface="微软雅黑" panose="020B0503020204020204" pitchFamily="34" charset="-122"/>
                <a:ea typeface="微软雅黑" panose="020B0503020204020204" pitchFamily="34" charset="-122"/>
              </a:rPr>
              <a:t>CNTK</a:t>
            </a:r>
            <a:r>
              <a:rPr lang="zh-CN" altLang="en-US" sz="1200" dirty="0">
                <a:latin typeface="微软雅黑" panose="020B0503020204020204" pitchFamily="34" charset="-122"/>
                <a:ea typeface="微软雅黑" panose="020B0503020204020204" pitchFamily="34" charset="-122"/>
              </a:rPr>
              <a:t>的机器学习框架得到传承。</a:t>
            </a:r>
            <a:endParaRPr lang="en-US" altLang="zh-CN" sz="1200" dirty="0">
              <a:latin typeface="微软雅黑" panose="020B0503020204020204" pitchFamily="34" charset="-122"/>
              <a:ea typeface="微软雅黑" panose="020B0503020204020204" pitchFamily="34" charset="-122"/>
            </a:endParaRPr>
          </a:p>
          <a:p>
            <a:pPr>
              <a:lnSpc>
                <a:spcPct val="100000"/>
              </a:lnSpc>
            </a:pPr>
            <a:r>
              <a:rPr lang="en-US" altLang="zh-CN" sz="1200" dirty="0" err="1">
                <a:latin typeface="微软雅黑" panose="020B0503020204020204" pitchFamily="34" charset="-122"/>
                <a:ea typeface="微软雅黑" panose="020B0503020204020204" pitchFamily="34" charset="-122"/>
              </a:rPr>
              <a:t>Keras</a:t>
            </a:r>
            <a:r>
              <a:rPr lang="zh-CN" altLang="en-US" sz="1200" dirty="0">
                <a:latin typeface="微软雅黑" panose="020B0503020204020204" pitchFamily="34" charset="-122"/>
                <a:ea typeface="微软雅黑" panose="020B0503020204020204" pitchFamily="34" charset="-122"/>
              </a:rPr>
              <a:t>和</a:t>
            </a:r>
            <a:r>
              <a:rPr lang="en-US" altLang="zh-CN" sz="1200" dirty="0" err="1">
                <a:latin typeface="微软雅黑" panose="020B0503020204020204" pitchFamily="34" charset="-122"/>
                <a:ea typeface="微软雅黑" panose="020B0503020204020204" pitchFamily="34" charset="-122"/>
              </a:rPr>
              <a:t>TensorLayer</a:t>
            </a:r>
            <a:r>
              <a:rPr lang="zh-CN" altLang="en-US" sz="1200" dirty="0">
                <a:latin typeface="微软雅黑" panose="020B0503020204020204" pitchFamily="34" charset="-122"/>
                <a:ea typeface="微软雅黑" panose="020B0503020204020204" pitchFamily="34" charset="-122"/>
              </a:rPr>
              <a:t>等高层次机器学习开发库提供了更高层次的</a:t>
            </a:r>
            <a:r>
              <a:rPr lang="en-US" altLang="zh-CN" sz="1200" dirty="0">
                <a:latin typeface="微软雅黑" panose="020B0503020204020204" pitchFamily="34" charset="-122"/>
                <a:ea typeface="微软雅黑" panose="020B0503020204020204" pitchFamily="34" charset="-122"/>
              </a:rPr>
              <a:t>Python API</a:t>
            </a:r>
            <a:r>
              <a:rPr lang="zh-CN" altLang="en-US" sz="1200" dirty="0">
                <a:latin typeface="微软雅黑" panose="020B0503020204020204" pitchFamily="34" charset="-122"/>
                <a:ea typeface="微软雅黑" panose="020B0503020204020204" pitchFamily="34" charset="-122"/>
              </a:rPr>
              <a:t>从而可以快速导入已有的模型， 这些高层次</a:t>
            </a: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进一步屏蔽了底层框架的实现细节，可以运行在不同的机器学习框架之上。</a:t>
            </a:r>
            <a:endParaRPr lang="en-US" altLang="zh-CN" sz="1200" dirty="0">
              <a:latin typeface="微软雅黑" panose="020B0503020204020204" pitchFamily="34" charset="-122"/>
              <a:ea typeface="微软雅黑" panose="020B0503020204020204" pitchFamily="34" charset="-122"/>
            </a:endParaRPr>
          </a:p>
          <a:p>
            <a:pPr>
              <a:lnSpc>
                <a:spcPct val="100000"/>
              </a:lnSpc>
            </a:pPr>
            <a:r>
              <a:rPr lang="en-US" altLang="zh-CN" sz="1200" dirty="0" err="1">
                <a:latin typeface="微软雅黑" panose="020B0503020204020204" pitchFamily="34" charset="-122"/>
                <a:ea typeface="微软雅黑" panose="020B0503020204020204" pitchFamily="34" charset="-122"/>
              </a:rPr>
              <a:t>MindSpore</a:t>
            </a:r>
            <a:r>
              <a:rPr lang="zh-CN" altLang="en-US" sz="1200" dirty="0">
                <a:latin typeface="微软雅黑" panose="020B0503020204020204" pitchFamily="34" charset="-122"/>
                <a:ea typeface="微软雅黑" panose="020B0503020204020204" pitchFamily="34" charset="-122"/>
              </a:rPr>
              <a:t>和</a:t>
            </a:r>
            <a:r>
              <a:rPr lang="en-US" altLang="zh-CN" sz="1200" dirty="0">
                <a:latin typeface="微软雅黑" panose="020B0503020204020204" pitchFamily="34" charset="-122"/>
                <a:ea typeface="微软雅黑" panose="020B0503020204020204" pitchFamily="34" charset="-122"/>
              </a:rPr>
              <a:t>JAX</a:t>
            </a:r>
            <a:r>
              <a:rPr lang="zh-CN" altLang="en-US" sz="1200" dirty="0">
                <a:latin typeface="微软雅黑" panose="020B0503020204020204" pitchFamily="34" charset="-122"/>
                <a:ea typeface="微软雅黑" panose="020B0503020204020204" pitchFamily="34" charset="-122"/>
              </a:rPr>
              <a:t>进一步出现，支持函数式编程，并可以高效支持多种</a:t>
            </a:r>
            <a:r>
              <a:rPr lang="en-US" altLang="zh-CN" sz="1200" dirty="0">
                <a:latin typeface="微软雅黑" panose="020B0503020204020204" pitchFamily="34" charset="-122"/>
                <a:ea typeface="微软雅黑" panose="020B0503020204020204" pitchFamily="34" charset="-122"/>
              </a:rPr>
              <a:t>AI</a:t>
            </a:r>
            <a:r>
              <a:rPr lang="zh-CN" altLang="en-US" sz="1200" dirty="0">
                <a:latin typeface="微软雅黑" panose="020B0503020204020204" pitchFamily="34" charset="-122"/>
                <a:ea typeface="微软雅黑" panose="020B0503020204020204" pitchFamily="34" charset="-122"/>
              </a:rPr>
              <a:t>后端芯片（如华为</a:t>
            </a:r>
            <a:r>
              <a:rPr lang="en-US" altLang="zh-CN" sz="1200" dirty="0">
                <a:latin typeface="微软雅黑" panose="020B0503020204020204" pitchFamily="34" charset="-122"/>
                <a:ea typeface="微软雅黑" panose="020B0503020204020204" pitchFamily="34" charset="-122"/>
              </a:rPr>
              <a:t>Ascend</a:t>
            </a:r>
            <a:r>
              <a:rPr lang="zh-CN" altLang="en-US" sz="1200" dirty="0">
                <a:latin typeface="微软雅黑" panose="020B0503020204020204" pitchFamily="34" charset="-122"/>
                <a:ea typeface="微软雅黑" panose="020B0503020204020204" pitchFamily="34" charset="-122"/>
              </a:rPr>
              <a:t>，谷歌</a:t>
            </a:r>
            <a:r>
              <a:rPr lang="en-US" altLang="zh-CN" sz="1200" dirty="0">
                <a:latin typeface="微软雅黑" panose="020B0503020204020204" pitchFamily="34" charset="-122"/>
                <a:ea typeface="微软雅黑" panose="020B0503020204020204" pitchFamily="34" charset="-122"/>
              </a:rPr>
              <a:t>TPU</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GPU</a:t>
            </a:r>
            <a:r>
              <a:rPr lang="zh-CN" altLang="en-US" sz="1200" dirty="0">
                <a:latin typeface="微软雅黑" panose="020B0503020204020204" pitchFamily="34" charset="-122"/>
                <a:ea typeface="微软雅黑" panose="020B0503020204020204" pitchFamily="34" charset="-122"/>
              </a:rPr>
              <a:t>和</a:t>
            </a:r>
            <a:r>
              <a:rPr lang="en-US" altLang="zh-CN" sz="1200" dirty="0">
                <a:latin typeface="微软雅黑" panose="020B0503020204020204" pitchFamily="34" charset="-122"/>
                <a:ea typeface="微软雅黑" panose="020B0503020204020204" pitchFamily="34" charset="-122"/>
              </a:rPr>
              <a:t>ARM CPU</a:t>
            </a:r>
            <a:r>
              <a:rPr lang="zh-CN" altLang="en-US" sz="1200" dirty="0">
                <a:latin typeface="微软雅黑" panose="020B0503020204020204" pitchFamily="34" charset="-122"/>
                <a:ea typeface="微软雅黑" panose="020B0503020204020204" pitchFamily="34" charset="-122"/>
              </a:rPr>
              <a:t>芯片），实现了机器学习应用在海量异构设备上的快速部署。</a:t>
            </a:r>
          </a:p>
        </p:txBody>
      </p:sp>
      <p:pic>
        <p:nvPicPr>
          <p:cNvPr id="5" name="图形 4">
            <a:extLst>
              <a:ext uri="{FF2B5EF4-FFF2-40B4-BE49-F238E27FC236}">
                <a16:creationId xmlns:a16="http://schemas.microsoft.com/office/drawing/2014/main" id="{96006B50-6E14-7F2E-2B80-03D903531D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330" y="1566397"/>
            <a:ext cx="8541980" cy="1914853"/>
          </a:xfrm>
          <a:prstGeom prst="rect">
            <a:avLst/>
          </a:prstGeom>
        </p:spPr>
      </p:pic>
    </p:spTree>
    <p:extLst>
      <p:ext uri="{BB962C8B-B14F-4D97-AF65-F5344CB8AC3E}">
        <p14:creationId xmlns:p14="http://schemas.microsoft.com/office/powerpoint/2010/main" val="3708861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EE87BCB-2E02-079E-3A10-C693F335C8EC}"/>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编程接口设计核心诉求</a:t>
            </a:r>
          </a:p>
        </p:txBody>
      </p:sp>
      <p:sp>
        <p:nvSpPr>
          <p:cNvPr id="9" name="内容占位符 8">
            <a:extLst>
              <a:ext uri="{FF2B5EF4-FFF2-40B4-BE49-F238E27FC236}">
                <a16:creationId xmlns:a16="http://schemas.microsoft.com/office/drawing/2014/main" id="{325C36BB-10CC-DCFF-FD0E-56161C78CBA6}"/>
              </a:ext>
            </a:extLst>
          </p:cNvPr>
          <p:cNvSpPr>
            <a:spLocks noGrp="1"/>
          </p:cNvSpPr>
          <p:nvPr>
            <p:ph idx="1"/>
          </p:nvPr>
        </p:nvSpPr>
        <p:spPr>
          <a:xfrm>
            <a:off x="628650" y="1917065"/>
            <a:ext cx="7886700" cy="3902438"/>
          </a:xfrm>
        </p:spPr>
        <p:txBody>
          <a:bodyPr>
            <a:normAutofit fontScale="77500" lnSpcReduction="20000"/>
          </a:bodyPr>
          <a:lstStyle/>
          <a:p>
            <a:pPr>
              <a:lnSpc>
                <a:spcPct val="110000"/>
              </a:lnSpc>
              <a:spcBef>
                <a:spcPts val="0"/>
              </a:spcBef>
            </a:pPr>
            <a:r>
              <a:rPr lang="zh-CN" altLang="en-US" sz="2800" dirty="0">
                <a:latin typeface="微软雅黑" panose="020B0503020204020204" pitchFamily="34" charset="-122"/>
                <a:ea typeface="微软雅黑" panose="020B0503020204020204" pitchFamily="34" charset="-122"/>
              </a:rPr>
              <a:t>核心诉求：如何平衡框架性能和易用性？</a:t>
            </a:r>
            <a:endParaRPr lang="en-US" altLang="zh-CN" sz="2800" dirty="0">
              <a:latin typeface="微软雅黑" panose="020B0503020204020204" pitchFamily="34" charset="-122"/>
              <a:ea typeface="微软雅黑" panose="020B0503020204020204" pitchFamily="34" charset="-122"/>
            </a:endParaRPr>
          </a:p>
          <a:p>
            <a:pPr>
              <a:lnSpc>
                <a:spcPct val="110000"/>
              </a:lnSpc>
              <a:spcBef>
                <a:spcPts val="0"/>
              </a:spcBef>
            </a:pPr>
            <a:endParaRPr lang="en-US" altLang="zh-CN" sz="2800" dirty="0">
              <a:latin typeface="微软雅黑" panose="020B0503020204020204" pitchFamily="34" charset="-122"/>
              <a:ea typeface="微软雅黑" panose="020B0503020204020204" pitchFamily="34" charset="-122"/>
            </a:endParaRPr>
          </a:p>
          <a:p>
            <a:pPr>
              <a:lnSpc>
                <a:spcPct val="110000"/>
              </a:lnSpc>
              <a:spcBef>
                <a:spcPts val="0"/>
              </a:spcBef>
            </a:pPr>
            <a:r>
              <a:rPr lang="zh-CN" altLang="en-US" dirty="0">
                <a:latin typeface="微软雅黑" panose="020B0503020204020204" pitchFamily="34" charset="-122"/>
                <a:ea typeface="微软雅黑" panose="020B0503020204020204" pitchFamily="34" charset="-122"/>
              </a:rPr>
              <a:t>性能</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C++</a:t>
            </a:r>
          </a:p>
          <a:p>
            <a:pPr lvl="1">
              <a:lnSpc>
                <a:spcPct val="110000"/>
              </a:lnSpc>
              <a:spcBef>
                <a:spcPts val="0"/>
              </a:spcBef>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编程语言硬件亲和</a:t>
            </a:r>
            <a:endParaRPr lang="en-US" altLang="zh-CN" dirty="0">
              <a:latin typeface="微软雅黑" panose="020B0503020204020204" pitchFamily="34" charset="-122"/>
              <a:ea typeface="微软雅黑" panose="020B0503020204020204" pitchFamily="34" charset="-122"/>
            </a:endParaRPr>
          </a:p>
          <a:p>
            <a:pPr lvl="1">
              <a:lnSpc>
                <a:spcPct val="110000"/>
              </a:lnSpc>
              <a:spcBef>
                <a:spcPts val="0"/>
              </a:spcBef>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高效调用硬件的底层</a:t>
            </a:r>
            <a:r>
              <a:rPr lang="en-US" altLang="zh-CN" dirty="0">
                <a:latin typeface="微软雅黑" panose="020B0503020204020204" pitchFamily="34" charset="-122"/>
                <a:ea typeface="微软雅黑" panose="020B0503020204020204" pitchFamily="34" charset="-122"/>
              </a:rPr>
              <a:t>API</a:t>
            </a:r>
          </a:p>
          <a:p>
            <a:pPr lvl="1">
              <a:lnSpc>
                <a:spcPct val="110000"/>
              </a:lnSpc>
              <a:spcBef>
                <a:spcPts val="0"/>
              </a:spcBef>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可直接调用操作系统的</a:t>
            </a:r>
            <a:r>
              <a:rPr lang="en-US" altLang="zh-CN" b="0" i="0" dirty="0">
                <a:effectLst/>
                <a:latin typeface="Roboto" panose="02000000000000000000" pitchFamily="2" charset="0"/>
              </a:rPr>
              <a:t>C</a:t>
            </a:r>
            <a:r>
              <a:rPr lang="en-US" altLang="zh-CN" dirty="0">
                <a:latin typeface="Roboto" panose="02000000000000000000" pitchFamily="2" charset="0"/>
              </a:rPr>
              <a:t>/</a:t>
            </a:r>
            <a:r>
              <a:rPr lang="en-US" altLang="zh-CN" b="0" i="0" dirty="0">
                <a:effectLst/>
                <a:latin typeface="Roboto" panose="02000000000000000000" pitchFamily="2" charset="0"/>
              </a:rPr>
              <a:t>C++</a:t>
            </a:r>
            <a:r>
              <a:rPr lang="zh-CN" altLang="en-US" b="0" i="0" dirty="0">
                <a:effectLst/>
                <a:latin typeface="微软雅黑" panose="020B0503020204020204" pitchFamily="34" charset="-122"/>
                <a:ea typeface="微软雅黑" panose="020B0503020204020204" pitchFamily="34" charset="-122"/>
              </a:rPr>
              <a:t>接口</a:t>
            </a:r>
            <a:endParaRPr lang="en-US" altLang="zh-CN" b="0" i="0" dirty="0">
              <a:effectLst/>
              <a:latin typeface="微软雅黑" panose="020B0503020204020204" pitchFamily="34" charset="-122"/>
              <a:ea typeface="微软雅黑" panose="020B0503020204020204" pitchFamily="34" charset="-122"/>
            </a:endParaRPr>
          </a:p>
          <a:p>
            <a:pPr>
              <a:lnSpc>
                <a:spcPct val="110000"/>
              </a:lnSpc>
              <a:spcBef>
                <a:spcPts val="0"/>
              </a:spcBef>
            </a:pPr>
            <a:r>
              <a:rPr lang="zh-CN" altLang="en-US" sz="2800" dirty="0">
                <a:latin typeface="微软雅黑" panose="020B0503020204020204" pitchFamily="34" charset="-122"/>
                <a:ea typeface="微软雅黑" panose="020B0503020204020204" pitchFamily="34" charset="-122"/>
              </a:rPr>
              <a:t>易用性</a:t>
            </a:r>
            <a:r>
              <a:rPr lang="en-US" altLang="zh-CN"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高层次脚本语言如</a:t>
            </a:r>
            <a:r>
              <a:rPr lang="en-US" altLang="zh-CN" sz="2800" dirty="0">
                <a:latin typeface="微软雅黑" panose="020B0503020204020204" pitchFamily="34" charset="-122"/>
                <a:ea typeface="微软雅黑" panose="020B0503020204020204" pitchFamily="34" charset="-122"/>
              </a:rPr>
              <a:t>Python</a:t>
            </a:r>
            <a:r>
              <a:rPr lang="zh-CN" altLang="en-US" sz="2800" dirty="0">
                <a:latin typeface="微软雅黑" panose="020B0503020204020204" pitchFamily="34" charset="-122"/>
                <a:ea typeface="微软雅黑" panose="020B0503020204020204" pitchFamily="34" charset="-122"/>
              </a:rPr>
              <a:t>，</a:t>
            </a:r>
            <a:r>
              <a:rPr lang="en-US" altLang="zh-CN" sz="2800" dirty="0" err="1">
                <a:latin typeface="微软雅黑" panose="020B0503020204020204" pitchFamily="34" charset="-122"/>
                <a:ea typeface="微软雅黑" panose="020B0503020204020204" pitchFamily="34" charset="-122"/>
              </a:rPr>
              <a:t>Matlab</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R</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Julia</a:t>
            </a:r>
            <a:r>
              <a:rPr lang="zh-CN" altLang="en-US" sz="2800" dirty="0">
                <a:latin typeface="微软雅黑" panose="020B0503020204020204" pitchFamily="34" charset="-122"/>
                <a:ea typeface="微软雅黑" panose="020B0503020204020204" pitchFamily="34" charset="-122"/>
              </a:rPr>
              <a:t>等</a:t>
            </a:r>
            <a:endParaRPr lang="en-US" altLang="zh-CN" sz="2800" dirty="0">
              <a:latin typeface="微软雅黑" panose="020B0503020204020204" pitchFamily="34" charset="-122"/>
              <a:ea typeface="微软雅黑" panose="020B0503020204020204" pitchFamily="34" charset="-122"/>
            </a:endParaRPr>
          </a:p>
          <a:p>
            <a:pPr>
              <a:lnSpc>
                <a:spcPct val="110000"/>
              </a:lnSpc>
              <a:spcBef>
                <a:spcPts val="0"/>
              </a:spcBef>
            </a:pPr>
            <a:endParaRPr lang="en-US" altLang="zh-CN" sz="2800" dirty="0">
              <a:latin typeface="微软雅黑" panose="020B0503020204020204" pitchFamily="34" charset="-122"/>
              <a:ea typeface="微软雅黑" panose="020B0503020204020204" pitchFamily="34" charset="-122"/>
            </a:endParaRPr>
          </a:p>
          <a:p>
            <a:pPr>
              <a:lnSpc>
                <a:spcPct val="110000"/>
              </a:lnSpc>
              <a:spcBef>
                <a:spcPts val="0"/>
              </a:spcBef>
            </a:pPr>
            <a:r>
              <a:rPr lang="zh-CN" altLang="en-US" sz="2800" dirty="0">
                <a:latin typeface="微软雅黑" panose="020B0503020204020204" pitchFamily="34" charset="-122"/>
                <a:ea typeface="微软雅黑" panose="020B0503020204020204" pitchFamily="34" charset="-122"/>
              </a:rPr>
              <a:t>核心设计目标：</a:t>
            </a:r>
            <a:endParaRPr lang="en-US" altLang="zh-CN" sz="2800" dirty="0">
              <a:latin typeface="微软雅黑" panose="020B0503020204020204" pitchFamily="34" charset="-122"/>
              <a:ea typeface="微软雅黑" panose="020B0503020204020204" pitchFamily="34" charset="-122"/>
            </a:endParaRPr>
          </a:p>
          <a:p>
            <a:pPr lvl="1">
              <a:lnSpc>
                <a:spcPct val="110000"/>
              </a:lnSpc>
              <a:spcBef>
                <a:spcPts val="0"/>
              </a:spcBef>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要具有易用的编程接口来支持用户用高层次语言如</a:t>
            </a: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来实现机器学习算法</a:t>
            </a:r>
            <a:endParaRPr lang="en-US" altLang="zh-CN" dirty="0">
              <a:latin typeface="微软雅黑" panose="020B0503020204020204" pitchFamily="34" charset="-122"/>
              <a:ea typeface="微软雅黑" panose="020B0503020204020204" pitchFamily="34" charset="-122"/>
            </a:endParaRPr>
          </a:p>
          <a:p>
            <a:pPr lvl="1">
              <a:lnSpc>
                <a:spcPct val="110000"/>
              </a:lnSpc>
              <a:spcBef>
                <a:spcPts val="0"/>
              </a:spcBef>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同时其也要具备以</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为核心的低层次编程接口，使得框架开发者可以用</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实现大量高性能组件，从而在硬件上高效执行。</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8470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8EC784-54B5-4E77-E076-F6A32199E85E}"/>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机器学习（训练）工作流</a:t>
            </a:r>
            <a:endParaRPr lang="zh-CN" altLang="en-US" dirty="0"/>
          </a:p>
        </p:txBody>
      </p:sp>
      <p:sp>
        <p:nvSpPr>
          <p:cNvPr id="3" name="内容占位符 2">
            <a:extLst>
              <a:ext uri="{FF2B5EF4-FFF2-40B4-BE49-F238E27FC236}">
                <a16:creationId xmlns:a16="http://schemas.microsoft.com/office/drawing/2014/main" id="{0AD7A915-5020-C256-049D-A486DF98E7A9}"/>
              </a:ext>
            </a:extLst>
          </p:cNvPr>
          <p:cNvSpPr txBox="1">
            <a:spLocks/>
          </p:cNvSpPr>
          <p:nvPr/>
        </p:nvSpPr>
        <p:spPr>
          <a:xfrm>
            <a:off x="628650" y="3056708"/>
            <a:ext cx="7886700" cy="3324497"/>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b="1" dirty="0">
                <a:latin typeface="微软雅黑" panose="020B0503020204020204" pitchFamily="34" charset="-122"/>
                <a:ea typeface="微软雅黑" panose="020B0503020204020204" pitchFamily="34" charset="-122"/>
              </a:rPr>
              <a:t>数据处理： </a:t>
            </a:r>
            <a:r>
              <a:rPr lang="zh-CN" altLang="en-US" sz="2400" dirty="0">
                <a:latin typeface="微软雅黑" panose="020B0503020204020204" pitchFamily="34" charset="-122"/>
                <a:ea typeface="微软雅黑" panose="020B0503020204020204" pitchFamily="34" charset="-122"/>
              </a:rPr>
              <a:t>首先，用户需要数据处理</a:t>
            </a:r>
            <a:r>
              <a:rPr lang="en-US" altLang="zh-CN" sz="2400" dirty="0">
                <a:latin typeface="微软雅黑" panose="020B0503020204020204" pitchFamily="34" charset="-122"/>
                <a:ea typeface="微软雅黑" panose="020B0503020204020204" pitchFamily="34" charset="-122"/>
              </a:rPr>
              <a:t>API</a:t>
            </a:r>
            <a:r>
              <a:rPr lang="zh-CN" altLang="en-US" sz="2400" dirty="0">
                <a:latin typeface="微软雅黑" panose="020B0503020204020204" pitchFamily="34" charset="-122"/>
                <a:ea typeface="微软雅黑" panose="020B0503020204020204" pitchFamily="34" charset="-122"/>
              </a:rPr>
              <a:t>来支持将数据集从磁盘读入。进一步，用户需要对读取的数据进行预处理，从而可以将数据输入后续的机器学习模型中。</a:t>
            </a:r>
          </a:p>
          <a:p>
            <a:pPr>
              <a:lnSpc>
                <a:spcPct val="120000"/>
              </a:lnSpc>
            </a:pPr>
            <a:r>
              <a:rPr lang="zh-CN" altLang="en-US" sz="2400" b="1" dirty="0">
                <a:latin typeface="微软雅黑" panose="020B0503020204020204" pitchFamily="34" charset="-122"/>
                <a:ea typeface="微软雅黑" panose="020B0503020204020204" pitchFamily="34" charset="-122"/>
              </a:rPr>
              <a:t>模型结构： </a:t>
            </a:r>
            <a:r>
              <a:rPr lang="zh-CN" altLang="en-US" sz="2400" dirty="0">
                <a:latin typeface="微软雅黑" panose="020B0503020204020204" pitchFamily="34" charset="-122"/>
                <a:ea typeface="微软雅黑" panose="020B0503020204020204" pitchFamily="34" charset="-122"/>
              </a:rPr>
              <a:t>完成数据的读取后，用户需要模型定义</a:t>
            </a:r>
            <a:r>
              <a:rPr lang="en-US" altLang="zh-CN" sz="2400" dirty="0">
                <a:latin typeface="微软雅黑" panose="020B0503020204020204" pitchFamily="34" charset="-122"/>
                <a:ea typeface="微软雅黑" panose="020B0503020204020204" pitchFamily="34" charset="-122"/>
              </a:rPr>
              <a:t>API</a:t>
            </a:r>
            <a:r>
              <a:rPr lang="zh-CN" altLang="en-US" sz="2400" dirty="0">
                <a:latin typeface="微软雅黑" panose="020B0503020204020204" pitchFamily="34" charset="-122"/>
                <a:ea typeface="微软雅黑" panose="020B0503020204020204" pitchFamily="34" charset="-122"/>
              </a:rPr>
              <a:t>来定义机器学习模型。这些模型带有模型参数，可以对给定的数据进行推理。</a:t>
            </a:r>
          </a:p>
          <a:p>
            <a:pPr algn="just">
              <a:lnSpc>
                <a:spcPct val="120000"/>
              </a:lnSpc>
            </a:pPr>
            <a:r>
              <a:rPr lang="zh-CN" altLang="en-US" sz="2400" b="1" dirty="0">
                <a:latin typeface="微软雅黑" panose="020B0503020204020204" pitchFamily="34" charset="-122"/>
                <a:ea typeface="微软雅黑" panose="020B0503020204020204" pitchFamily="34" charset="-122"/>
              </a:rPr>
              <a:t>优化器定义： </a:t>
            </a:r>
            <a:r>
              <a:rPr lang="zh-CN" altLang="en-US" sz="2400" dirty="0">
                <a:latin typeface="微软雅黑" panose="020B0503020204020204" pitchFamily="34" charset="-122"/>
                <a:ea typeface="微软雅黑" panose="020B0503020204020204" pitchFamily="34" charset="-122"/>
              </a:rPr>
              <a:t>模型的输出需要和用户的标记进行对比，这个对比差异一般通过损失函数（</a:t>
            </a:r>
            <a:r>
              <a:rPr lang="en-US" altLang="zh-CN" sz="2400" dirty="0">
                <a:latin typeface="微软雅黑" panose="020B0503020204020204" pitchFamily="34" charset="-122"/>
                <a:ea typeface="微软雅黑" panose="020B0503020204020204" pitchFamily="34" charset="-122"/>
              </a:rPr>
              <a:t>Loss function</a:t>
            </a:r>
            <a:r>
              <a:rPr lang="zh-CN" altLang="en-US" sz="2400" dirty="0">
                <a:latin typeface="微软雅黑" panose="020B0503020204020204" pitchFamily="34" charset="-122"/>
                <a:ea typeface="微软雅黑" panose="020B0503020204020204" pitchFamily="34" charset="-122"/>
              </a:rPr>
              <a:t>）来进行评估。因此，优化器定义</a:t>
            </a:r>
            <a:r>
              <a:rPr lang="en-US" altLang="zh-CN" sz="2400" dirty="0">
                <a:latin typeface="微软雅黑" panose="020B0503020204020204" pitchFamily="34" charset="-122"/>
                <a:ea typeface="微软雅黑" panose="020B0503020204020204" pitchFamily="34" charset="-122"/>
              </a:rPr>
              <a:t>API</a:t>
            </a:r>
            <a:r>
              <a:rPr lang="zh-CN" altLang="en-US" sz="2400" dirty="0">
                <a:latin typeface="微软雅黑" panose="020B0503020204020204" pitchFamily="34" charset="-122"/>
                <a:ea typeface="微软雅黑" panose="020B0503020204020204" pitchFamily="34" charset="-122"/>
              </a:rPr>
              <a:t>允许用户定义自己的损失函数，并且根据损失来引入（</a:t>
            </a:r>
            <a:r>
              <a:rPr lang="en-US" altLang="zh-CN" sz="2400" dirty="0">
                <a:latin typeface="微软雅黑" panose="020B0503020204020204" pitchFamily="34" charset="-122"/>
                <a:ea typeface="微软雅黑" panose="020B0503020204020204" pitchFamily="34" charset="-122"/>
              </a:rPr>
              <a:t>Import</a:t>
            </a:r>
            <a:r>
              <a:rPr lang="zh-CN" altLang="en-US" sz="2400" dirty="0">
                <a:latin typeface="微软雅黑" panose="020B0503020204020204" pitchFamily="34" charset="-122"/>
                <a:ea typeface="微软雅黑" panose="020B0503020204020204" pitchFamily="34" charset="-122"/>
              </a:rPr>
              <a:t>）和定义各种优化算法（</a:t>
            </a:r>
            <a:r>
              <a:rPr lang="en-US" altLang="zh-CN" sz="2400" dirty="0" err="1">
                <a:latin typeface="微软雅黑" panose="020B0503020204020204" pitchFamily="34" charset="-122"/>
                <a:ea typeface="微软雅黑" panose="020B0503020204020204" pitchFamily="34" charset="-122"/>
              </a:rPr>
              <a:t>Optimisation</a:t>
            </a:r>
            <a:r>
              <a:rPr lang="en-US" altLang="zh-CN" sz="2400" dirty="0">
                <a:latin typeface="微软雅黑" panose="020B0503020204020204" pitchFamily="34" charset="-122"/>
                <a:ea typeface="微软雅黑" panose="020B0503020204020204" pitchFamily="34" charset="-122"/>
              </a:rPr>
              <a:t> algorithms</a:t>
            </a:r>
            <a:r>
              <a:rPr lang="zh-CN" altLang="en-US" sz="2400" dirty="0">
                <a:latin typeface="微软雅黑" panose="020B0503020204020204" pitchFamily="34" charset="-122"/>
                <a:ea typeface="微软雅黑" panose="020B0503020204020204" pitchFamily="34" charset="-122"/>
              </a:rPr>
              <a:t>）来计算梯度（</a:t>
            </a:r>
            <a:r>
              <a:rPr lang="en-US" altLang="zh-CN" sz="2400" dirty="0">
                <a:latin typeface="微软雅黑" panose="020B0503020204020204" pitchFamily="34" charset="-122"/>
                <a:ea typeface="微软雅黑" panose="020B0503020204020204" pitchFamily="34" charset="-122"/>
              </a:rPr>
              <a:t>Gradient</a:t>
            </a:r>
            <a:r>
              <a:rPr lang="zh-CN" altLang="en-US" sz="2400" dirty="0">
                <a:latin typeface="微软雅黑" panose="020B0503020204020204" pitchFamily="34" charset="-122"/>
                <a:ea typeface="微软雅黑" panose="020B0503020204020204" pitchFamily="34" charset="-122"/>
              </a:rPr>
              <a:t>），完成对模型参数的更新。</a:t>
            </a:r>
            <a:endParaRPr lang="en-US" altLang="zh-CN" sz="2400" dirty="0">
              <a:latin typeface="微软雅黑" panose="020B0503020204020204" pitchFamily="34" charset="-122"/>
              <a:ea typeface="微软雅黑" panose="020B0503020204020204" pitchFamily="34" charset="-122"/>
            </a:endParaRPr>
          </a:p>
          <a:p>
            <a:pPr>
              <a:lnSpc>
                <a:spcPct val="120000"/>
              </a:lnSpc>
            </a:pPr>
            <a:r>
              <a:rPr lang="zh-CN" altLang="en-US" sz="2400" b="1" dirty="0">
                <a:latin typeface="微软雅黑" panose="020B0503020204020204" pitchFamily="34" charset="-122"/>
                <a:ea typeface="微软雅黑" panose="020B0503020204020204" pitchFamily="34" charset="-122"/>
              </a:rPr>
              <a:t>训练过程： </a:t>
            </a:r>
            <a:r>
              <a:rPr lang="zh-CN" altLang="en-US" sz="2400" dirty="0">
                <a:latin typeface="微软雅黑" panose="020B0503020204020204" pitchFamily="34" charset="-122"/>
                <a:ea typeface="微软雅黑" panose="020B0503020204020204" pitchFamily="34" charset="-122"/>
              </a:rPr>
              <a:t>给定一个数据集，模型，损失函数和优化器，用户需要训练</a:t>
            </a:r>
            <a:r>
              <a:rPr lang="en-US" altLang="zh-CN" sz="2400" dirty="0">
                <a:latin typeface="微软雅黑" panose="020B0503020204020204" pitchFamily="34" charset="-122"/>
                <a:ea typeface="微软雅黑" panose="020B0503020204020204" pitchFamily="34" charset="-122"/>
              </a:rPr>
              <a:t>API</a:t>
            </a:r>
            <a:r>
              <a:rPr lang="zh-CN" altLang="en-US" sz="2400" dirty="0">
                <a:latin typeface="微软雅黑" panose="020B0503020204020204" pitchFamily="34" charset="-122"/>
                <a:ea typeface="微软雅黑" panose="020B0503020204020204" pitchFamily="34" charset="-122"/>
              </a:rPr>
              <a:t>来定义一个循环（</a:t>
            </a:r>
            <a:r>
              <a:rPr lang="en-US" altLang="zh-CN" sz="2400" dirty="0">
                <a:latin typeface="微软雅黑" panose="020B0503020204020204" pitchFamily="34" charset="-122"/>
                <a:ea typeface="微软雅黑" panose="020B0503020204020204" pitchFamily="34" charset="-122"/>
              </a:rPr>
              <a:t>Loop</a:t>
            </a:r>
            <a:r>
              <a:rPr lang="zh-CN" altLang="en-US" sz="2400" dirty="0">
                <a:latin typeface="微软雅黑" panose="020B0503020204020204" pitchFamily="34" charset="-122"/>
                <a:ea typeface="微软雅黑" panose="020B0503020204020204" pitchFamily="34" charset="-122"/>
              </a:rPr>
              <a:t>）从而将数据集中的数据按照小批量（</a:t>
            </a:r>
            <a:r>
              <a:rPr lang="en-US" altLang="zh-CN" sz="2400" dirty="0">
                <a:latin typeface="微软雅黑" panose="020B0503020204020204" pitchFamily="34" charset="-122"/>
                <a:ea typeface="微软雅黑" panose="020B0503020204020204" pitchFamily="34" charset="-122"/>
              </a:rPr>
              <a:t>mini-batch</a:t>
            </a:r>
            <a:r>
              <a:rPr lang="zh-CN" altLang="en-US" sz="2400" dirty="0">
                <a:latin typeface="微软雅黑" panose="020B0503020204020204" pitchFamily="34" charset="-122"/>
                <a:ea typeface="微软雅黑" panose="020B0503020204020204" pitchFamily="34" charset="-122"/>
              </a:rPr>
              <a:t>）的方式读取出来，反复计算梯度来更新模型。这个反复的过程称为训练。</a:t>
            </a:r>
          </a:p>
          <a:p>
            <a:pPr>
              <a:lnSpc>
                <a:spcPct val="120000"/>
              </a:lnSpc>
            </a:pPr>
            <a:r>
              <a:rPr lang="zh-CN" altLang="en-US" sz="2400" b="1" dirty="0">
                <a:latin typeface="微软雅黑" panose="020B0503020204020204" pitchFamily="34" charset="-122"/>
                <a:ea typeface="微软雅黑" panose="020B0503020204020204" pitchFamily="34" charset="-122"/>
              </a:rPr>
              <a:t>测试和调试： </a:t>
            </a:r>
            <a:r>
              <a:rPr lang="zh-CN" altLang="en-US" sz="2400" dirty="0">
                <a:latin typeface="微软雅黑" panose="020B0503020204020204" pitchFamily="34" charset="-122"/>
                <a:ea typeface="微软雅黑" panose="020B0503020204020204" pitchFamily="34" charset="-122"/>
              </a:rPr>
              <a:t>训练过程中，用户需要测试</a:t>
            </a:r>
            <a:r>
              <a:rPr lang="en-US" altLang="zh-CN" sz="2400" dirty="0">
                <a:latin typeface="微软雅黑" panose="020B0503020204020204" pitchFamily="34" charset="-122"/>
                <a:ea typeface="微软雅黑" panose="020B0503020204020204" pitchFamily="34" charset="-122"/>
              </a:rPr>
              <a:t>API</a:t>
            </a:r>
            <a:r>
              <a:rPr lang="zh-CN" altLang="en-US" sz="2400" dirty="0">
                <a:latin typeface="微软雅黑" panose="020B0503020204020204" pitchFamily="34" charset="-122"/>
                <a:ea typeface="微软雅黑" panose="020B0503020204020204" pitchFamily="34" charset="-122"/>
              </a:rPr>
              <a:t>来对当前模型的精度进行评估。当精度达到目标后，训练结束。这一过程中，用户往往需要调试</a:t>
            </a:r>
            <a:r>
              <a:rPr lang="en-US" altLang="zh-CN" sz="2400" dirty="0">
                <a:latin typeface="微软雅黑" panose="020B0503020204020204" pitchFamily="34" charset="-122"/>
                <a:ea typeface="微软雅黑" panose="020B0503020204020204" pitchFamily="34" charset="-122"/>
              </a:rPr>
              <a:t>API</a:t>
            </a:r>
            <a:r>
              <a:rPr lang="zh-CN" altLang="en-US" sz="2400" dirty="0">
                <a:latin typeface="微软雅黑" panose="020B0503020204020204" pitchFamily="34" charset="-122"/>
                <a:ea typeface="微软雅黑" panose="020B0503020204020204" pitchFamily="34" charset="-122"/>
              </a:rPr>
              <a:t>来完成对模型的性能和正确性进行验证。</a:t>
            </a:r>
          </a:p>
        </p:txBody>
      </p:sp>
      <p:pic>
        <p:nvPicPr>
          <p:cNvPr id="5" name="图形 4">
            <a:extLst>
              <a:ext uri="{FF2B5EF4-FFF2-40B4-BE49-F238E27FC236}">
                <a16:creationId xmlns:a16="http://schemas.microsoft.com/office/drawing/2014/main" id="{A7CD0753-EECA-A3C9-28AA-EA3CB3524C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3285" y="1606157"/>
            <a:ext cx="8817429" cy="842240"/>
          </a:xfrm>
          <a:prstGeom prst="rect">
            <a:avLst/>
          </a:prstGeom>
        </p:spPr>
      </p:pic>
    </p:spTree>
    <p:extLst>
      <p:ext uri="{BB962C8B-B14F-4D97-AF65-F5344CB8AC3E}">
        <p14:creationId xmlns:p14="http://schemas.microsoft.com/office/powerpoint/2010/main" val="2082829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8EC784-54B5-4E77-E076-F6A32199E85E}"/>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环境配置</a:t>
            </a:r>
            <a:endParaRPr lang="zh-CN" altLang="en-US" dirty="0"/>
          </a:p>
        </p:txBody>
      </p:sp>
      <p:sp>
        <p:nvSpPr>
          <p:cNvPr id="10" name="文本框 9">
            <a:extLst>
              <a:ext uri="{FF2B5EF4-FFF2-40B4-BE49-F238E27FC236}">
                <a16:creationId xmlns:a16="http://schemas.microsoft.com/office/drawing/2014/main" id="{3A9C527C-A10D-D17F-66AB-8DD8CEFAB416}"/>
              </a:ext>
            </a:extLst>
          </p:cNvPr>
          <p:cNvSpPr txBox="1"/>
          <p:nvPr/>
        </p:nvSpPr>
        <p:spPr>
          <a:xfrm>
            <a:off x="999309" y="2136338"/>
            <a:ext cx="7613196" cy="2585323"/>
          </a:xfrm>
          <a:prstGeom prst="rect">
            <a:avLst/>
          </a:prstGeom>
          <a:solidFill>
            <a:schemeClr val="accent3">
              <a:lumMod val="20000"/>
              <a:lumOff val="80000"/>
            </a:schemeClr>
          </a:solidFill>
        </p:spPr>
        <p:txBody>
          <a:bodyPr wrap="square" rtlCol="0">
            <a:spAutoFit/>
          </a:bodyPr>
          <a:lstStyle/>
          <a:p>
            <a:r>
              <a:rPr lang="en-US" altLang="zh-CN" dirty="0"/>
              <a:t>import </a:t>
            </a:r>
            <a:r>
              <a:rPr lang="en-US" altLang="zh-CN" dirty="0" err="1"/>
              <a:t>os</a:t>
            </a:r>
            <a:endParaRPr lang="en-US" altLang="zh-CN" dirty="0"/>
          </a:p>
          <a:p>
            <a:r>
              <a:rPr lang="en-US" altLang="zh-CN" dirty="0"/>
              <a:t>import </a:t>
            </a:r>
            <a:r>
              <a:rPr lang="en-US" altLang="zh-CN" dirty="0" err="1"/>
              <a:t>argparse</a:t>
            </a:r>
            <a:endParaRPr lang="en-US" altLang="zh-CN" dirty="0"/>
          </a:p>
          <a:p>
            <a:r>
              <a:rPr lang="en-US" altLang="zh-CN" dirty="0"/>
              <a:t>from </a:t>
            </a:r>
            <a:r>
              <a:rPr lang="en-US" altLang="zh-CN" dirty="0" err="1"/>
              <a:t>mindspore</a:t>
            </a:r>
            <a:r>
              <a:rPr lang="en-US" altLang="zh-CN" dirty="0"/>
              <a:t> import context</a:t>
            </a:r>
          </a:p>
          <a:p>
            <a:r>
              <a:rPr lang="en-US" altLang="zh-CN" dirty="0"/>
              <a:t>parser = </a:t>
            </a:r>
            <a:r>
              <a:rPr lang="en-US" altLang="zh-CN" dirty="0" err="1"/>
              <a:t>argparse.ArgumentParser</a:t>
            </a:r>
            <a:r>
              <a:rPr lang="en-US" altLang="zh-CN" dirty="0"/>
              <a:t>(description='</a:t>
            </a:r>
            <a:r>
              <a:rPr lang="en-US" altLang="zh-CN" dirty="0" err="1"/>
              <a:t>MindSpore</a:t>
            </a:r>
            <a:r>
              <a:rPr lang="en-US" altLang="zh-CN" dirty="0"/>
              <a:t> </a:t>
            </a:r>
            <a:r>
              <a:rPr lang="en-US" altLang="zh-CN" dirty="0" err="1"/>
              <a:t>MLPNet</a:t>
            </a:r>
            <a:r>
              <a:rPr lang="en-US" altLang="zh-CN" dirty="0"/>
              <a:t> Example')</a:t>
            </a:r>
          </a:p>
          <a:p>
            <a:r>
              <a:rPr lang="en-US" altLang="zh-CN" dirty="0" err="1"/>
              <a:t>parser.add_argument</a:t>
            </a:r>
            <a:r>
              <a:rPr lang="en-US" altLang="zh-CN" dirty="0"/>
              <a:t>('--</a:t>
            </a:r>
            <a:r>
              <a:rPr lang="en-US" altLang="zh-CN" dirty="0" err="1"/>
              <a:t>device_target</a:t>
            </a:r>
            <a:r>
              <a:rPr lang="en-US" altLang="zh-CN" dirty="0"/>
              <a:t>', type=str, default="CPU", choices=['Ascend', 'GPU', 'CPU'])</a:t>
            </a:r>
          </a:p>
          <a:p>
            <a:r>
              <a:rPr lang="en-US" altLang="zh-CN" dirty="0" err="1"/>
              <a:t>args</a:t>
            </a:r>
            <a:r>
              <a:rPr lang="en-US" altLang="zh-CN" dirty="0"/>
              <a:t> = </a:t>
            </a:r>
            <a:r>
              <a:rPr lang="en-US" altLang="zh-CN" dirty="0" err="1"/>
              <a:t>parser.parse_known_args</a:t>
            </a:r>
            <a:r>
              <a:rPr lang="en-US" altLang="zh-CN" dirty="0"/>
              <a:t>()[0]</a:t>
            </a:r>
          </a:p>
          <a:p>
            <a:r>
              <a:rPr lang="en-US" altLang="zh-CN" dirty="0" err="1"/>
              <a:t>context.set_context</a:t>
            </a:r>
            <a:r>
              <a:rPr lang="en-US" altLang="zh-CN" dirty="0"/>
              <a:t>(</a:t>
            </a:r>
            <a:r>
              <a:rPr lang="en-US" altLang="zh-CN" dirty="0">
                <a:solidFill>
                  <a:srgbClr val="C00000"/>
                </a:solidFill>
              </a:rPr>
              <a:t>mode=</a:t>
            </a:r>
            <a:r>
              <a:rPr lang="en-US" altLang="zh-CN" dirty="0" err="1">
                <a:solidFill>
                  <a:srgbClr val="C00000"/>
                </a:solidFill>
              </a:rPr>
              <a:t>context.GRAPH_MODE</a:t>
            </a:r>
            <a:r>
              <a:rPr lang="en-US" altLang="zh-CN" dirty="0">
                <a:solidFill>
                  <a:srgbClr val="C00000"/>
                </a:solidFill>
              </a:rPr>
              <a:t>, </a:t>
            </a:r>
            <a:r>
              <a:rPr lang="en-US" altLang="zh-CN" dirty="0" err="1">
                <a:solidFill>
                  <a:srgbClr val="C00000"/>
                </a:solidFill>
              </a:rPr>
              <a:t>device_target</a:t>
            </a:r>
            <a:r>
              <a:rPr lang="en-US" altLang="zh-CN" dirty="0">
                <a:solidFill>
                  <a:srgbClr val="C00000"/>
                </a:solidFill>
              </a:rPr>
              <a:t>=</a:t>
            </a:r>
            <a:r>
              <a:rPr lang="en-US" altLang="zh-CN" dirty="0" err="1">
                <a:solidFill>
                  <a:srgbClr val="C00000"/>
                </a:solidFill>
              </a:rPr>
              <a:t>args.device_target</a:t>
            </a:r>
            <a:r>
              <a:rPr lang="en-US" altLang="zh-CN" dirty="0"/>
              <a:t>)</a:t>
            </a:r>
            <a:endParaRPr lang="zh-CN" altLang="en-US" dirty="0"/>
          </a:p>
        </p:txBody>
      </p:sp>
      <p:sp>
        <p:nvSpPr>
          <p:cNvPr id="12" name="文本框 11">
            <a:extLst>
              <a:ext uri="{FF2B5EF4-FFF2-40B4-BE49-F238E27FC236}">
                <a16:creationId xmlns:a16="http://schemas.microsoft.com/office/drawing/2014/main" id="{F7EDE868-37EB-C769-6C03-35BE2A6E2099}"/>
              </a:ext>
            </a:extLst>
          </p:cNvPr>
          <p:cNvSpPr txBox="1"/>
          <p:nvPr/>
        </p:nvSpPr>
        <p:spPr>
          <a:xfrm>
            <a:off x="886641" y="1592717"/>
            <a:ext cx="7138852" cy="369332"/>
          </a:xfrm>
          <a:prstGeom prst="rect">
            <a:avLst/>
          </a:prstGeom>
          <a:noFill/>
        </p:spPr>
        <p:txBody>
          <a:bodyPr wrap="square" rtlCol="0">
            <a:spAutoFit/>
          </a:bodyPr>
          <a:lstStyle/>
          <a:p>
            <a:r>
              <a:rPr lang="zh-CN" altLang="en-US" b="0" i="0" dirty="0">
                <a:effectLst/>
                <a:latin typeface="微软雅黑" panose="020B0503020204020204" pitchFamily="34" charset="-122"/>
                <a:ea typeface="微软雅黑" panose="020B0503020204020204" pitchFamily="34" charset="-122"/>
              </a:rPr>
              <a:t>以</a:t>
            </a:r>
            <a:r>
              <a:rPr lang="en-US" altLang="zh-CN" b="0" i="0" dirty="0" err="1">
                <a:effectLst/>
                <a:latin typeface="微软雅黑" panose="020B0503020204020204" pitchFamily="34" charset="-122"/>
                <a:ea typeface="微软雅黑" panose="020B0503020204020204" pitchFamily="34" charset="-122"/>
              </a:rPr>
              <a:t>MindSpore</a:t>
            </a:r>
            <a:r>
              <a:rPr lang="zh-CN" altLang="en-US" b="0" i="0" dirty="0">
                <a:effectLst/>
                <a:latin typeface="微软雅黑" panose="020B0503020204020204" pitchFamily="34" charset="-122"/>
                <a:ea typeface="微软雅黑" panose="020B0503020204020204" pitchFamily="34" charset="-122"/>
              </a:rPr>
              <a:t>框架实现多层感知机为例，了解完整的机器学习工作流。</a:t>
            </a:r>
            <a:endParaRPr lang="en-US" altLang="zh-CN" b="0" i="0" dirty="0">
              <a:effectLst/>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772253AD-2684-86EC-5F5C-5FF33C218B28}"/>
              </a:ext>
            </a:extLst>
          </p:cNvPr>
          <p:cNvSpPr txBox="1"/>
          <p:nvPr/>
        </p:nvSpPr>
        <p:spPr>
          <a:xfrm>
            <a:off x="1084218" y="5167310"/>
            <a:ext cx="6204857"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主要配置项：</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静态图</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动态图模式选择</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目标硬件选择</a:t>
            </a:r>
          </a:p>
        </p:txBody>
      </p:sp>
    </p:spTree>
    <p:extLst>
      <p:ext uri="{BB962C8B-B14F-4D97-AF65-F5344CB8AC3E}">
        <p14:creationId xmlns:p14="http://schemas.microsoft.com/office/powerpoint/2010/main" val="849576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8EC784-54B5-4E77-E076-F6A32199E85E}"/>
              </a:ext>
            </a:extLst>
          </p:cNvPr>
          <p:cNvSpPr txBox="1">
            <a:spLocks/>
          </p:cNvSpPr>
          <p:nvPr/>
        </p:nvSpPr>
        <p:spPr>
          <a:xfrm>
            <a:off x="628650" y="11039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数据处理</a:t>
            </a:r>
            <a:endParaRPr lang="zh-CN" altLang="en-US" dirty="0"/>
          </a:p>
        </p:txBody>
      </p:sp>
      <p:sp>
        <p:nvSpPr>
          <p:cNvPr id="10" name="文本框 9">
            <a:extLst>
              <a:ext uri="{FF2B5EF4-FFF2-40B4-BE49-F238E27FC236}">
                <a16:creationId xmlns:a16="http://schemas.microsoft.com/office/drawing/2014/main" id="{3A9C527C-A10D-D17F-66AB-8DD8CEFAB416}"/>
              </a:ext>
            </a:extLst>
          </p:cNvPr>
          <p:cNvSpPr txBox="1"/>
          <p:nvPr/>
        </p:nvSpPr>
        <p:spPr>
          <a:xfrm>
            <a:off x="542109" y="1117434"/>
            <a:ext cx="7613196" cy="5339923"/>
          </a:xfrm>
          <a:prstGeom prst="rect">
            <a:avLst/>
          </a:prstGeom>
          <a:solidFill>
            <a:schemeClr val="accent3">
              <a:lumMod val="20000"/>
              <a:lumOff val="80000"/>
            </a:schemeClr>
          </a:solidFill>
        </p:spPr>
        <p:txBody>
          <a:bodyPr wrap="square" rtlCol="0">
            <a:spAutoFit/>
          </a:bodyPr>
          <a:lstStyle/>
          <a:p>
            <a:r>
              <a:rPr lang="en-US" altLang="zh-CN" sz="1100" dirty="0"/>
              <a:t>import </a:t>
            </a:r>
            <a:r>
              <a:rPr lang="en-US" altLang="zh-CN" sz="1100" dirty="0" err="1"/>
              <a:t>mindspore.dataset</a:t>
            </a:r>
            <a:r>
              <a:rPr lang="en-US" altLang="zh-CN" sz="1100" dirty="0"/>
              <a:t> as ds</a:t>
            </a:r>
          </a:p>
          <a:p>
            <a:r>
              <a:rPr lang="en-US" altLang="zh-CN" sz="1100" dirty="0"/>
              <a:t>DATA_DIR = './datasets/</a:t>
            </a:r>
            <a:r>
              <a:rPr lang="en-US" altLang="zh-CN" sz="1100" dirty="0" err="1"/>
              <a:t>MNIST_Data</a:t>
            </a:r>
            <a:r>
              <a:rPr lang="en-US" altLang="zh-CN" sz="1100" dirty="0"/>
              <a:t>/train'</a:t>
            </a:r>
          </a:p>
          <a:p>
            <a:r>
              <a:rPr lang="en-US" altLang="zh-CN" sz="1100" dirty="0" err="1"/>
              <a:t>mnist_dataset</a:t>
            </a:r>
            <a:r>
              <a:rPr lang="en-US" altLang="zh-CN" sz="1100" dirty="0"/>
              <a:t> = </a:t>
            </a:r>
            <a:r>
              <a:rPr lang="en-US" altLang="zh-CN" sz="1100" dirty="0" err="1"/>
              <a:t>ds.MnistDataset</a:t>
            </a:r>
            <a:r>
              <a:rPr lang="en-US" altLang="zh-CN" sz="1100" dirty="0"/>
              <a:t>(DATA_DIR)</a:t>
            </a:r>
          </a:p>
          <a:p>
            <a:endParaRPr lang="en-US" altLang="zh-CN" sz="1100" dirty="0"/>
          </a:p>
          <a:p>
            <a:r>
              <a:rPr lang="en-US" altLang="zh-CN" sz="1100" dirty="0"/>
              <a:t># </a:t>
            </a:r>
            <a:r>
              <a:rPr lang="zh-CN" altLang="en-US" sz="1100" dirty="0"/>
              <a:t>导入需要用到的模块</a:t>
            </a:r>
          </a:p>
          <a:p>
            <a:r>
              <a:rPr lang="en-US" altLang="zh-CN" sz="1100" dirty="0"/>
              <a:t>import … …</a:t>
            </a:r>
          </a:p>
          <a:p>
            <a:r>
              <a:rPr lang="en-US" altLang="zh-CN" sz="1100" dirty="0"/>
              <a:t># </a:t>
            </a:r>
            <a:r>
              <a:rPr lang="zh-CN" altLang="en-US" sz="1100" dirty="0"/>
              <a:t>数据处理过程</a:t>
            </a:r>
          </a:p>
          <a:p>
            <a:r>
              <a:rPr lang="en-US" altLang="zh-CN" sz="1100" dirty="0"/>
              <a:t>def </a:t>
            </a:r>
            <a:r>
              <a:rPr lang="en-US" altLang="zh-CN" sz="1100" dirty="0" err="1"/>
              <a:t>create_dataset</a:t>
            </a:r>
            <a:r>
              <a:rPr lang="en-US" altLang="zh-CN" sz="1100" dirty="0"/>
              <a:t>(</a:t>
            </a:r>
            <a:r>
              <a:rPr lang="en-US" altLang="zh-CN" sz="1100" dirty="0" err="1"/>
              <a:t>data_path</a:t>
            </a:r>
            <a:r>
              <a:rPr lang="en-US" altLang="zh-CN" sz="1100" dirty="0"/>
              <a:t>, </a:t>
            </a:r>
            <a:r>
              <a:rPr lang="en-US" altLang="zh-CN" sz="1100" dirty="0" err="1"/>
              <a:t>batch_size</a:t>
            </a:r>
            <a:r>
              <a:rPr lang="en-US" altLang="zh-CN" sz="1100" dirty="0"/>
              <a:t>=32, </a:t>
            </a:r>
            <a:r>
              <a:rPr lang="en-US" altLang="zh-CN" sz="1100" dirty="0" err="1"/>
              <a:t>repeat_size</a:t>
            </a:r>
            <a:r>
              <a:rPr lang="en-US" altLang="zh-CN" sz="1100" dirty="0"/>
              <a:t>=1,</a:t>
            </a:r>
          </a:p>
          <a:p>
            <a:r>
              <a:rPr lang="en-US" altLang="zh-CN" sz="1100" dirty="0"/>
              <a:t>                   </a:t>
            </a:r>
            <a:r>
              <a:rPr lang="en-US" altLang="zh-CN" sz="1100" dirty="0" err="1"/>
              <a:t>num_parallel_workers</a:t>
            </a:r>
            <a:r>
              <a:rPr lang="en-US" altLang="zh-CN" sz="1100" dirty="0"/>
              <a:t>=1):</a:t>
            </a:r>
          </a:p>
          <a:p>
            <a:r>
              <a:rPr lang="en-US" altLang="zh-CN" sz="1100" dirty="0"/>
              <a:t>    # </a:t>
            </a:r>
            <a:r>
              <a:rPr lang="zh-CN" altLang="en-US" sz="1100" dirty="0"/>
              <a:t>定义数据集</a:t>
            </a:r>
          </a:p>
          <a:p>
            <a:r>
              <a:rPr lang="zh-CN" altLang="en-US" sz="1100" dirty="0"/>
              <a:t>    </a:t>
            </a:r>
            <a:r>
              <a:rPr lang="en-US" altLang="zh-CN" sz="1100" dirty="0" err="1"/>
              <a:t>mnist_ds</a:t>
            </a:r>
            <a:r>
              <a:rPr lang="en-US" altLang="zh-CN" sz="1100" dirty="0"/>
              <a:t> = </a:t>
            </a:r>
            <a:r>
              <a:rPr lang="en-US" altLang="zh-CN" sz="1100" dirty="0" err="1"/>
              <a:t>ds.MnistDataset</a:t>
            </a:r>
            <a:r>
              <a:rPr lang="en-US" altLang="zh-CN" sz="1100" dirty="0"/>
              <a:t>(</a:t>
            </a:r>
            <a:r>
              <a:rPr lang="en-US" altLang="zh-CN" sz="1100" dirty="0" err="1"/>
              <a:t>data_path</a:t>
            </a:r>
            <a:r>
              <a:rPr lang="en-US" altLang="zh-CN" sz="1100" dirty="0"/>
              <a:t>)</a:t>
            </a:r>
          </a:p>
          <a:p>
            <a:r>
              <a:rPr lang="en-US" altLang="zh-CN" sz="1100" dirty="0"/>
              <a:t>    </a:t>
            </a:r>
            <a:r>
              <a:rPr lang="en-US" altLang="zh-CN" sz="1100" dirty="0" err="1"/>
              <a:t>resize_height</a:t>
            </a:r>
            <a:r>
              <a:rPr lang="en-US" altLang="zh-CN" sz="1100" dirty="0"/>
              <a:t>, </a:t>
            </a:r>
            <a:r>
              <a:rPr lang="en-US" altLang="zh-CN" sz="1100" dirty="0" err="1"/>
              <a:t>resize_width</a:t>
            </a:r>
            <a:r>
              <a:rPr lang="en-US" altLang="zh-CN" sz="1100" dirty="0"/>
              <a:t> = 32, 32</a:t>
            </a:r>
          </a:p>
          <a:p>
            <a:r>
              <a:rPr lang="en-US" altLang="zh-CN" sz="1100" dirty="0"/>
              <a:t>    rescale = 1.0 / 255.0</a:t>
            </a:r>
          </a:p>
          <a:p>
            <a:r>
              <a:rPr lang="en-US" altLang="zh-CN" sz="1100" dirty="0"/>
              <a:t>    </a:t>
            </a:r>
            <a:r>
              <a:rPr lang="en-US" altLang="zh-CN" sz="1100" dirty="0" err="1"/>
              <a:t>rescale_nml</a:t>
            </a:r>
            <a:r>
              <a:rPr lang="en-US" altLang="zh-CN" sz="1100" dirty="0"/>
              <a:t> = 1 / 0.3081</a:t>
            </a:r>
          </a:p>
          <a:p>
            <a:r>
              <a:rPr lang="en-US" altLang="zh-CN" sz="1100" dirty="0"/>
              <a:t>    </a:t>
            </a:r>
            <a:r>
              <a:rPr lang="en-US" altLang="zh-CN" sz="1100" dirty="0" err="1"/>
              <a:t>shift_nml</a:t>
            </a:r>
            <a:r>
              <a:rPr lang="en-US" altLang="zh-CN" sz="1100" dirty="0"/>
              <a:t> = -1 * 0.1307 / 0.3081</a:t>
            </a:r>
          </a:p>
          <a:p>
            <a:endParaRPr lang="en-US" altLang="zh-CN" sz="1100" dirty="0"/>
          </a:p>
          <a:p>
            <a:r>
              <a:rPr lang="en-US" altLang="zh-CN" sz="1100" dirty="0"/>
              <a:t>    # </a:t>
            </a:r>
            <a:r>
              <a:rPr lang="zh-CN" altLang="en-US" sz="1100" dirty="0"/>
              <a:t>定义所需要操作的</a:t>
            </a:r>
            <a:r>
              <a:rPr lang="en-US" altLang="zh-CN" sz="1100" dirty="0"/>
              <a:t>map</a:t>
            </a:r>
            <a:r>
              <a:rPr lang="zh-CN" altLang="en-US" sz="1100" dirty="0"/>
              <a:t>映射</a:t>
            </a:r>
          </a:p>
          <a:p>
            <a:r>
              <a:rPr lang="zh-CN" altLang="en-US" sz="1100" dirty="0"/>
              <a:t>    </a:t>
            </a:r>
            <a:r>
              <a:rPr lang="en-US" altLang="zh-CN" sz="1100" dirty="0" err="1"/>
              <a:t>resize_op</a:t>
            </a:r>
            <a:r>
              <a:rPr lang="en-US" altLang="zh-CN" sz="1100" dirty="0"/>
              <a:t> = </a:t>
            </a:r>
            <a:r>
              <a:rPr lang="en-US" altLang="zh-CN" sz="1100" dirty="0" err="1"/>
              <a:t>CV.Resize</a:t>
            </a:r>
            <a:r>
              <a:rPr lang="en-US" altLang="zh-CN" sz="1100" dirty="0"/>
              <a:t>((</a:t>
            </a:r>
            <a:r>
              <a:rPr lang="en-US" altLang="zh-CN" sz="1100" dirty="0" err="1"/>
              <a:t>resize_height</a:t>
            </a:r>
            <a:r>
              <a:rPr lang="en-US" altLang="zh-CN" sz="1100" dirty="0"/>
              <a:t>, </a:t>
            </a:r>
            <a:r>
              <a:rPr lang="en-US" altLang="zh-CN" sz="1100" dirty="0" err="1"/>
              <a:t>resize_width</a:t>
            </a:r>
            <a:r>
              <a:rPr lang="en-US" altLang="zh-CN" sz="1100" dirty="0"/>
              <a:t>), interpolation=</a:t>
            </a:r>
            <a:r>
              <a:rPr lang="en-US" altLang="zh-CN" sz="1100" dirty="0" err="1"/>
              <a:t>Inter.LINEAR</a:t>
            </a:r>
            <a:r>
              <a:rPr lang="en-US" altLang="zh-CN" sz="1100" dirty="0"/>
              <a:t>)</a:t>
            </a:r>
          </a:p>
          <a:p>
            <a:r>
              <a:rPr lang="en-US" altLang="zh-CN" sz="1100" dirty="0"/>
              <a:t>    </a:t>
            </a:r>
            <a:r>
              <a:rPr lang="en-US" altLang="zh-CN" sz="1100" dirty="0" err="1"/>
              <a:t>rescale_nml_op</a:t>
            </a:r>
            <a:r>
              <a:rPr lang="en-US" altLang="zh-CN" sz="1100" dirty="0"/>
              <a:t> = </a:t>
            </a:r>
            <a:r>
              <a:rPr lang="en-US" altLang="zh-CN" sz="1100" dirty="0" err="1"/>
              <a:t>CV.Rescale</a:t>
            </a:r>
            <a:r>
              <a:rPr lang="en-US" altLang="zh-CN" sz="1100" dirty="0"/>
              <a:t>(</a:t>
            </a:r>
            <a:r>
              <a:rPr lang="en-US" altLang="zh-CN" sz="1100" dirty="0" err="1"/>
              <a:t>rescale_nml</a:t>
            </a:r>
            <a:r>
              <a:rPr lang="en-US" altLang="zh-CN" sz="1100" dirty="0"/>
              <a:t> * rescale, </a:t>
            </a:r>
            <a:r>
              <a:rPr lang="en-US" altLang="zh-CN" sz="1100" dirty="0" err="1"/>
              <a:t>shift_nml</a:t>
            </a:r>
            <a:r>
              <a:rPr lang="en-US" altLang="zh-CN" sz="1100" dirty="0"/>
              <a:t>)</a:t>
            </a:r>
          </a:p>
          <a:p>
            <a:r>
              <a:rPr lang="en-US" altLang="zh-CN" sz="1100" dirty="0"/>
              <a:t>    hwc2chw_op = CV.HWC2CHW()</a:t>
            </a:r>
          </a:p>
          <a:p>
            <a:r>
              <a:rPr lang="en-US" altLang="zh-CN" sz="1100" dirty="0"/>
              <a:t>    </a:t>
            </a:r>
            <a:r>
              <a:rPr lang="en-US" altLang="zh-CN" sz="1100" dirty="0" err="1"/>
              <a:t>type_cast_op</a:t>
            </a:r>
            <a:r>
              <a:rPr lang="en-US" altLang="zh-CN" sz="1100" dirty="0"/>
              <a:t> = </a:t>
            </a:r>
            <a:r>
              <a:rPr lang="en-US" altLang="zh-CN" sz="1100" dirty="0" err="1"/>
              <a:t>C.TypeCast</a:t>
            </a:r>
            <a:r>
              <a:rPr lang="en-US" altLang="zh-CN" sz="1100" dirty="0"/>
              <a:t>(mstype.int32)</a:t>
            </a:r>
          </a:p>
          <a:p>
            <a:r>
              <a:rPr lang="en-US" altLang="zh-CN" sz="1100" dirty="0"/>
              <a:t>    # </a:t>
            </a:r>
            <a:r>
              <a:rPr lang="zh-CN" altLang="en-US" sz="1100" dirty="0"/>
              <a:t>使用</a:t>
            </a:r>
            <a:r>
              <a:rPr lang="en-US" altLang="zh-CN" sz="1100" dirty="0"/>
              <a:t>map</a:t>
            </a:r>
            <a:r>
              <a:rPr lang="zh-CN" altLang="en-US" sz="1100" dirty="0"/>
              <a:t>映射函数，将数据操作应用到数据集</a:t>
            </a:r>
          </a:p>
          <a:p>
            <a:r>
              <a:rPr lang="zh-CN" altLang="en-US" sz="1100" dirty="0"/>
              <a:t>    </a:t>
            </a:r>
            <a:r>
              <a:rPr lang="en-US" altLang="zh-CN" sz="1100" dirty="0" err="1"/>
              <a:t>mnist_ds</a:t>
            </a:r>
            <a:r>
              <a:rPr lang="en-US" altLang="zh-CN" sz="1100" dirty="0"/>
              <a:t> = </a:t>
            </a:r>
            <a:r>
              <a:rPr lang="en-US" altLang="zh-CN" sz="1100" dirty="0" err="1"/>
              <a:t>mnist_ds.map</a:t>
            </a:r>
            <a:r>
              <a:rPr lang="en-US" altLang="zh-CN" sz="1100" dirty="0"/>
              <a:t>(operations=</a:t>
            </a:r>
            <a:r>
              <a:rPr lang="en-US" altLang="zh-CN" sz="1100" dirty="0" err="1"/>
              <a:t>type_cast_op</a:t>
            </a:r>
            <a:r>
              <a:rPr lang="en-US" altLang="zh-CN" sz="1100" dirty="0"/>
              <a:t>, </a:t>
            </a:r>
            <a:r>
              <a:rPr lang="en-US" altLang="zh-CN" sz="1100" dirty="0" err="1"/>
              <a:t>input_columns</a:t>
            </a:r>
            <a:r>
              <a:rPr lang="en-US" altLang="zh-CN" sz="1100" dirty="0"/>
              <a:t>="label", </a:t>
            </a:r>
            <a:r>
              <a:rPr lang="en-US" altLang="zh-CN" sz="1100" dirty="0" err="1"/>
              <a:t>num_parallel_workers</a:t>
            </a:r>
            <a:r>
              <a:rPr lang="en-US" altLang="zh-CN" sz="1100" dirty="0"/>
              <a:t>=</a:t>
            </a:r>
            <a:r>
              <a:rPr lang="en-US" altLang="zh-CN" sz="1100" dirty="0" err="1"/>
              <a:t>num_parallel_workers</a:t>
            </a:r>
            <a:r>
              <a:rPr lang="en-US" altLang="zh-CN" sz="1100" dirty="0"/>
              <a:t>)</a:t>
            </a:r>
          </a:p>
          <a:p>
            <a:r>
              <a:rPr lang="en-US" altLang="zh-CN" sz="1100" dirty="0"/>
              <a:t>    </a:t>
            </a:r>
            <a:r>
              <a:rPr lang="en-US" altLang="zh-CN" sz="1100" dirty="0" err="1"/>
              <a:t>mnist_ds</a:t>
            </a:r>
            <a:r>
              <a:rPr lang="en-US" altLang="zh-CN" sz="1100" dirty="0"/>
              <a:t> = </a:t>
            </a:r>
            <a:r>
              <a:rPr lang="en-US" altLang="zh-CN" sz="1100" dirty="0" err="1"/>
              <a:t>mnist_ds.map</a:t>
            </a:r>
            <a:r>
              <a:rPr lang="en-US" altLang="zh-CN" sz="1100" dirty="0"/>
              <a:t>(operations=[</a:t>
            </a:r>
            <a:r>
              <a:rPr lang="en-US" altLang="zh-CN" sz="1100" dirty="0" err="1"/>
              <a:t>resize_op</a:t>
            </a:r>
            <a:r>
              <a:rPr lang="en-US" altLang="zh-CN" sz="1100" dirty="0"/>
              <a:t>, rescale_nml_op,hwc2chw_op], </a:t>
            </a:r>
            <a:r>
              <a:rPr lang="en-US" altLang="zh-CN" sz="1100" dirty="0" err="1"/>
              <a:t>input_columns</a:t>
            </a:r>
            <a:r>
              <a:rPr lang="en-US" altLang="zh-CN" sz="1100" dirty="0"/>
              <a:t>="image",</a:t>
            </a:r>
            <a:r>
              <a:rPr lang="en-US" altLang="zh-CN" sz="1100" dirty="0" err="1"/>
              <a:t>num_parallel_workers</a:t>
            </a:r>
            <a:r>
              <a:rPr lang="en-US" altLang="zh-CN" sz="1100" dirty="0"/>
              <a:t>=</a:t>
            </a:r>
            <a:r>
              <a:rPr lang="en-US" altLang="zh-CN" sz="1100" dirty="0" err="1"/>
              <a:t>num_parallel_workers</a:t>
            </a:r>
            <a:r>
              <a:rPr lang="en-US" altLang="zh-CN" sz="1100" dirty="0"/>
              <a:t>)</a:t>
            </a:r>
          </a:p>
          <a:p>
            <a:endParaRPr lang="en-US" altLang="zh-CN" sz="1100" dirty="0"/>
          </a:p>
          <a:p>
            <a:r>
              <a:rPr lang="en-US" altLang="zh-CN" sz="1100" dirty="0"/>
              <a:t>    # </a:t>
            </a:r>
            <a:r>
              <a:rPr lang="zh-CN" altLang="en-US" sz="1100" dirty="0"/>
              <a:t>进行</a:t>
            </a:r>
            <a:r>
              <a:rPr lang="en-US" altLang="zh-CN" sz="1100" dirty="0"/>
              <a:t>shuffle</a:t>
            </a:r>
            <a:r>
              <a:rPr lang="zh-CN" altLang="en-US" sz="1100" dirty="0"/>
              <a:t>、</a:t>
            </a:r>
            <a:r>
              <a:rPr lang="en-US" altLang="zh-CN" sz="1100" dirty="0"/>
              <a:t>batch</a:t>
            </a:r>
            <a:r>
              <a:rPr lang="zh-CN" altLang="en-US" sz="1100" dirty="0"/>
              <a:t>操作</a:t>
            </a:r>
          </a:p>
          <a:p>
            <a:r>
              <a:rPr lang="zh-CN" altLang="en-US" sz="1100" dirty="0"/>
              <a:t>    </a:t>
            </a:r>
            <a:r>
              <a:rPr lang="en-US" altLang="zh-CN" sz="1100" dirty="0" err="1"/>
              <a:t>buffer_size</a:t>
            </a:r>
            <a:r>
              <a:rPr lang="en-US" altLang="zh-CN" sz="1100" dirty="0"/>
              <a:t> = 10000</a:t>
            </a:r>
          </a:p>
          <a:p>
            <a:r>
              <a:rPr lang="en-US" altLang="zh-CN" sz="1100" dirty="0"/>
              <a:t>    </a:t>
            </a:r>
            <a:r>
              <a:rPr lang="en-US" altLang="zh-CN" sz="1100" dirty="0" err="1"/>
              <a:t>mnist_ds</a:t>
            </a:r>
            <a:r>
              <a:rPr lang="en-US" altLang="zh-CN" sz="1100" dirty="0"/>
              <a:t> = </a:t>
            </a:r>
            <a:r>
              <a:rPr lang="en-US" altLang="zh-CN" sz="1100" dirty="0" err="1"/>
              <a:t>mnist_ds.shuffle</a:t>
            </a:r>
            <a:r>
              <a:rPr lang="en-US" altLang="zh-CN" sz="1100" dirty="0"/>
              <a:t>(</a:t>
            </a:r>
            <a:r>
              <a:rPr lang="en-US" altLang="zh-CN" sz="1100" dirty="0" err="1"/>
              <a:t>buffer_size</a:t>
            </a:r>
            <a:r>
              <a:rPr lang="en-US" altLang="zh-CN" sz="1100" dirty="0"/>
              <a:t>=</a:t>
            </a:r>
            <a:r>
              <a:rPr lang="en-US" altLang="zh-CN" sz="1100" dirty="0" err="1"/>
              <a:t>buffer_size</a:t>
            </a:r>
            <a:r>
              <a:rPr lang="en-US" altLang="zh-CN" sz="1100" dirty="0"/>
              <a:t>)</a:t>
            </a:r>
          </a:p>
          <a:p>
            <a:r>
              <a:rPr lang="en-US" altLang="zh-CN" sz="1100" dirty="0"/>
              <a:t>    </a:t>
            </a:r>
            <a:r>
              <a:rPr lang="en-US" altLang="zh-CN" sz="1100" dirty="0" err="1"/>
              <a:t>mnist_ds</a:t>
            </a:r>
            <a:r>
              <a:rPr lang="en-US" altLang="zh-CN" sz="1100" dirty="0"/>
              <a:t> = </a:t>
            </a:r>
            <a:r>
              <a:rPr lang="en-US" altLang="zh-CN" sz="1100" dirty="0" err="1"/>
              <a:t>mnist_ds.batch</a:t>
            </a:r>
            <a:r>
              <a:rPr lang="en-US" altLang="zh-CN" sz="1100" dirty="0"/>
              <a:t>(</a:t>
            </a:r>
            <a:r>
              <a:rPr lang="en-US" altLang="zh-CN" sz="1100" dirty="0" err="1"/>
              <a:t>batch_size</a:t>
            </a:r>
            <a:r>
              <a:rPr lang="en-US" altLang="zh-CN" sz="1100" dirty="0"/>
              <a:t>, </a:t>
            </a:r>
            <a:r>
              <a:rPr lang="en-US" altLang="zh-CN" sz="1100" dirty="0" err="1"/>
              <a:t>drop_remainder</a:t>
            </a:r>
            <a:r>
              <a:rPr lang="en-US" altLang="zh-CN" sz="1100" dirty="0"/>
              <a:t>=True)</a:t>
            </a:r>
          </a:p>
          <a:p>
            <a:r>
              <a:rPr lang="en-US" altLang="zh-CN" sz="1100" dirty="0"/>
              <a:t>    return </a:t>
            </a:r>
            <a:r>
              <a:rPr lang="en-US" altLang="zh-CN" sz="1100" dirty="0" err="1"/>
              <a:t>mnist_ds</a:t>
            </a:r>
            <a:endParaRPr lang="zh-CN" altLang="en-US" sz="1100" dirty="0"/>
          </a:p>
        </p:txBody>
      </p:sp>
      <p:sp>
        <p:nvSpPr>
          <p:cNvPr id="13" name="文本框 12">
            <a:extLst>
              <a:ext uri="{FF2B5EF4-FFF2-40B4-BE49-F238E27FC236}">
                <a16:creationId xmlns:a16="http://schemas.microsoft.com/office/drawing/2014/main" id="{772253AD-2684-86EC-5F5C-5FF33C218B28}"/>
              </a:ext>
            </a:extLst>
          </p:cNvPr>
          <p:cNvSpPr txBox="1"/>
          <p:nvPr/>
        </p:nvSpPr>
        <p:spPr>
          <a:xfrm>
            <a:off x="5688875" y="1550258"/>
            <a:ext cx="3265714" cy="230832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数据处理流程：</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常见训练数据集导入接口（如</a:t>
            </a:r>
            <a:r>
              <a:rPr lang="en-US" altLang="zh-CN" dirty="0">
                <a:latin typeface="微软雅黑" panose="020B0503020204020204" pitchFamily="34" charset="-122"/>
                <a:ea typeface="微软雅黑" panose="020B0503020204020204" pitchFamily="34" charset="-122"/>
              </a:rPr>
              <a:t>MNIST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CIFAR</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COCO</a:t>
            </a:r>
            <a:r>
              <a:rPr lang="zh-CN" altLang="en-US" dirty="0">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Microsoft YaHei" panose="020B0503020204020204" pitchFamily="34" charset="-122"/>
                <a:ea typeface="Microsoft YaHei" panose="020B0503020204020204" pitchFamily="34" charset="-122"/>
              </a:rPr>
              <a:t> ImageNet</a:t>
            </a:r>
            <a:r>
              <a:rPr lang="zh-CN" altLang="en-US" dirty="0">
                <a:latin typeface="微软雅黑" panose="020B0503020204020204" pitchFamily="34" charset="-122"/>
                <a:ea typeface="微软雅黑" panose="020B0503020204020204" pitchFamily="34" charset="-122"/>
              </a:rPr>
              <a:t>等）</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数据增强，如图像的翻转、旋转、剪裁、缩放等</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数据集的打乱（</a:t>
            </a:r>
            <a:r>
              <a:rPr lang="en-US" altLang="zh-CN" dirty="0">
                <a:latin typeface="微软雅黑" panose="020B0503020204020204" pitchFamily="34" charset="-122"/>
                <a:ea typeface="微软雅黑" panose="020B0503020204020204" pitchFamily="34" charset="-122"/>
              </a:rPr>
              <a:t>Shuffle</a:t>
            </a:r>
            <a:r>
              <a:rPr lang="zh-CN" altLang="en-US" dirty="0">
                <a:latin typeface="微软雅黑" panose="020B0503020204020204" pitchFamily="34" charset="-122"/>
                <a:ea typeface="微软雅黑" panose="020B0503020204020204" pitchFamily="34" charset="-122"/>
              </a:rPr>
              <a:t>）和批处理（</a:t>
            </a:r>
            <a:r>
              <a:rPr lang="en-US" altLang="zh-CN" dirty="0">
                <a:latin typeface="微软雅黑" panose="020B0503020204020204" pitchFamily="34" charset="-122"/>
                <a:ea typeface="微软雅黑" panose="020B0503020204020204" pitchFamily="34" charset="-122"/>
              </a:rPr>
              <a:t>Batch</a:t>
            </a:r>
            <a:r>
              <a:rPr lang="zh-CN" altLang="en-US" dirty="0">
                <a:latin typeface="微软雅黑" panose="020B0503020204020204" pitchFamily="34" charset="-122"/>
                <a:ea typeface="微软雅黑" panose="020B0503020204020204" pitchFamily="34" charset="-122"/>
              </a:rPr>
              <a:t>）</a:t>
            </a:r>
          </a:p>
        </p:txBody>
      </p:sp>
      <p:cxnSp>
        <p:nvCxnSpPr>
          <p:cNvPr id="6" name="直接箭头连接符 5">
            <a:extLst>
              <a:ext uri="{FF2B5EF4-FFF2-40B4-BE49-F238E27FC236}">
                <a16:creationId xmlns:a16="http://schemas.microsoft.com/office/drawing/2014/main" id="{906092FB-D79B-D9DF-DE99-EE6A73B7670D}"/>
              </a:ext>
            </a:extLst>
          </p:cNvPr>
          <p:cNvCxnSpPr/>
          <p:nvPr/>
        </p:nvCxnSpPr>
        <p:spPr>
          <a:xfrm flipH="1" flipV="1">
            <a:off x="3376749" y="1550258"/>
            <a:ext cx="2194560" cy="696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7A76555A-F499-F70B-874B-A88AFB9C30F3}"/>
              </a:ext>
            </a:extLst>
          </p:cNvPr>
          <p:cNvCxnSpPr>
            <a:cxnSpLocks/>
          </p:cNvCxnSpPr>
          <p:nvPr/>
        </p:nvCxnSpPr>
        <p:spPr>
          <a:xfrm flipH="1">
            <a:off x="3709851" y="3024050"/>
            <a:ext cx="2070463" cy="982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5C5FB4E-E158-1C6A-AF32-29659F3E50D7}"/>
              </a:ext>
            </a:extLst>
          </p:cNvPr>
          <p:cNvCxnSpPr/>
          <p:nvPr/>
        </p:nvCxnSpPr>
        <p:spPr>
          <a:xfrm flipH="1">
            <a:off x="3886200" y="3858582"/>
            <a:ext cx="2299063" cy="2137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0248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8EC784-54B5-4E77-E076-F6A32199E85E}"/>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模型定义</a:t>
            </a:r>
            <a:endParaRPr lang="zh-CN" altLang="en-US" dirty="0"/>
          </a:p>
        </p:txBody>
      </p:sp>
      <p:sp>
        <p:nvSpPr>
          <p:cNvPr id="10" name="文本框 9">
            <a:extLst>
              <a:ext uri="{FF2B5EF4-FFF2-40B4-BE49-F238E27FC236}">
                <a16:creationId xmlns:a16="http://schemas.microsoft.com/office/drawing/2014/main" id="{3A9C527C-A10D-D17F-66AB-8DD8CEFAB416}"/>
              </a:ext>
            </a:extLst>
          </p:cNvPr>
          <p:cNvSpPr txBox="1"/>
          <p:nvPr/>
        </p:nvSpPr>
        <p:spPr>
          <a:xfrm>
            <a:off x="628650" y="1489729"/>
            <a:ext cx="7613196" cy="4770537"/>
          </a:xfrm>
          <a:prstGeom prst="rect">
            <a:avLst/>
          </a:prstGeom>
          <a:solidFill>
            <a:schemeClr val="accent3">
              <a:lumMod val="20000"/>
              <a:lumOff val="80000"/>
            </a:schemeClr>
          </a:solidFill>
        </p:spPr>
        <p:txBody>
          <a:bodyPr wrap="square" rtlCol="0">
            <a:spAutoFit/>
          </a:bodyPr>
          <a:lstStyle/>
          <a:p>
            <a:r>
              <a:rPr lang="en-US" altLang="zh-CN" sz="1600" dirty="0"/>
              <a:t># </a:t>
            </a:r>
            <a:r>
              <a:rPr lang="zh-CN" altLang="en-US" sz="1600" dirty="0"/>
              <a:t>导入需要用到的模块</a:t>
            </a:r>
          </a:p>
          <a:p>
            <a:r>
              <a:rPr lang="en-US" altLang="zh-CN" sz="1600" dirty="0"/>
              <a:t>import </a:t>
            </a:r>
            <a:r>
              <a:rPr lang="en-US" altLang="zh-CN" sz="1600" dirty="0" err="1"/>
              <a:t>mindspore.nn</a:t>
            </a:r>
            <a:r>
              <a:rPr lang="en-US" altLang="zh-CN" sz="1600" dirty="0"/>
              <a:t> as </a:t>
            </a:r>
            <a:r>
              <a:rPr lang="en-US" altLang="zh-CN" sz="1600" dirty="0" err="1"/>
              <a:t>nn</a:t>
            </a:r>
            <a:endParaRPr lang="en-US" altLang="zh-CN" sz="1600" dirty="0"/>
          </a:p>
          <a:p>
            <a:r>
              <a:rPr lang="en-US" altLang="zh-CN" sz="1600" dirty="0"/>
              <a:t># </a:t>
            </a:r>
            <a:r>
              <a:rPr lang="zh-CN" altLang="en-US" sz="1600" dirty="0"/>
              <a:t>定义线性模型</a:t>
            </a:r>
          </a:p>
          <a:p>
            <a:r>
              <a:rPr lang="en-US" altLang="zh-CN" sz="1600" dirty="0"/>
              <a:t>class </a:t>
            </a:r>
            <a:r>
              <a:rPr lang="en-US" altLang="zh-CN" sz="1600" dirty="0" err="1"/>
              <a:t>MLPNet</a:t>
            </a:r>
            <a:r>
              <a:rPr lang="en-US" altLang="zh-CN" sz="1600" dirty="0"/>
              <a:t>(</a:t>
            </a:r>
            <a:r>
              <a:rPr lang="en-US" altLang="zh-CN" sz="1600" dirty="0" err="1"/>
              <a:t>nn.Cell</a:t>
            </a:r>
            <a:r>
              <a:rPr lang="en-US" altLang="zh-CN" sz="1600" dirty="0"/>
              <a:t>):</a:t>
            </a:r>
          </a:p>
          <a:p>
            <a:r>
              <a:rPr lang="en-US" altLang="zh-CN" sz="1600" dirty="0"/>
              <a:t>    def __</a:t>
            </a:r>
            <a:r>
              <a:rPr lang="en-US" altLang="zh-CN" sz="1600" dirty="0" err="1"/>
              <a:t>init</a:t>
            </a:r>
            <a:r>
              <a:rPr lang="en-US" altLang="zh-CN" sz="1600" dirty="0"/>
              <a:t>__(self):</a:t>
            </a:r>
          </a:p>
          <a:p>
            <a:r>
              <a:rPr lang="en-US" altLang="zh-CN" sz="1600" dirty="0"/>
              <a:t>        super(</a:t>
            </a:r>
            <a:r>
              <a:rPr lang="en-US" altLang="zh-CN" sz="1600" dirty="0" err="1"/>
              <a:t>MLPNet</a:t>
            </a:r>
            <a:r>
              <a:rPr lang="en-US" altLang="zh-CN" sz="1600" dirty="0"/>
              <a:t>, self).__</a:t>
            </a:r>
            <a:r>
              <a:rPr lang="en-US" altLang="zh-CN" sz="1600" dirty="0" err="1"/>
              <a:t>init</a:t>
            </a:r>
            <a:r>
              <a:rPr lang="en-US" altLang="zh-CN" sz="1600" dirty="0"/>
              <a:t>__()</a:t>
            </a:r>
          </a:p>
          <a:p>
            <a:r>
              <a:rPr lang="en-US" altLang="zh-CN" sz="1600" dirty="0"/>
              <a:t>        </a:t>
            </a:r>
            <a:r>
              <a:rPr lang="en-US" altLang="zh-CN" sz="1600" dirty="0" err="1"/>
              <a:t>self.flatten</a:t>
            </a:r>
            <a:r>
              <a:rPr lang="en-US" altLang="zh-CN" sz="1600" dirty="0"/>
              <a:t> = </a:t>
            </a:r>
            <a:r>
              <a:rPr lang="en-US" altLang="zh-CN" sz="1600" dirty="0" err="1"/>
              <a:t>nn.Flatten</a:t>
            </a:r>
            <a:r>
              <a:rPr lang="en-US" altLang="zh-CN" sz="1600" dirty="0"/>
              <a:t>()</a:t>
            </a:r>
          </a:p>
          <a:p>
            <a:r>
              <a:rPr lang="en-US" altLang="zh-CN" sz="1600" dirty="0"/>
              <a:t>        self.dense1 = </a:t>
            </a:r>
            <a:r>
              <a:rPr lang="en-US" altLang="zh-CN" sz="1600" dirty="0" err="1"/>
              <a:t>nn.Dense</a:t>
            </a:r>
            <a:r>
              <a:rPr lang="en-US" altLang="zh-CN" sz="1600" dirty="0"/>
              <a:t>(32*32, 128)</a:t>
            </a:r>
          </a:p>
          <a:p>
            <a:r>
              <a:rPr lang="en-US" altLang="zh-CN" sz="1600" dirty="0"/>
              <a:t>        self.dense2 = </a:t>
            </a:r>
            <a:r>
              <a:rPr lang="en-US" altLang="zh-CN" sz="1600" dirty="0" err="1"/>
              <a:t>nn.Dense</a:t>
            </a:r>
            <a:r>
              <a:rPr lang="en-US" altLang="zh-CN" sz="1600" dirty="0"/>
              <a:t>(128, 64)</a:t>
            </a:r>
          </a:p>
          <a:p>
            <a:r>
              <a:rPr lang="en-US" altLang="zh-CN" sz="1600" dirty="0"/>
              <a:t>        self.dense3 = </a:t>
            </a:r>
            <a:r>
              <a:rPr lang="en-US" altLang="zh-CN" sz="1600" dirty="0" err="1"/>
              <a:t>nn.Dense</a:t>
            </a:r>
            <a:r>
              <a:rPr lang="en-US" altLang="zh-CN" sz="1600" dirty="0"/>
              <a:t>(64, 10)</a:t>
            </a:r>
          </a:p>
          <a:p>
            <a:endParaRPr lang="en-US" altLang="zh-CN" sz="1600" dirty="0"/>
          </a:p>
          <a:p>
            <a:r>
              <a:rPr lang="en-US" altLang="zh-CN" sz="1600" dirty="0"/>
              <a:t>    def construct(self, inputs):</a:t>
            </a:r>
          </a:p>
          <a:p>
            <a:r>
              <a:rPr lang="en-US" altLang="zh-CN" sz="1600" dirty="0"/>
              <a:t>        x = </a:t>
            </a:r>
            <a:r>
              <a:rPr lang="en-US" altLang="zh-CN" sz="1600" dirty="0" err="1"/>
              <a:t>self.flatten</a:t>
            </a:r>
            <a:r>
              <a:rPr lang="en-US" altLang="zh-CN" sz="1600" dirty="0"/>
              <a:t>(inputs)</a:t>
            </a:r>
          </a:p>
          <a:p>
            <a:r>
              <a:rPr lang="en-US" altLang="zh-CN" sz="1600" dirty="0"/>
              <a:t>        x = self.dense1(x)</a:t>
            </a:r>
          </a:p>
          <a:p>
            <a:r>
              <a:rPr lang="en-US" altLang="zh-CN" sz="1600" dirty="0"/>
              <a:t>        x = self.dense2(x)</a:t>
            </a:r>
          </a:p>
          <a:p>
            <a:r>
              <a:rPr lang="en-US" altLang="zh-CN" sz="1600" dirty="0"/>
              <a:t>        logits = self.dense3(x)</a:t>
            </a:r>
          </a:p>
          <a:p>
            <a:r>
              <a:rPr lang="en-US" altLang="zh-CN" sz="1600" dirty="0"/>
              <a:t>        return logits</a:t>
            </a:r>
          </a:p>
          <a:p>
            <a:r>
              <a:rPr lang="en-US" altLang="zh-CN" sz="1600" dirty="0"/>
              <a:t># </a:t>
            </a:r>
            <a:r>
              <a:rPr lang="zh-CN" altLang="en-US" sz="1600" dirty="0"/>
              <a:t>实例化网络</a:t>
            </a:r>
          </a:p>
          <a:p>
            <a:r>
              <a:rPr lang="en-US" altLang="zh-CN" sz="1600" dirty="0"/>
              <a:t>net = </a:t>
            </a:r>
            <a:r>
              <a:rPr lang="en-US" altLang="zh-CN" sz="1600" dirty="0" err="1"/>
              <a:t>MLPNet</a:t>
            </a:r>
            <a:r>
              <a:rPr lang="en-US" altLang="zh-CN" sz="1600" dirty="0"/>
              <a:t>()</a:t>
            </a:r>
            <a:endParaRPr lang="zh-CN" altLang="en-US" sz="1600" dirty="0"/>
          </a:p>
        </p:txBody>
      </p:sp>
      <p:sp>
        <p:nvSpPr>
          <p:cNvPr id="13" name="文本框 12">
            <a:extLst>
              <a:ext uri="{FF2B5EF4-FFF2-40B4-BE49-F238E27FC236}">
                <a16:creationId xmlns:a16="http://schemas.microsoft.com/office/drawing/2014/main" id="{772253AD-2684-86EC-5F5C-5FF33C218B28}"/>
              </a:ext>
            </a:extLst>
          </p:cNvPr>
          <p:cNvSpPr txBox="1"/>
          <p:nvPr/>
        </p:nvSpPr>
        <p:spPr>
          <a:xfrm>
            <a:off x="5682344" y="1920335"/>
            <a:ext cx="3265714" cy="203132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网络模型定义流程：</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继承</a:t>
            </a:r>
            <a:r>
              <a:rPr lang="en-US" altLang="zh-CN" sz="1800" dirty="0" err="1"/>
              <a:t>mindspore.nn</a:t>
            </a:r>
            <a:r>
              <a:rPr lang="en-US" altLang="zh-CN" dirty="0" err="1"/>
              <a:t>.</a:t>
            </a:r>
            <a:r>
              <a:rPr lang="en-US" altLang="zh-CN" dirty="0" err="1">
                <a:latin typeface="微软雅黑" panose="020B0503020204020204" pitchFamily="34" charset="-122"/>
                <a:ea typeface="微软雅黑" panose="020B0503020204020204" pitchFamily="34" charset="-122"/>
              </a:rPr>
              <a:t>Cell</a:t>
            </a:r>
            <a:r>
              <a:rPr lang="zh-CN" altLang="en-US" dirty="0">
                <a:latin typeface="微软雅黑" panose="020B0503020204020204" pitchFamily="34" charset="-122"/>
                <a:ea typeface="微软雅黑" panose="020B0503020204020204" pitchFamily="34" charset="-122"/>
              </a:rPr>
              <a:t>类</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__</a:t>
            </a:r>
            <a:r>
              <a:rPr lang="en-US" altLang="zh-CN" dirty="0" err="1">
                <a:latin typeface="微软雅黑" panose="020B0503020204020204" pitchFamily="34" charset="-122"/>
                <a:ea typeface="微软雅黑" panose="020B0503020204020204" pitchFamily="34" charset="-122"/>
              </a:rPr>
              <a:t>init</a:t>
            </a:r>
            <a:r>
              <a:rPr lang="en-US" altLang="zh-CN" dirty="0">
                <a:latin typeface="微软雅黑" panose="020B0503020204020204" pitchFamily="34" charset="-122"/>
                <a:ea typeface="微软雅黑" panose="020B0503020204020204" pitchFamily="34" charset="-122"/>
              </a:rPr>
              <a:t>__</a:t>
            </a:r>
            <a:r>
              <a:rPr lang="zh-CN" altLang="en-US" dirty="0">
                <a:latin typeface="微软雅黑" panose="020B0503020204020204" pitchFamily="34" charset="-122"/>
                <a:ea typeface="微软雅黑" panose="020B0503020204020204" pitchFamily="34" charset="-122"/>
              </a:rPr>
              <a:t>方法中定义神经网络的各层</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重载</a:t>
            </a:r>
            <a:r>
              <a:rPr lang="en-US" altLang="zh-CN" dirty="0">
                <a:latin typeface="微软雅黑" panose="020B0503020204020204" pitchFamily="34" charset="-122"/>
                <a:ea typeface="微软雅黑" panose="020B0503020204020204" pitchFamily="34" charset="-122"/>
              </a:rPr>
              <a:t>construct</a:t>
            </a:r>
            <a:r>
              <a:rPr lang="zh-CN" altLang="en-US" dirty="0">
                <a:latin typeface="微软雅黑" panose="020B0503020204020204" pitchFamily="34" charset="-122"/>
                <a:ea typeface="微软雅黑" panose="020B0503020204020204" pitchFamily="34" charset="-122"/>
              </a:rPr>
              <a:t>方法实现神经网络的前向传播过程构建</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实例化网络</a:t>
            </a:r>
            <a:endParaRPr lang="en-US" altLang="zh-CN" dirty="0">
              <a:latin typeface="微软雅黑" panose="020B0503020204020204" pitchFamily="34" charset="-122"/>
              <a:ea typeface="微软雅黑" panose="020B0503020204020204" pitchFamily="34" charset="-122"/>
            </a:endParaRPr>
          </a:p>
        </p:txBody>
      </p:sp>
      <p:cxnSp>
        <p:nvCxnSpPr>
          <p:cNvPr id="6" name="直接箭头连接符 5">
            <a:extLst>
              <a:ext uri="{FF2B5EF4-FFF2-40B4-BE49-F238E27FC236}">
                <a16:creationId xmlns:a16="http://schemas.microsoft.com/office/drawing/2014/main" id="{906092FB-D79B-D9DF-DE99-EE6A73B7670D}"/>
              </a:ext>
            </a:extLst>
          </p:cNvPr>
          <p:cNvCxnSpPr>
            <a:cxnSpLocks/>
          </p:cNvCxnSpPr>
          <p:nvPr/>
        </p:nvCxnSpPr>
        <p:spPr>
          <a:xfrm flipH="1">
            <a:off x="2573383" y="2397036"/>
            <a:ext cx="29979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7A76555A-F499-F70B-874B-A88AFB9C30F3}"/>
              </a:ext>
            </a:extLst>
          </p:cNvPr>
          <p:cNvCxnSpPr>
            <a:cxnSpLocks/>
            <a:stCxn id="13" idx="1"/>
          </p:cNvCxnSpPr>
          <p:nvPr/>
        </p:nvCxnSpPr>
        <p:spPr>
          <a:xfrm flipH="1">
            <a:off x="4180114" y="2935998"/>
            <a:ext cx="1502230" cy="447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5C5FB4E-E158-1C6A-AF32-29659F3E50D7}"/>
              </a:ext>
            </a:extLst>
          </p:cNvPr>
          <p:cNvCxnSpPr>
            <a:cxnSpLocks/>
          </p:cNvCxnSpPr>
          <p:nvPr/>
        </p:nvCxnSpPr>
        <p:spPr>
          <a:xfrm flipH="1">
            <a:off x="3010989" y="3254595"/>
            <a:ext cx="2749731" cy="1649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EE3E667-EB3D-19FB-E547-C32D102E0091}"/>
              </a:ext>
            </a:extLst>
          </p:cNvPr>
          <p:cNvCxnSpPr>
            <a:cxnSpLocks/>
          </p:cNvCxnSpPr>
          <p:nvPr/>
        </p:nvCxnSpPr>
        <p:spPr>
          <a:xfrm flipH="1">
            <a:off x="2214154" y="3874997"/>
            <a:ext cx="3468190" cy="2173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404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EB436-D2D3-49DB-EDD9-015FDBCADB32}"/>
              </a:ext>
            </a:extLst>
          </p:cNvPr>
          <p:cNvSpPr>
            <a:spLocks noGrp="1"/>
          </p:cNvSpPr>
          <p:nvPr>
            <p:ph type="ctrTitle"/>
          </p:nvPr>
        </p:nvSpPr>
        <p:spPr>
          <a:xfrm>
            <a:off x="685800" y="1337900"/>
            <a:ext cx="7772400" cy="2387600"/>
          </a:xfrm>
        </p:spPr>
        <p:txBody>
          <a:bodyPr>
            <a:normAutofit/>
          </a:bodyPr>
          <a:lstStyle/>
          <a:p>
            <a:r>
              <a:rPr lang="zh-CN" altLang="en-US" dirty="0">
                <a:latin typeface="微软雅黑" panose="020B0503020204020204" pitchFamily="34" charset="-122"/>
                <a:ea typeface="微软雅黑" panose="020B0503020204020204" pitchFamily="34" charset="-122"/>
              </a:rPr>
              <a:t>智能软件综合研究</a:t>
            </a:r>
            <a:br>
              <a:rPr lang="en-US" altLang="zh-CN" dirty="0">
                <a:latin typeface="微软雅黑" panose="020B0503020204020204" pitchFamily="34" charset="-122"/>
                <a:ea typeface="微软雅黑" panose="020B0503020204020204" pitchFamily="34" charset="-122"/>
              </a:rPr>
            </a:br>
            <a:br>
              <a:rPr lang="en-US" altLang="zh-CN" sz="4800" dirty="0">
                <a:latin typeface="微软雅黑" panose="020B0503020204020204" pitchFamily="34" charset="-122"/>
                <a:ea typeface="微软雅黑" panose="020B0503020204020204" pitchFamily="34" charset="-122"/>
              </a:rPr>
            </a:br>
            <a:r>
              <a:rPr lang="zh-CN" altLang="en-US" sz="4800" dirty="0">
                <a:latin typeface="微软雅黑 Light" panose="020B0502040204020203" pitchFamily="34" charset="-122"/>
                <a:ea typeface="微软雅黑 Light" panose="020B0502040204020203" pitchFamily="34" charset="-122"/>
              </a:rPr>
              <a:t>第二讲 机器学习框架</a:t>
            </a:r>
            <a:endParaRPr lang="zh-CN" altLang="en-US"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021200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8EC784-54B5-4E77-E076-F6A32199E85E}"/>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损失函数和优化器</a:t>
            </a:r>
            <a:endParaRPr lang="zh-CN" altLang="en-US" dirty="0"/>
          </a:p>
        </p:txBody>
      </p:sp>
      <p:sp>
        <p:nvSpPr>
          <p:cNvPr id="10" name="文本框 9">
            <a:extLst>
              <a:ext uri="{FF2B5EF4-FFF2-40B4-BE49-F238E27FC236}">
                <a16:creationId xmlns:a16="http://schemas.microsoft.com/office/drawing/2014/main" id="{3A9C527C-A10D-D17F-66AB-8DD8CEFAB416}"/>
              </a:ext>
            </a:extLst>
          </p:cNvPr>
          <p:cNvSpPr txBox="1"/>
          <p:nvPr/>
        </p:nvSpPr>
        <p:spPr>
          <a:xfrm>
            <a:off x="628650" y="1463607"/>
            <a:ext cx="7613196" cy="1077218"/>
          </a:xfrm>
          <a:prstGeom prst="rect">
            <a:avLst/>
          </a:prstGeom>
          <a:solidFill>
            <a:schemeClr val="accent3">
              <a:lumMod val="20000"/>
              <a:lumOff val="80000"/>
            </a:schemeClr>
          </a:solidFill>
        </p:spPr>
        <p:txBody>
          <a:bodyPr wrap="square" rtlCol="0">
            <a:spAutoFit/>
          </a:bodyPr>
          <a:lstStyle/>
          <a:p>
            <a:r>
              <a:rPr lang="en-US" altLang="zh-CN" sz="1600" dirty="0"/>
              <a:t># </a:t>
            </a:r>
            <a:r>
              <a:rPr lang="zh-CN" altLang="en-US" sz="1600" dirty="0"/>
              <a:t>定义损失函数</a:t>
            </a:r>
          </a:p>
          <a:p>
            <a:r>
              <a:rPr lang="en-US" altLang="zh-CN" sz="1600" dirty="0" err="1"/>
              <a:t>net_loss</a:t>
            </a:r>
            <a:r>
              <a:rPr lang="en-US" altLang="zh-CN" sz="1600" dirty="0"/>
              <a:t> = </a:t>
            </a:r>
            <a:r>
              <a:rPr lang="en-US" altLang="zh-CN" sz="1600" dirty="0" err="1"/>
              <a:t>nn.SoftmaxCrossEntropyWithLogits</a:t>
            </a:r>
            <a:r>
              <a:rPr lang="en-US" altLang="zh-CN" sz="1600" dirty="0"/>
              <a:t>(sparse=True, reduction='mean')</a:t>
            </a:r>
          </a:p>
          <a:p>
            <a:r>
              <a:rPr lang="en-US" altLang="zh-CN" sz="1600" dirty="0"/>
              <a:t># </a:t>
            </a:r>
            <a:r>
              <a:rPr lang="zh-CN" altLang="en-US" sz="1600" dirty="0"/>
              <a:t>定义优化器</a:t>
            </a:r>
          </a:p>
          <a:p>
            <a:r>
              <a:rPr lang="en-US" altLang="zh-CN" sz="1600" dirty="0" err="1"/>
              <a:t>net_opt</a:t>
            </a:r>
            <a:r>
              <a:rPr lang="en-US" altLang="zh-CN" sz="1600" dirty="0"/>
              <a:t> = </a:t>
            </a:r>
            <a:r>
              <a:rPr lang="en-US" altLang="zh-CN" sz="1600" dirty="0" err="1"/>
              <a:t>nn.Momentum</a:t>
            </a:r>
            <a:r>
              <a:rPr lang="en-US" altLang="zh-CN" sz="1600" dirty="0"/>
              <a:t>(</a:t>
            </a:r>
            <a:r>
              <a:rPr lang="en-US" altLang="zh-CN" sz="1600" dirty="0" err="1"/>
              <a:t>net.trainable_params</a:t>
            </a:r>
            <a:r>
              <a:rPr lang="en-US" altLang="zh-CN" sz="1600" dirty="0"/>
              <a:t>(), </a:t>
            </a:r>
            <a:r>
              <a:rPr lang="en-US" altLang="zh-CN" sz="1600" dirty="0" err="1"/>
              <a:t>learning_rate</a:t>
            </a:r>
            <a:r>
              <a:rPr lang="en-US" altLang="zh-CN" sz="1600" dirty="0"/>
              <a:t>=0.01, momentum=0.9)</a:t>
            </a:r>
            <a:endParaRPr lang="zh-CN" altLang="en-US" sz="1600" dirty="0"/>
          </a:p>
        </p:txBody>
      </p:sp>
      <p:sp>
        <p:nvSpPr>
          <p:cNvPr id="13" name="文本框 12">
            <a:extLst>
              <a:ext uri="{FF2B5EF4-FFF2-40B4-BE49-F238E27FC236}">
                <a16:creationId xmlns:a16="http://schemas.microsoft.com/office/drawing/2014/main" id="{772253AD-2684-86EC-5F5C-5FF33C218B28}"/>
              </a:ext>
            </a:extLst>
          </p:cNvPr>
          <p:cNvSpPr txBox="1"/>
          <p:nvPr/>
        </p:nvSpPr>
        <p:spPr>
          <a:xfrm>
            <a:off x="628650" y="2717173"/>
            <a:ext cx="7613196" cy="3754874"/>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损失（</a:t>
            </a:r>
            <a:r>
              <a:rPr lang="en-US" altLang="zh-CN" sz="1400" b="1" dirty="0">
                <a:latin typeface="微软雅黑" panose="020B0503020204020204" pitchFamily="34" charset="-122"/>
                <a:ea typeface="微软雅黑" panose="020B0503020204020204" pitchFamily="34" charset="-122"/>
              </a:rPr>
              <a:t>loss</a:t>
            </a:r>
            <a:r>
              <a:rPr lang="zh-CN" altLang="en-US" sz="1400" b="1" dirty="0">
                <a:latin typeface="微软雅黑" panose="020B0503020204020204" pitchFamily="34" charset="-122"/>
                <a:ea typeface="微软雅黑" panose="020B0503020204020204" pitchFamily="34" charset="-122"/>
              </a:rPr>
              <a:t>）函数：</a:t>
            </a:r>
            <a:r>
              <a:rPr lang="zh-CN" altLang="en-US" sz="1400" dirty="0">
                <a:latin typeface="微软雅黑" panose="020B0503020204020204" pitchFamily="34" charset="-122"/>
                <a:ea typeface="微软雅黑" panose="020B0503020204020204" pitchFamily="34" charset="-122"/>
              </a:rPr>
              <a:t>计算训练过程中输出和真实值的误差</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均方误差</a:t>
            </a:r>
            <a:r>
              <a:rPr lang="en-US" altLang="zh-CN" sz="1400" dirty="0">
                <a:latin typeface="微软雅黑" panose="020B0503020204020204" pitchFamily="34" charset="-122"/>
                <a:ea typeface="微软雅黑" panose="020B0503020204020204" pitchFamily="34" charset="-122"/>
              </a:rPr>
              <a:t>(Mean Squared Error</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MSE)</a:t>
            </a:r>
            <a:r>
              <a:rPr lang="zh-CN" altLang="en-US" sz="1400" dirty="0">
                <a:latin typeface="微软雅黑" panose="020B0503020204020204" pitchFamily="34" charset="-122"/>
                <a:ea typeface="微软雅黑" panose="020B0503020204020204" pitchFamily="34" charset="-122"/>
              </a:rPr>
              <a:t>是线性回归中常用的，是计算估算值与真实值差值的平方和的平均数。</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平均绝对误差</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Mean Absolute Error</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MAE</a:t>
            </a:r>
            <a:r>
              <a:rPr lang="zh-CN" altLang="en-US" sz="1400" dirty="0">
                <a:latin typeface="微软雅黑" panose="020B0503020204020204" pitchFamily="34" charset="-122"/>
                <a:ea typeface="微软雅黑" panose="020B0503020204020204" pitchFamily="34" charset="-122"/>
              </a:rPr>
              <a:t>）是计算估算值与真实值差值的绝对值求和再求平均。</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交叉熵</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Cross Entropy</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CE</a:t>
            </a:r>
            <a:r>
              <a:rPr lang="zh-CN" altLang="en-US" sz="1400" dirty="0">
                <a:latin typeface="微软雅黑" panose="020B0503020204020204" pitchFamily="34" charset="-122"/>
                <a:ea typeface="微软雅黑" panose="020B0503020204020204" pitchFamily="34" charset="-122"/>
              </a:rPr>
              <a:t>）是分类问题中常用的，衡量已知数据分布情况下，计算输出分布和已知分布的差值。</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优化器：</a:t>
            </a:r>
            <a:r>
              <a:rPr lang="zh-CN" altLang="en-US" sz="1400" dirty="0">
                <a:latin typeface="微软雅黑" panose="020B0503020204020204" pitchFamily="34" charset="-122"/>
                <a:ea typeface="微软雅黑" panose="020B0503020204020204" pitchFamily="34" charset="-122"/>
              </a:rPr>
              <a:t>根据损失值对参数进行训练更新的方法</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梯度下降法：</a:t>
            </a:r>
            <a:r>
              <a:rPr lang="zh-CN" altLang="en-US" sz="1400" b="0" i="0" dirty="0">
                <a:effectLst/>
                <a:latin typeface="微软雅黑" panose="020B0503020204020204" pitchFamily="34" charset="-122"/>
                <a:ea typeface="微软雅黑" panose="020B0503020204020204" pitchFamily="34" charset="-122"/>
              </a:rPr>
              <a:t>对于优化的目标函数</a:t>
            </a:r>
            <a:r>
              <a:rPr lang="en-US" altLang="zh-CN" sz="1400" b="0" i="0" dirty="0">
                <a:effectLst/>
                <a:latin typeface="微软雅黑" panose="020B0503020204020204" pitchFamily="34" charset="-122"/>
                <a:ea typeface="微软雅黑" panose="020B0503020204020204" pitchFamily="34" charset="-122"/>
              </a:rPr>
              <a:t>f(x)</a:t>
            </a:r>
            <a:r>
              <a:rPr lang="zh-CN" altLang="en-US" sz="1400" b="0" i="0" dirty="0">
                <a:effectLst/>
                <a:latin typeface="微软雅黑" panose="020B0503020204020204" pitchFamily="34" charset="-122"/>
                <a:ea typeface="微软雅黑" panose="020B0503020204020204" pitchFamily="34" charset="-122"/>
              </a:rPr>
              <a:t>；先求解其梯度∇</a:t>
            </a:r>
            <a:r>
              <a:rPr lang="en-US" altLang="zh-CN" sz="1400" b="0" i="0" dirty="0">
                <a:effectLst/>
                <a:latin typeface="微软雅黑" panose="020B0503020204020204" pitchFamily="34" charset="-122"/>
                <a:ea typeface="微软雅黑" panose="020B0503020204020204" pitchFamily="34" charset="-122"/>
              </a:rPr>
              <a:t>f(x)</a:t>
            </a:r>
            <a:r>
              <a:rPr lang="zh-CN" altLang="en-US" sz="1400" b="0" i="0" dirty="0">
                <a:effectLst/>
                <a:latin typeface="微软雅黑" panose="020B0503020204020204" pitchFamily="34" charset="-122"/>
                <a:ea typeface="微软雅黑" panose="020B0503020204020204" pitchFamily="34" charset="-122"/>
              </a:rPr>
              <a:t>，然后将训练参数</a:t>
            </a:r>
            <a:r>
              <a:rPr lang="en-US" altLang="zh-CN" sz="1400" b="0" i="0" dirty="0">
                <a:effectLst/>
                <a:latin typeface="微软雅黑" panose="020B0503020204020204" pitchFamily="34" charset="-122"/>
                <a:ea typeface="微软雅黑" panose="020B0503020204020204" pitchFamily="34" charset="-122"/>
              </a:rPr>
              <a:t>W</a:t>
            </a:r>
            <a:r>
              <a:rPr lang="zh-CN" altLang="en-US" sz="1400" b="0" i="0" dirty="0">
                <a:effectLst/>
                <a:latin typeface="微软雅黑" panose="020B0503020204020204" pitchFamily="34" charset="-122"/>
                <a:ea typeface="微软雅黑" panose="020B0503020204020204" pitchFamily="34" charset="-122"/>
              </a:rPr>
              <a:t>沿着梯度的负方向更新，更新公式为：</a:t>
            </a:r>
            <a:r>
              <a:rPr lang="en-US" altLang="zh-CN" sz="1400" b="0" i="0" dirty="0" err="1">
                <a:effectLst/>
                <a:latin typeface="微软雅黑" panose="020B0503020204020204" pitchFamily="34" charset="-122"/>
                <a:ea typeface="微软雅黑" panose="020B0503020204020204" pitchFamily="34" charset="-122"/>
              </a:rPr>
              <a:t>Wt</a:t>
            </a:r>
            <a:r>
              <a:rPr lang="en-US" altLang="zh-CN" sz="1400" b="0" i="0" dirty="0">
                <a:effectLst/>
                <a:latin typeface="微软雅黑" panose="020B0503020204020204" pitchFamily="34" charset="-122"/>
                <a:ea typeface="微软雅黑" panose="020B0503020204020204" pitchFamily="34" charset="-122"/>
              </a:rPr>
              <a:t>=Wt−1−α∇(Wt−1)</a:t>
            </a:r>
            <a:r>
              <a:rPr lang="zh-CN" altLang="en-US" sz="1400" b="0" i="0" dirty="0">
                <a:effectLst/>
                <a:latin typeface="微软雅黑" panose="020B0503020204020204" pitchFamily="34" charset="-122"/>
                <a:ea typeface="微软雅黑" panose="020B0503020204020204" pitchFamily="34" charset="-122"/>
              </a:rPr>
              <a:t>，其中</a:t>
            </a:r>
            <a:r>
              <a:rPr lang="en-US" altLang="zh-CN" sz="1400" b="0" i="0" dirty="0">
                <a:effectLst/>
                <a:latin typeface="微软雅黑" panose="020B0503020204020204" pitchFamily="34" charset="-122"/>
                <a:ea typeface="微软雅黑" panose="020B0503020204020204" pitchFamily="34" charset="-122"/>
              </a:rPr>
              <a:t>α</a:t>
            </a:r>
            <a:r>
              <a:rPr lang="zh-CN" altLang="en-US" sz="1400" b="0" i="0" dirty="0">
                <a:effectLst/>
                <a:latin typeface="微软雅黑" panose="020B0503020204020204" pitchFamily="34" charset="-122"/>
                <a:ea typeface="微软雅黑" panose="020B0503020204020204" pitchFamily="34" charset="-122"/>
              </a:rPr>
              <a:t>是学习率，</a:t>
            </a:r>
            <a:r>
              <a:rPr lang="en-US" altLang="zh-CN" sz="1400" b="0" i="0" dirty="0">
                <a:effectLst/>
                <a:latin typeface="微软雅黑" panose="020B0503020204020204" pitchFamily="34" charset="-122"/>
                <a:ea typeface="微软雅黑" panose="020B0503020204020204" pitchFamily="34" charset="-122"/>
              </a:rPr>
              <a:t>W</a:t>
            </a:r>
            <a:r>
              <a:rPr lang="zh-CN" altLang="en-US" sz="1400" b="0" i="0" dirty="0">
                <a:effectLst/>
                <a:latin typeface="微软雅黑" panose="020B0503020204020204" pitchFamily="34" charset="-122"/>
                <a:ea typeface="微软雅黑" panose="020B0503020204020204" pitchFamily="34" charset="-122"/>
              </a:rPr>
              <a:t>是训练参数，∇</a:t>
            </a:r>
            <a:r>
              <a:rPr lang="en-US" altLang="zh-CN" sz="1400" b="0" i="0" dirty="0">
                <a:effectLst/>
                <a:latin typeface="微软雅黑" panose="020B0503020204020204" pitchFamily="34" charset="-122"/>
                <a:ea typeface="微软雅黑" panose="020B0503020204020204" pitchFamily="34" charset="-122"/>
              </a:rPr>
              <a:t>(Wt−1)</a:t>
            </a:r>
            <a:r>
              <a:rPr lang="zh-CN" altLang="en-US" sz="1400" b="0" i="0" dirty="0">
                <a:effectLst/>
                <a:latin typeface="微软雅黑" panose="020B0503020204020204" pitchFamily="34" charset="-122"/>
                <a:ea typeface="微软雅黑" panose="020B0503020204020204" pitchFamily="34" charset="-122"/>
              </a:rPr>
              <a:t>是方向</a:t>
            </a:r>
            <a:r>
              <a:rPr lang="zh-CN" altLang="en-US" sz="1400" b="0" i="0" dirty="0">
                <a:effectLst/>
                <a:latin typeface="Roboto" panose="02000000000000000000" pitchFamily="2" charset="0"/>
              </a:rPr>
              <a:t>。</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随机梯度下降</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Stochastic Gradient Descent</a:t>
            </a:r>
            <a:r>
              <a:rPr lang="zh-CN" altLang="en-US" sz="1400" dirty="0">
                <a:latin typeface="微软雅黑" panose="020B0503020204020204" pitchFamily="34" charset="-122"/>
                <a:ea typeface="微软雅黑" panose="020B0503020204020204" pitchFamily="34" charset="-122"/>
              </a:rPr>
              <a:t>）：对单个数据样本计算损失函数并根据梯度更新训练参数，计算速度很快，但是单样本更新频繁，会造成震荡。</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带有</a:t>
            </a:r>
            <a:r>
              <a:rPr lang="en-US" altLang="zh-CN" sz="1400" b="1" dirty="0">
                <a:latin typeface="微软雅黑" panose="020B0503020204020204" pitchFamily="34" charset="-122"/>
                <a:ea typeface="微软雅黑" panose="020B0503020204020204" pitchFamily="34" charset="-122"/>
              </a:rPr>
              <a:t>Momentum</a:t>
            </a:r>
            <a:r>
              <a:rPr lang="zh-CN" altLang="en-US" sz="1400" b="1" dirty="0">
                <a:latin typeface="微软雅黑" panose="020B0503020204020204" pitchFamily="34" charset="-122"/>
                <a:ea typeface="微软雅黑" panose="020B0503020204020204" pitchFamily="34" charset="-122"/>
              </a:rPr>
              <a:t>的</a:t>
            </a:r>
            <a:r>
              <a:rPr lang="en-US" altLang="zh-CN" sz="1400" b="1" dirty="0">
                <a:latin typeface="微软雅黑" panose="020B0503020204020204" pitchFamily="34" charset="-122"/>
                <a:ea typeface="微软雅黑" panose="020B0503020204020204" pitchFamily="34" charset="-122"/>
              </a:rPr>
              <a:t>SGD</a:t>
            </a:r>
            <a:r>
              <a:rPr lang="zh-CN" altLang="en-US" sz="1400" dirty="0">
                <a:latin typeface="微软雅黑" panose="020B0503020204020204" pitchFamily="34" charset="-122"/>
                <a:ea typeface="微软雅黑" panose="020B0503020204020204" pitchFamily="34" charset="-122"/>
              </a:rPr>
              <a:t>：参数更新由梯度和累计的梯度下降方向共同决定，使得增加更新梯度下降方向不变的维度，减少更新梯度下降方向改变的维度，速度更快震荡更少。</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自适应学习率的梯度下降法如</a:t>
            </a:r>
            <a:r>
              <a:rPr lang="en-US" altLang="zh-CN" sz="1400" dirty="0" err="1">
                <a:latin typeface="微软雅黑" panose="020B0503020204020204" pitchFamily="34" charset="-122"/>
                <a:ea typeface="微软雅黑" panose="020B0503020204020204" pitchFamily="34" charset="-122"/>
              </a:rPr>
              <a:t>AdaGrad</a:t>
            </a:r>
            <a:r>
              <a:rPr lang="zh-CN" altLang="en-US"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RMSProp</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Adam</a:t>
            </a:r>
            <a:r>
              <a:rPr lang="zh-CN" altLang="en-US" sz="1400" dirty="0">
                <a:latin typeface="微软雅黑" panose="020B0503020204020204" pitchFamily="34" charset="-122"/>
                <a:ea typeface="微软雅黑" panose="020B0503020204020204" pitchFamily="34" charset="-122"/>
              </a:rPr>
              <a:t>等</a:t>
            </a: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12746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8EC784-54B5-4E77-E076-F6A32199E85E}"/>
              </a:ext>
            </a:extLst>
          </p:cNvPr>
          <p:cNvSpPr txBox="1">
            <a:spLocks/>
          </p:cNvSpPr>
          <p:nvPr/>
        </p:nvSpPr>
        <p:spPr>
          <a:xfrm>
            <a:off x="628650" y="6468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训练及保存模型</a:t>
            </a:r>
          </a:p>
        </p:txBody>
      </p:sp>
      <p:sp>
        <p:nvSpPr>
          <p:cNvPr id="10" name="文本框 9">
            <a:extLst>
              <a:ext uri="{FF2B5EF4-FFF2-40B4-BE49-F238E27FC236}">
                <a16:creationId xmlns:a16="http://schemas.microsoft.com/office/drawing/2014/main" id="{3A9C527C-A10D-D17F-66AB-8DD8CEFAB416}"/>
              </a:ext>
            </a:extLst>
          </p:cNvPr>
          <p:cNvSpPr txBox="1"/>
          <p:nvPr/>
        </p:nvSpPr>
        <p:spPr>
          <a:xfrm>
            <a:off x="498021" y="1156629"/>
            <a:ext cx="7613196" cy="5262979"/>
          </a:xfrm>
          <a:prstGeom prst="rect">
            <a:avLst/>
          </a:prstGeom>
          <a:solidFill>
            <a:schemeClr val="accent3">
              <a:lumMod val="20000"/>
              <a:lumOff val="80000"/>
            </a:schemeClr>
          </a:solidFill>
        </p:spPr>
        <p:txBody>
          <a:bodyPr wrap="square" rtlCol="0">
            <a:spAutoFit/>
          </a:bodyPr>
          <a:lstStyle/>
          <a:p>
            <a:r>
              <a:rPr lang="en-US" altLang="zh-CN" sz="1400" dirty="0"/>
              <a:t># </a:t>
            </a:r>
            <a:r>
              <a:rPr lang="zh-CN" altLang="en-US" sz="1400" dirty="0"/>
              <a:t>导入模型保存模块</a:t>
            </a:r>
          </a:p>
          <a:p>
            <a:r>
              <a:rPr lang="en-US" altLang="zh-CN" sz="1400" dirty="0"/>
              <a:t>from </a:t>
            </a:r>
            <a:r>
              <a:rPr lang="en-US" altLang="zh-CN" sz="1400" dirty="0" err="1"/>
              <a:t>mindspore.train.callback</a:t>
            </a:r>
            <a:r>
              <a:rPr lang="en-US" altLang="zh-CN" sz="1400" dirty="0"/>
              <a:t> import </a:t>
            </a:r>
            <a:r>
              <a:rPr lang="en-US" altLang="zh-CN" sz="1400" dirty="0" err="1"/>
              <a:t>ModelCheckpoint</a:t>
            </a:r>
            <a:r>
              <a:rPr lang="en-US" altLang="zh-CN" sz="1400" dirty="0"/>
              <a:t>, </a:t>
            </a:r>
            <a:r>
              <a:rPr lang="en-US" altLang="zh-CN" sz="1400" dirty="0" err="1"/>
              <a:t>CheckpointConfig</a:t>
            </a:r>
            <a:endParaRPr lang="en-US" altLang="zh-CN" sz="1400" dirty="0"/>
          </a:p>
          <a:p>
            <a:r>
              <a:rPr lang="en-US" altLang="zh-CN" sz="1400" dirty="0"/>
              <a:t># </a:t>
            </a:r>
            <a:r>
              <a:rPr lang="zh-CN" altLang="en-US" sz="1400" dirty="0"/>
              <a:t>设置模型保存参数</a:t>
            </a:r>
          </a:p>
          <a:p>
            <a:r>
              <a:rPr lang="en-US" altLang="zh-CN" sz="1400" dirty="0" err="1"/>
              <a:t>config_ck</a:t>
            </a:r>
            <a:r>
              <a:rPr lang="en-US" altLang="zh-CN" sz="1400" dirty="0"/>
              <a:t> = </a:t>
            </a:r>
            <a:r>
              <a:rPr lang="en-US" altLang="zh-CN" sz="1400" dirty="0" err="1"/>
              <a:t>CheckpointConfig</a:t>
            </a:r>
            <a:r>
              <a:rPr lang="en-US" altLang="zh-CN" sz="1400" dirty="0"/>
              <a:t>(</a:t>
            </a:r>
            <a:r>
              <a:rPr lang="en-US" altLang="zh-CN" sz="1400" dirty="0" err="1"/>
              <a:t>save_checkpoint_steps</a:t>
            </a:r>
            <a:r>
              <a:rPr lang="en-US" altLang="zh-CN" sz="1400" dirty="0"/>
              <a:t>=1875, </a:t>
            </a:r>
            <a:r>
              <a:rPr lang="en-US" altLang="zh-CN" sz="1400" dirty="0" err="1"/>
              <a:t>keep_checkpoint_max</a:t>
            </a:r>
            <a:r>
              <a:rPr lang="en-US" altLang="zh-CN" sz="1400" dirty="0"/>
              <a:t>=10)</a:t>
            </a:r>
          </a:p>
          <a:p>
            <a:r>
              <a:rPr lang="en-US" altLang="zh-CN" sz="1400" dirty="0"/>
              <a:t># </a:t>
            </a:r>
            <a:r>
              <a:rPr lang="zh-CN" altLang="en-US" sz="1400" dirty="0"/>
              <a:t>应用模型保存参数</a:t>
            </a:r>
          </a:p>
          <a:p>
            <a:r>
              <a:rPr lang="en-US" altLang="zh-CN" sz="1400" dirty="0" err="1"/>
              <a:t>ckpoint</a:t>
            </a:r>
            <a:r>
              <a:rPr lang="en-US" altLang="zh-CN" sz="1400" dirty="0"/>
              <a:t> = </a:t>
            </a:r>
            <a:r>
              <a:rPr lang="en-US" altLang="zh-CN" sz="1400" dirty="0" err="1"/>
              <a:t>ModelCheckpoint</a:t>
            </a:r>
            <a:r>
              <a:rPr lang="en-US" altLang="zh-CN" sz="1400" dirty="0"/>
              <a:t>(prefix="</a:t>
            </a:r>
            <a:r>
              <a:rPr lang="en-US" altLang="zh-CN" sz="1400" dirty="0" err="1"/>
              <a:t>checkpoint_lenet</a:t>
            </a:r>
            <a:r>
              <a:rPr lang="en-US" altLang="zh-CN" sz="1400" dirty="0"/>
              <a:t>", config=</a:t>
            </a:r>
            <a:r>
              <a:rPr lang="en-US" altLang="zh-CN" sz="1400" dirty="0" err="1"/>
              <a:t>config_ck</a:t>
            </a:r>
            <a:r>
              <a:rPr lang="en-US" altLang="zh-CN" sz="1400" dirty="0"/>
              <a:t>)</a:t>
            </a:r>
          </a:p>
          <a:p>
            <a:endParaRPr lang="en-US" altLang="zh-CN" sz="1400" dirty="0"/>
          </a:p>
          <a:p>
            <a:r>
              <a:rPr lang="en-US" altLang="zh-CN" sz="1400" dirty="0"/>
              <a:t># </a:t>
            </a:r>
            <a:r>
              <a:rPr lang="zh-CN" altLang="en-US" sz="1400" dirty="0"/>
              <a:t>导入模型训练需要的库</a:t>
            </a:r>
          </a:p>
          <a:p>
            <a:r>
              <a:rPr lang="en-US" altLang="zh-CN" sz="1400" dirty="0"/>
              <a:t>from </a:t>
            </a:r>
            <a:r>
              <a:rPr lang="en-US" altLang="zh-CN" sz="1400" dirty="0" err="1"/>
              <a:t>mindspore.nn</a:t>
            </a:r>
            <a:r>
              <a:rPr lang="en-US" altLang="zh-CN" sz="1400" dirty="0"/>
              <a:t> import Accuracy</a:t>
            </a:r>
          </a:p>
          <a:p>
            <a:r>
              <a:rPr lang="en-US" altLang="zh-CN" sz="1400" dirty="0"/>
              <a:t>from </a:t>
            </a:r>
            <a:r>
              <a:rPr lang="en-US" altLang="zh-CN" sz="1400" dirty="0" err="1"/>
              <a:t>mindspore.train.callback</a:t>
            </a:r>
            <a:r>
              <a:rPr lang="en-US" altLang="zh-CN" sz="1400" dirty="0"/>
              <a:t> import </a:t>
            </a:r>
            <a:r>
              <a:rPr lang="en-US" altLang="zh-CN" sz="1400" dirty="0" err="1"/>
              <a:t>LossMonitor</a:t>
            </a:r>
            <a:endParaRPr lang="en-US" altLang="zh-CN" sz="1400" dirty="0"/>
          </a:p>
          <a:p>
            <a:r>
              <a:rPr lang="en-US" altLang="zh-CN" sz="1400" dirty="0"/>
              <a:t>from </a:t>
            </a:r>
            <a:r>
              <a:rPr lang="en-US" altLang="zh-CN" sz="1400" dirty="0" err="1"/>
              <a:t>mindspore</a:t>
            </a:r>
            <a:r>
              <a:rPr lang="en-US" altLang="zh-CN" sz="1400" dirty="0"/>
              <a:t> import Model</a:t>
            </a:r>
          </a:p>
          <a:p>
            <a:endParaRPr lang="en-US" altLang="zh-CN" sz="1400" dirty="0"/>
          </a:p>
          <a:p>
            <a:r>
              <a:rPr lang="en-US" altLang="zh-CN" sz="1400" dirty="0"/>
              <a:t>def </a:t>
            </a:r>
            <a:r>
              <a:rPr lang="en-US" altLang="zh-CN" sz="1400" dirty="0" err="1"/>
              <a:t>train_net</a:t>
            </a:r>
            <a:r>
              <a:rPr lang="en-US" altLang="zh-CN" sz="1400" dirty="0"/>
              <a:t>(</a:t>
            </a:r>
            <a:r>
              <a:rPr lang="en-US" altLang="zh-CN" sz="1400" dirty="0" err="1"/>
              <a:t>args</a:t>
            </a:r>
            <a:r>
              <a:rPr lang="en-US" altLang="zh-CN" sz="1400" dirty="0"/>
              <a:t>, model, </a:t>
            </a:r>
            <a:r>
              <a:rPr lang="en-US" altLang="zh-CN" sz="1400" dirty="0" err="1"/>
              <a:t>epoch_size</a:t>
            </a:r>
            <a:r>
              <a:rPr lang="en-US" altLang="zh-CN" sz="1400" dirty="0"/>
              <a:t>, </a:t>
            </a:r>
            <a:r>
              <a:rPr lang="en-US" altLang="zh-CN" sz="1400" dirty="0" err="1"/>
              <a:t>data_path</a:t>
            </a:r>
            <a:r>
              <a:rPr lang="en-US" altLang="zh-CN" sz="1400" dirty="0"/>
              <a:t>, </a:t>
            </a:r>
            <a:r>
              <a:rPr lang="en-US" altLang="zh-CN" sz="1400" dirty="0" err="1"/>
              <a:t>repeat_size</a:t>
            </a:r>
            <a:r>
              <a:rPr lang="en-US" altLang="zh-CN" sz="1400" dirty="0"/>
              <a:t>, </a:t>
            </a:r>
            <a:r>
              <a:rPr lang="en-US" altLang="zh-CN" sz="1400" dirty="0" err="1"/>
              <a:t>ckpoint_cb</a:t>
            </a:r>
            <a:r>
              <a:rPr lang="en-US" altLang="zh-CN" sz="1400" dirty="0"/>
              <a:t>, </a:t>
            </a:r>
            <a:r>
              <a:rPr lang="en-US" altLang="zh-CN" sz="1400" dirty="0" err="1"/>
              <a:t>sink_mode</a:t>
            </a:r>
            <a:r>
              <a:rPr lang="en-US" altLang="zh-CN" sz="1400" dirty="0"/>
              <a:t>):</a:t>
            </a:r>
          </a:p>
          <a:p>
            <a:r>
              <a:rPr lang="en-US" altLang="zh-CN" sz="1400" dirty="0"/>
              <a:t>    """</a:t>
            </a:r>
            <a:r>
              <a:rPr lang="zh-CN" altLang="en-US" sz="1400" dirty="0"/>
              <a:t>定义训练的方法</a:t>
            </a:r>
            <a:r>
              <a:rPr lang="en-US" altLang="zh-CN" sz="1400" dirty="0"/>
              <a:t>"""</a:t>
            </a:r>
          </a:p>
          <a:p>
            <a:r>
              <a:rPr lang="en-US" altLang="zh-CN" sz="1400" dirty="0"/>
              <a:t>    # </a:t>
            </a:r>
            <a:r>
              <a:rPr lang="zh-CN" altLang="en-US" sz="1400" dirty="0"/>
              <a:t>加载训练数据集</a:t>
            </a:r>
          </a:p>
          <a:p>
            <a:r>
              <a:rPr lang="zh-CN" altLang="en-US" sz="1400" dirty="0"/>
              <a:t>    </a:t>
            </a:r>
            <a:r>
              <a:rPr lang="en-US" altLang="zh-CN" sz="1400" dirty="0" err="1"/>
              <a:t>ds_train</a:t>
            </a:r>
            <a:r>
              <a:rPr lang="en-US" altLang="zh-CN" sz="1400" dirty="0"/>
              <a:t> = </a:t>
            </a:r>
            <a:r>
              <a:rPr lang="en-US" altLang="zh-CN" sz="1400" dirty="0" err="1"/>
              <a:t>create_dataset</a:t>
            </a:r>
            <a:r>
              <a:rPr lang="en-US" altLang="zh-CN" sz="1400" dirty="0"/>
              <a:t>(</a:t>
            </a:r>
            <a:r>
              <a:rPr lang="en-US" altLang="zh-CN" sz="1400" dirty="0" err="1"/>
              <a:t>os.path.join</a:t>
            </a:r>
            <a:r>
              <a:rPr lang="en-US" altLang="zh-CN" sz="1400" dirty="0"/>
              <a:t>(</a:t>
            </a:r>
            <a:r>
              <a:rPr lang="en-US" altLang="zh-CN" sz="1400" dirty="0" err="1"/>
              <a:t>data_path</a:t>
            </a:r>
            <a:r>
              <a:rPr lang="en-US" altLang="zh-CN" sz="1400" dirty="0"/>
              <a:t>, "train"), 32, </a:t>
            </a:r>
            <a:r>
              <a:rPr lang="en-US" altLang="zh-CN" sz="1400" dirty="0" err="1"/>
              <a:t>repeat_size</a:t>
            </a:r>
            <a:r>
              <a:rPr lang="en-US" altLang="zh-CN" sz="1400" dirty="0"/>
              <a:t>)</a:t>
            </a:r>
          </a:p>
          <a:p>
            <a:r>
              <a:rPr lang="en-US" altLang="zh-CN" sz="1400" dirty="0"/>
              <a:t>    </a:t>
            </a:r>
            <a:r>
              <a:rPr lang="en-US" altLang="zh-CN" sz="1400" dirty="0" err="1"/>
              <a:t>model.train</a:t>
            </a:r>
            <a:r>
              <a:rPr lang="en-US" altLang="zh-CN" sz="1400" dirty="0"/>
              <a:t>(</a:t>
            </a:r>
            <a:r>
              <a:rPr lang="en-US" altLang="zh-CN" sz="1400" dirty="0" err="1"/>
              <a:t>epoch_size</a:t>
            </a:r>
            <a:r>
              <a:rPr lang="en-US" altLang="zh-CN" sz="1400" dirty="0"/>
              <a:t>, </a:t>
            </a:r>
            <a:r>
              <a:rPr lang="en-US" altLang="zh-CN" sz="1400" dirty="0" err="1"/>
              <a:t>ds_train</a:t>
            </a:r>
            <a:r>
              <a:rPr lang="en-US" altLang="zh-CN" sz="1400" dirty="0"/>
              <a:t>, callbacks=[</a:t>
            </a:r>
            <a:r>
              <a:rPr lang="en-US" altLang="zh-CN" sz="1400" dirty="0" err="1"/>
              <a:t>ckpoint_cb</a:t>
            </a:r>
            <a:r>
              <a:rPr lang="en-US" altLang="zh-CN" sz="1400" dirty="0"/>
              <a:t>, </a:t>
            </a:r>
            <a:r>
              <a:rPr lang="en-US" altLang="zh-CN" sz="1400" dirty="0" err="1"/>
              <a:t>LossMonitor</a:t>
            </a:r>
            <a:r>
              <a:rPr lang="en-US" altLang="zh-CN" sz="1400" dirty="0"/>
              <a:t>(125)], </a:t>
            </a:r>
            <a:r>
              <a:rPr lang="en-US" altLang="zh-CN" sz="1400" dirty="0" err="1"/>
              <a:t>dataset_sink_mode</a:t>
            </a:r>
            <a:r>
              <a:rPr lang="en-US" altLang="zh-CN" sz="1400" dirty="0"/>
              <a:t>=</a:t>
            </a:r>
            <a:r>
              <a:rPr lang="en-US" altLang="zh-CN" sz="1400" dirty="0" err="1"/>
              <a:t>sink_mode</a:t>
            </a:r>
            <a:r>
              <a:rPr lang="en-US" altLang="zh-CN" sz="1400" dirty="0"/>
              <a:t>)</a:t>
            </a:r>
          </a:p>
          <a:p>
            <a:endParaRPr lang="en-US" altLang="zh-CN" sz="1400" dirty="0"/>
          </a:p>
          <a:p>
            <a:r>
              <a:rPr lang="en-US" altLang="zh-CN" sz="1400" dirty="0" err="1"/>
              <a:t>train_epoch</a:t>
            </a:r>
            <a:r>
              <a:rPr lang="en-US" altLang="zh-CN" sz="1400" dirty="0"/>
              <a:t> = 1</a:t>
            </a:r>
          </a:p>
          <a:p>
            <a:r>
              <a:rPr lang="en-US" altLang="zh-CN" sz="1400" dirty="0" err="1"/>
              <a:t>mnist_path</a:t>
            </a:r>
            <a:r>
              <a:rPr lang="en-US" altLang="zh-CN" sz="1400" dirty="0"/>
              <a:t> = "./datasets/</a:t>
            </a:r>
            <a:r>
              <a:rPr lang="en-US" altLang="zh-CN" sz="1400" dirty="0" err="1"/>
              <a:t>MNIST_Data</a:t>
            </a:r>
            <a:r>
              <a:rPr lang="en-US" altLang="zh-CN" sz="1400" dirty="0"/>
              <a:t>"</a:t>
            </a:r>
          </a:p>
          <a:p>
            <a:r>
              <a:rPr lang="en-US" altLang="zh-CN" sz="1400" dirty="0" err="1"/>
              <a:t>dataset_size</a:t>
            </a:r>
            <a:r>
              <a:rPr lang="en-US" altLang="zh-CN" sz="1400" dirty="0"/>
              <a:t> = 1</a:t>
            </a:r>
          </a:p>
          <a:p>
            <a:r>
              <a:rPr lang="en-US" altLang="zh-CN" sz="1400" dirty="0"/>
              <a:t>model = Model(</a:t>
            </a:r>
            <a:r>
              <a:rPr lang="en-US" altLang="zh-CN" sz="1400" dirty="0">
                <a:solidFill>
                  <a:srgbClr val="C00000"/>
                </a:solidFill>
              </a:rPr>
              <a:t>net</a:t>
            </a:r>
            <a:r>
              <a:rPr lang="en-US" altLang="zh-CN" sz="1400" dirty="0"/>
              <a:t>, </a:t>
            </a:r>
            <a:r>
              <a:rPr lang="en-US" altLang="zh-CN" sz="1400" dirty="0" err="1">
                <a:solidFill>
                  <a:srgbClr val="C00000"/>
                </a:solidFill>
              </a:rPr>
              <a:t>net_loss</a:t>
            </a:r>
            <a:r>
              <a:rPr lang="en-US" altLang="zh-CN" sz="1400" dirty="0"/>
              <a:t>, </a:t>
            </a:r>
            <a:r>
              <a:rPr lang="en-US" altLang="zh-CN" sz="1400" dirty="0" err="1">
                <a:solidFill>
                  <a:srgbClr val="C00000"/>
                </a:solidFill>
              </a:rPr>
              <a:t>net_opt</a:t>
            </a:r>
            <a:r>
              <a:rPr lang="en-US" altLang="zh-CN" sz="1400" dirty="0"/>
              <a:t>, metrics={"Accuracy": Accuracy()})</a:t>
            </a:r>
          </a:p>
          <a:p>
            <a:r>
              <a:rPr lang="en-US" altLang="zh-CN" sz="1400" dirty="0" err="1"/>
              <a:t>train_net</a:t>
            </a:r>
            <a:r>
              <a:rPr lang="en-US" altLang="zh-CN" sz="1400" dirty="0"/>
              <a:t>(</a:t>
            </a:r>
            <a:r>
              <a:rPr lang="en-US" altLang="zh-CN" sz="1400" dirty="0" err="1"/>
              <a:t>args</a:t>
            </a:r>
            <a:r>
              <a:rPr lang="en-US" altLang="zh-CN" sz="1400" dirty="0"/>
              <a:t>, model, </a:t>
            </a:r>
            <a:r>
              <a:rPr lang="en-US" altLang="zh-CN" sz="1400" dirty="0" err="1"/>
              <a:t>train_epoch</a:t>
            </a:r>
            <a:r>
              <a:rPr lang="en-US" altLang="zh-CN" sz="1400" dirty="0"/>
              <a:t>, </a:t>
            </a:r>
            <a:r>
              <a:rPr lang="en-US" altLang="zh-CN" sz="1400" dirty="0" err="1"/>
              <a:t>mnist_path</a:t>
            </a:r>
            <a:r>
              <a:rPr lang="en-US" altLang="zh-CN" sz="1400" dirty="0"/>
              <a:t>, </a:t>
            </a:r>
            <a:r>
              <a:rPr lang="en-US" altLang="zh-CN" sz="1400" dirty="0" err="1"/>
              <a:t>dataset_size</a:t>
            </a:r>
            <a:r>
              <a:rPr lang="en-US" altLang="zh-CN" sz="1400" dirty="0"/>
              <a:t>, </a:t>
            </a:r>
            <a:r>
              <a:rPr lang="en-US" altLang="zh-CN" sz="1400" dirty="0" err="1"/>
              <a:t>ckpoint</a:t>
            </a:r>
            <a:r>
              <a:rPr lang="en-US" altLang="zh-CN" sz="1400" dirty="0"/>
              <a:t>, False)</a:t>
            </a:r>
            <a:endParaRPr lang="zh-CN" altLang="en-US" sz="1400" dirty="0"/>
          </a:p>
        </p:txBody>
      </p:sp>
      <p:sp>
        <p:nvSpPr>
          <p:cNvPr id="13" name="文本框 12">
            <a:extLst>
              <a:ext uri="{FF2B5EF4-FFF2-40B4-BE49-F238E27FC236}">
                <a16:creationId xmlns:a16="http://schemas.microsoft.com/office/drawing/2014/main" id="{772253AD-2684-86EC-5F5C-5FF33C218B28}"/>
              </a:ext>
            </a:extLst>
          </p:cNvPr>
          <p:cNvSpPr txBox="1"/>
          <p:nvPr/>
        </p:nvSpPr>
        <p:spPr>
          <a:xfrm>
            <a:off x="6980463" y="1221942"/>
            <a:ext cx="2261507" cy="3785652"/>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模型训练流程：</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600" dirty="0" err="1">
                <a:latin typeface="微软雅黑" panose="020B0503020204020204" pitchFamily="34" charset="-122"/>
                <a:ea typeface="微软雅黑" panose="020B0503020204020204" pitchFamily="34" charset="-122"/>
              </a:rPr>
              <a:t>ModelCheckpoint</a:t>
            </a:r>
            <a:r>
              <a:rPr lang="zh-CN" altLang="en-US" sz="1600" dirty="0">
                <a:latin typeface="微软雅黑" panose="020B0503020204020204" pitchFamily="34" charset="-122"/>
                <a:ea typeface="微软雅黑" panose="020B0503020204020204" pitchFamily="34" charset="-122"/>
              </a:rPr>
              <a:t>保存训练过程中的网络模型和参数</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根据模型、损失函数、优化器定义训练模型</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使用数据集对模型进行训练</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调用</a:t>
            </a:r>
            <a:r>
              <a:rPr lang="en-US" altLang="zh-CN" sz="1600" dirty="0" err="1">
                <a:latin typeface="微软雅黑" panose="020B0503020204020204" pitchFamily="34" charset="-122"/>
                <a:ea typeface="微软雅黑" panose="020B0503020204020204" pitchFamily="34" charset="-122"/>
              </a:rPr>
              <a:t>model.train</a:t>
            </a:r>
            <a:r>
              <a:rPr lang="zh-CN" altLang="en-US" sz="1600" dirty="0">
                <a:latin typeface="微软雅黑" panose="020B0503020204020204" pitchFamily="34" charset="-122"/>
                <a:ea typeface="微软雅黑" panose="020B0503020204020204" pitchFamily="34" charset="-122"/>
              </a:rPr>
              <a:t>接口进行网络的训练，</a:t>
            </a:r>
            <a:r>
              <a:rPr lang="en-US" altLang="zh-CN" sz="1600" dirty="0" err="1">
                <a:latin typeface="微软雅黑" panose="020B0503020204020204" pitchFamily="34" charset="-122"/>
                <a:ea typeface="微软雅黑" panose="020B0503020204020204" pitchFamily="34" charset="-122"/>
              </a:rPr>
              <a:t>LossMonitor</a:t>
            </a:r>
            <a:r>
              <a:rPr lang="zh-CN" altLang="en-US" sz="1600" dirty="0">
                <a:latin typeface="微软雅黑" panose="020B0503020204020204" pitchFamily="34" charset="-122"/>
                <a:ea typeface="微软雅黑" panose="020B0503020204020204" pitchFamily="34" charset="-122"/>
              </a:rPr>
              <a:t>可以监控训练过程中</a:t>
            </a:r>
            <a:r>
              <a:rPr lang="en-US" altLang="zh-CN" sz="1600" dirty="0">
                <a:latin typeface="微软雅黑" panose="020B0503020204020204" pitchFamily="34" charset="-122"/>
                <a:ea typeface="微软雅黑" panose="020B0503020204020204" pitchFamily="34" charset="-122"/>
              </a:rPr>
              <a:t>loss</a:t>
            </a:r>
            <a:r>
              <a:rPr lang="zh-CN" altLang="en-US" sz="1600" dirty="0">
                <a:latin typeface="微软雅黑" panose="020B0503020204020204" pitchFamily="34" charset="-122"/>
                <a:ea typeface="微软雅黑" panose="020B0503020204020204" pitchFamily="34" charset="-122"/>
              </a:rPr>
              <a:t>值的变化</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p:txBody>
      </p:sp>
      <p:cxnSp>
        <p:nvCxnSpPr>
          <p:cNvPr id="9" name="直接箭头连接符 8">
            <a:extLst>
              <a:ext uri="{FF2B5EF4-FFF2-40B4-BE49-F238E27FC236}">
                <a16:creationId xmlns:a16="http://schemas.microsoft.com/office/drawing/2014/main" id="{17FA7943-5230-251C-33C6-2C965F34DACD}"/>
              </a:ext>
            </a:extLst>
          </p:cNvPr>
          <p:cNvCxnSpPr>
            <a:cxnSpLocks/>
          </p:cNvCxnSpPr>
          <p:nvPr/>
        </p:nvCxnSpPr>
        <p:spPr>
          <a:xfrm flipH="1">
            <a:off x="5917474" y="1737364"/>
            <a:ext cx="1062989" cy="600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5F86C6AF-6FC7-1364-2D6A-662BE6B30944}"/>
              </a:ext>
            </a:extLst>
          </p:cNvPr>
          <p:cNvCxnSpPr>
            <a:cxnSpLocks/>
          </p:cNvCxnSpPr>
          <p:nvPr/>
        </p:nvCxnSpPr>
        <p:spPr>
          <a:xfrm flipH="1">
            <a:off x="5161666" y="4031332"/>
            <a:ext cx="1998718" cy="664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6F5F92DD-81B9-893A-2E6D-125EC0050AA0}"/>
              </a:ext>
            </a:extLst>
          </p:cNvPr>
          <p:cNvCxnSpPr>
            <a:cxnSpLocks/>
          </p:cNvCxnSpPr>
          <p:nvPr/>
        </p:nvCxnSpPr>
        <p:spPr>
          <a:xfrm flipH="1">
            <a:off x="3438939" y="2403568"/>
            <a:ext cx="3591735" cy="3500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5B3864A1-5293-1F4C-03E2-10ACA65736F1}"/>
              </a:ext>
            </a:extLst>
          </p:cNvPr>
          <p:cNvCxnSpPr>
            <a:cxnSpLocks/>
          </p:cNvCxnSpPr>
          <p:nvPr/>
        </p:nvCxnSpPr>
        <p:spPr>
          <a:xfrm flipH="1">
            <a:off x="6185263" y="3200404"/>
            <a:ext cx="902357" cy="2990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4663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8EC784-54B5-4E77-E076-F6A32199E85E}"/>
              </a:ext>
            </a:extLst>
          </p:cNvPr>
          <p:cNvSpPr txBox="1">
            <a:spLocks/>
          </p:cNvSpPr>
          <p:nvPr/>
        </p:nvSpPr>
        <p:spPr>
          <a:xfrm>
            <a:off x="628650" y="12346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测试和验证</a:t>
            </a:r>
            <a:endParaRPr lang="zh-CN" altLang="en-US" dirty="0"/>
          </a:p>
        </p:txBody>
      </p:sp>
      <p:sp>
        <p:nvSpPr>
          <p:cNvPr id="10" name="文本框 9">
            <a:extLst>
              <a:ext uri="{FF2B5EF4-FFF2-40B4-BE49-F238E27FC236}">
                <a16:creationId xmlns:a16="http://schemas.microsoft.com/office/drawing/2014/main" id="{3A9C527C-A10D-D17F-66AB-8DD8CEFAB416}"/>
              </a:ext>
            </a:extLst>
          </p:cNvPr>
          <p:cNvSpPr txBox="1"/>
          <p:nvPr/>
        </p:nvSpPr>
        <p:spPr>
          <a:xfrm>
            <a:off x="628650" y="1352570"/>
            <a:ext cx="7613196" cy="1384995"/>
          </a:xfrm>
          <a:prstGeom prst="rect">
            <a:avLst/>
          </a:prstGeom>
          <a:solidFill>
            <a:schemeClr val="accent3">
              <a:lumMod val="20000"/>
              <a:lumOff val="80000"/>
            </a:schemeClr>
          </a:solidFill>
        </p:spPr>
        <p:txBody>
          <a:bodyPr wrap="square" rtlCol="0">
            <a:spAutoFit/>
          </a:bodyPr>
          <a:lstStyle/>
          <a:p>
            <a:r>
              <a:rPr lang="en-US" altLang="zh-CN" sz="1200" dirty="0"/>
              <a:t>def </a:t>
            </a:r>
            <a:r>
              <a:rPr lang="en-US" altLang="zh-CN" sz="1200" dirty="0" err="1"/>
              <a:t>test_net</a:t>
            </a:r>
            <a:r>
              <a:rPr lang="en-US" altLang="zh-CN" sz="1200" dirty="0"/>
              <a:t>(model, </a:t>
            </a:r>
            <a:r>
              <a:rPr lang="en-US" altLang="zh-CN" sz="1200" dirty="0" err="1"/>
              <a:t>data_path</a:t>
            </a:r>
            <a:r>
              <a:rPr lang="en-US" altLang="zh-CN" sz="1200" dirty="0"/>
              <a:t>):</a:t>
            </a:r>
          </a:p>
          <a:p>
            <a:r>
              <a:rPr lang="en-US" altLang="zh-CN" sz="1200" dirty="0"/>
              <a:t>    """</a:t>
            </a:r>
            <a:r>
              <a:rPr lang="zh-CN" altLang="en-US" sz="1200" dirty="0"/>
              <a:t>定义验证的方法</a:t>
            </a:r>
            <a:r>
              <a:rPr lang="en-US" altLang="zh-CN" sz="1200" dirty="0"/>
              <a:t>"""</a:t>
            </a:r>
          </a:p>
          <a:p>
            <a:r>
              <a:rPr lang="en-US" altLang="zh-CN" sz="1200" dirty="0"/>
              <a:t>    </a:t>
            </a:r>
            <a:r>
              <a:rPr lang="en-US" altLang="zh-CN" sz="1200" dirty="0" err="1"/>
              <a:t>ds_eval</a:t>
            </a:r>
            <a:r>
              <a:rPr lang="en-US" altLang="zh-CN" sz="1200" dirty="0"/>
              <a:t> = </a:t>
            </a:r>
            <a:r>
              <a:rPr lang="en-US" altLang="zh-CN" sz="1200" dirty="0" err="1"/>
              <a:t>create_dataset</a:t>
            </a:r>
            <a:r>
              <a:rPr lang="en-US" altLang="zh-CN" sz="1200" dirty="0"/>
              <a:t>(</a:t>
            </a:r>
            <a:r>
              <a:rPr lang="en-US" altLang="zh-CN" sz="1200" dirty="0" err="1"/>
              <a:t>os.path.join</a:t>
            </a:r>
            <a:r>
              <a:rPr lang="en-US" altLang="zh-CN" sz="1200" dirty="0"/>
              <a:t>(</a:t>
            </a:r>
            <a:r>
              <a:rPr lang="en-US" altLang="zh-CN" sz="1200" dirty="0" err="1"/>
              <a:t>data_path</a:t>
            </a:r>
            <a:r>
              <a:rPr lang="en-US" altLang="zh-CN" sz="1200" dirty="0"/>
              <a:t>, "test"))</a:t>
            </a:r>
          </a:p>
          <a:p>
            <a:r>
              <a:rPr lang="en-US" altLang="zh-CN" sz="1200" dirty="0"/>
              <a:t>    acc = </a:t>
            </a:r>
            <a:r>
              <a:rPr lang="en-US" altLang="zh-CN" sz="1200" dirty="0" err="1"/>
              <a:t>model.eval</a:t>
            </a:r>
            <a:r>
              <a:rPr lang="en-US" altLang="zh-CN" sz="1200" dirty="0"/>
              <a:t>(</a:t>
            </a:r>
            <a:r>
              <a:rPr lang="en-US" altLang="zh-CN" sz="1200" dirty="0" err="1"/>
              <a:t>ds_eval</a:t>
            </a:r>
            <a:r>
              <a:rPr lang="en-US" altLang="zh-CN" sz="1200" dirty="0"/>
              <a:t>, </a:t>
            </a:r>
            <a:r>
              <a:rPr lang="en-US" altLang="zh-CN" sz="1200" dirty="0" err="1"/>
              <a:t>dataset_sink_mode</a:t>
            </a:r>
            <a:r>
              <a:rPr lang="en-US" altLang="zh-CN" sz="1200" dirty="0"/>
              <a:t>=False)</a:t>
            </a:r>
          </a:p>
          <a:p>
            <a:r>
              <a:rPr lang="en-US" altLang="zh-CN" sz="1200" dirty="0"/>
              <a:t>    print("{}".format(acc))</a:t>
            </a:r>
          </a:p>
          <a:p>
            <a:r>
              <a:rPr lang="en-US" altLang="zh-CN" sz="1200" dirty="0"/>
              <a:t># </a:t>
            </a:r>
            <a:r>
              <a:rPr lang="zh-CN" altLang="en-US" sz="1200" dirty="0"/>
              <a:t>验证模型精度</a:t>
            </a:r>
          </a:p>
          <a:p>
            <a:r>
              <a:rPr lang="en-US" altLang="zh-CN" sz="1200" dirty="0" err="1"/>
              <a:t>test_net</a:t>
            </a:r>
            <a:r>
              <a:rPr lang="en-US" altLang="zh-CN" sz="1200" dirty="0"/>
              <a:t>(model, </a:t>
            </a:r>
            <a:r>
              <a:rPr lang="en-US" altLang="zh-CN" sz="1200" dirty="0" err="1"/>
              <a:t>mnist_path</a:t>
            </a:r>
            <a:r>
              <a:rPr lang="en-US" altLang="zh-CN" sz="1200" dirty="0"/>
              <a:t>)</a:t>
            </a:r>
            <a:endParaRPr lang="zh-CN" altLang="en-US" sz="1200" dirty="0"/>
          </a:p>
        </p:txBody>
      </p:sp>
      <p:cxnSp>
        <p:nvCxnSpPr>
          <p:cNvPr id="6" name="直接箭头连接符 5">
            <a:extLst>
              <a:ext uri="{FF2B5EF4-FFF2-40B4-BE49-F238E27FC236}">
                <a16:creationId xmlns:a16="http://schemas.microsoft.com/office/drawing/2014/main" id="{906092FB-D79B-D9DF-DE99-EE6A73B7670D}"/>
              </a:ext>
            </a:extLst>
          </p:cNvPr>
          <p:cNvCxnSpPr>
            <a:cxnSpLocks/>
          </p:cNvCxnSpPr>
          <p:nvPr/>
        </p:nvCxnSpPr>
        <p:spPr>
          <a:xfrm flipH="1" flipV="1">
            <a:off x="4435248" y="1875720"/>
            <a:ext cx="1502230" cy="50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5DAFDA72-429E-E6D6-3628-7B95B5F9F033}"/>
              </a:ext>
            </a:extLst>
          </p:cNvPr>
          <p:cNvSpPr txBox="1"/>
          <p:nvPr/>
        </p:nvSpPr>
        <p:spPr>
          <a:xfrm>
            <a:off x="628650" y="3070726"/>
            <a:ext cx="7613196" cy="3231654"/>
          </a:xfrm>
          <a:prstGeom prst="rect">
            <a:avLst/>
          </a:prstGeom>
          <a:solidFill>
            <a:schemeClr val="accent3">
              <a:lumMod val="20000"/>
              <a:lumOff val="80000"/>
            </a:schemeClr>
          </a:solidFill>
        </p:spPr>
        <p:txBody>
          <a:bodyPr wrap="square" rtlCol="0">
            <a:spAutoFit/>
          </a:bodyPr>
          <a:lstStyle/>
          <a:p>
            <a:r>
              <a:rPr lang="en-US" altLang="zh-CN" sz="1200" dirty="0"/>
              <a:t>import </a:t>
            </a:r>
            <a:r>
              <a:rPr lang="en-US" altLang="zh-CN" sz="1200" dirty="0" err="1"/>
              <a:t>numpy</a:t>
            </a:r>
            <a:r>
              <a:rPr lang="en-US" altLang="zh-CN" sz="1200" dirty="0"/>
              <a:t> as np</a:t>
            </a:r>
          </a:p>
          <a:p>
            <a:r>
              <a:rPr lang="en-US" altLang="zh-CN" sz="1200" dirty="0"/>
              <a:t>from </a:t>
            </a:r>
            <a:r>
              <a:rPr lang="en-US" altLang="zh-CN" sz="1200" dirty="0" err="1"/>
              <a:t>mindspore</a:t>
            </a:r>
            <a:r>
              <a:rPr lang="en-US" altLang="zh-CN" sz="1200" dirty="0"/>
              <a:t> import Tensor</a:t>
            </a:r>
          </a:p>
          <a:p>
            <a:r>
              <a:rPr lang="en-US" altLang="zh-CN" sz="1200" dirty="0"/>
              <a:t>from </a:t>
            </a:r>
            <a:r>
              <a:rPr lang="en-US" altLang="zh-CN" sz="1200" dirty="0" err="1"/>
              <a:t>mindspore</a:t>
            </a:r>
            <a:r>
              <a:rPr lang="en-US" altLang="zh-CN" sz="1200" dirty="0"/>
              <a:t> import </a:t>
            </a:r>
            <a:r>
              <a:rPr lang="en-US" altLang="zh-CN" sz="1200" dirty="0" err="1"/>
              <a:t>load_checkpoint</a:t>
            </a:r>
            <a:r>
              <a:rPr lang="en-US" altLang="zh-CN" sz="1200" dirty="0"/>
              <a:t>, </a:t>
            </a:r>
            <a:r>
              <a:rPr lang="en-US" altLang="zh-CN" sz="1200" dirty="0" err="1"/>
              <a:t>load_param_into_net</a:t>
            </a:r>
            <a:endParaRPr lang="en-US" altLang="zh-CN" sz="1200" dirty="0"/>
          </a:p>
          <a:p>
            <a:r>
              <a:rPr lang="en-US" altLang="zh-CN" sz="1200" dirty="0"/>
              <a:t># </a:t>
            </a:r>
            <a:r>
              <a:rPr lang="zh-CN" altLang="en-US" sz="1200" dirty="0"/>
              <a:t>定义测试数据集，</a:t>
            </a:r>
            <a:r>
              <a:rPr lang="en-US" altLang="zh-CN" sz="1200" dirty="0" err="1"/>
              <a:t>batch_size</a:t>
            </a:r>
            <a:r>
              <a:rPr lang="zh-CN" altLang="en-US" sz="1200" dirty="0"/>
              <a:t>设置为</a:t>
            </a:r>
            <a:r>
              <a:rPr lang="en-US" altLang="zh-CN" sz="1200" dirty="0"/>
              <a:t>1</a:t>
            </a:r>
            <a:r>
              <a:rPr lang="zh-CN" altLang="en-US" sz="1200" dirty="0"/>
              <a:t>，则取出一张图片</a:t>
            </a:r>
          </a:p>
          <a:p>
            <a:r>
              <a:rPr lang="en-US" altLang="zh-CN" sz="1200" dirty="0" err="1"/>
              <a:t>ds_test</a:t>
            </a:r>
            <a:r>
              <a:rPr lang="en-US" altLang="zh-CN" sz="1200" dirty="0"/>
              <a:t> = </a:t>
            </a:r>
            <a:r>
              <a:rPr lang="en-US" altLang="zh-CN" sz="1200" dirty="0" err="1"/>
              <a:t>create_dataset</a:t>
            </a:r>
            <a:r>
              <a:rPr lang="en-US" altLang="zh-CN" sz="1200" dirty="0"/>
              <a:t>(</a:t>
            </a:r>
            <a:r>
              <a:rPr lang="en-US" altLang="zh-CN" sz="1200" dirty="0" err="1"/>
              <a:t>os.path.join</a:t>
            </a:r>
            <a:r>
              <a:rPr lang="en-US" altLang="zh-CN" sz="1200" dirty="0"/>
              <a:t>(</a:t>
            </a:r>
            <a:r>
              <a:rPr lang="en-US" altLang="zh-CN" sz="1200" dirty="0" err="1"/>
              <a:t>mnist_path</a:t>
            </a:r>
            <a:r>
              <a:rPr lang="en-US" altLang="zh-CN" sz="1200" dirty="0"/>
              <a:t>, "test"), </a:t>
            </a:r>
            <a:r>
              <a:rPr lang="en-US" altLang="zh-CN" sz="1200" dirty="0" err="1"/>
              <a:t>batch_size</a:t>
            </a:r>
            <a:r>
              <a:rPr lang="en-US" altLang="zh-CN" sz="1200" dirty="0"/>
              <a:t>=1).</a:t>
            </a:r>
            <a:r>
              <a:rPr lang="en-US" altLang="zh-CN" sz="1200" dirty="0" err="1"/>
              <a:t>create_dict_iterator</a:t>
            </a:r>
            <a:r>
              <a:rPr lang="en-US" altLang="zh-CN" sz="1200" dirty="0"/>
              <a:t>()</a:t>
            </a:r>
          </a:p>
          <a:p>
            <a:r>
              <a:rPr lang="en-US" altLang="zh-CN" sz="1200" dirty="0"/>
              <a:t>data = next(</a:t>
            </a:r>
            <a:r>
              <a:rPr lang="en-US" altLang="zh-CN" sz="1200" dirty="0" err="1"/>
              <a:t>ds_test</a:t>
            </a:r>
            <a:r>
              <a:rPr lang="en-US" altLang="zh-CN" sz="1200" dirty="0"/>
              <a:t>)</a:t>
            </a:r>
          </a:p>
          <a:p>
            <a:r>
              <a:rPr lang="en-US" altLang="zh-CN" sz="1200" dirty="0"/>
              <a:t># images</a:t>
            </a:r>
            <a:r>
              <a:rPr lang="zh-CN" altLang="en-US" sz="1200" dirty="0"/>
              <a:t>为测试图片，</a:t>
            </a:r>
            <a:r>
              <a:rPr lang="en-US" altLang="zh-CN" sz="1200" dirty="0"/>
              <a:t>labels</a:t>
            </a:r>
            <a:r>
              <a:rPr lang="zh-CN" altLang="en-US" sz="1200" dirty="0"/>
              <a:t>为测试图片的实际分类</a:t>
            </a:r>
          </a:p>
          <a:p>
            <a:r>
              <a:rPr lang="en-US" altLang="zh-CN" sz="1200" dirty="0"/>
              <a:t>images = data["image"].</a:t>
            </a:r>
            <a:r>
              <a:rPr lang="en-US" altLang="zh-CN" sz="1200" dirty="0" err="1"/>
              <a:t>asnumpy</a:t>
            </a:r>
            <a:r>
              <a:rPr lang="en-US" altLang="zh-CN" sz="1200" dirty="0"/>
              <a:t>()</a:t>
            </a:r>
          </a:p>
          <a:p>
            <a:r>
              <a:rPr lang="en-US" altLang="zh-CN" sz="1200" dirty="0"/>
              <a:t>labels = data["label"].</a:t>
            </a:r>
            <a:r>
              <a:rPr lang="en-US" altLang="zh-CN" sz="1200" dirty="0" err="1"/>
              <a:t>asnumpy</a:t>
            </a:r>
            <a:r>
              <a:rPr lang="en-US" altLang="zh-CN" sz="1200" dirty="0"/>
              <a:t>()</a:t>
            </a:r>
          </a:p>
          <a:p>
            <a:r>
              <a:rPr lang="en-US" altLang="zh-CN" sz="1200" dirty="0"/>
              <a:t># </a:t>
            </a:r>
            <a:r>
              <a:rPr lang="zh-CN" altLang="en-US" sz="1200" dirty="0"/>
              <a:t>加载已经保存的用于测试的模型</a:t>
            </a:r>
          </a:p>
          <a:p>
            <a:r>
              <a:rPr lang="en-US" altLang="zh-CN" sz="1200" dirty="0" err="1"/>
              <a:t>param_dict</a:t>
            </a:r>
            <a:r>
              <a:rPr lang="en-US" altLang="zh-CN" sz="1200" dirty="0"/>
              <a:t> = </a:t>
            </a:r>
            <a:r>
              <a:rPr lang="en-US" altLang="zh-CN" sz="1200" dirty="0" err="1"/>
              <a:t>load_checkpoint</a:t>
            </a:r>
            <a:r>
              <a:rPr lang="en-US" altLang="zh-CN" sz="1200" dirty="0"/>
              <a:t>("checkpoint_lenet-1_1875.ckpt")</a:t>
            </a:r>
          </a:p>
          <a:p>
            <a:r>
              <a:rPr lang="en-US" altLang="zh-CN" sz="1200" dirty="0"/>
              <a:t># </a:t>
            </a:r>
            <a:r>
              <a:rPr lang="zh-CN" altLang="en-US" sz="1200" dirty="0"/>
              <a:t>加载参数到网络中</a:t>
            </a:r>
          </a:p>
          <a:p>
            <a:r>
              <a:rPr lang="en-US" altLang="zh-CN" sz="1200" dirty="0" err="1"/>
              <a:t>load_param_into_net</a:t>
            </a:r>
            <a:r>
              <a:rPr lang="en-US" altLang="zh-CN" sz="1200" dirty="0"/>
              <a:t>(net, </a:t>
            </a:r>
            <a:r>
              <a:rPr lang="en-US" altLang="zh-CN" sz="1200" dirty="0" err="1"/>
              <a:t>param_dict</a:t>
            </a:r>
            <a:r>
              <a:rPr lang="en-US" altLang="zh-CN" sz="1200" dirty="0"/>
              <a:t>)</a:t>
            </a:r>
          </a:p>
          <a:p>
            <a:r>
              <a:rPr lang="en-US" altLang="zh-CN" sz="1200" dirty="0"/>
              <a:t># </a:t>
            </a:r>
            <a:r>
              <a:rPr lang="zh-CN" altLang="en-US" sz="1200" dirty="0"/>
              <a:t>使用函数</a:t>
            </a:r>
            <a:r>
              <a:rPr lang="en-US" altLang="zh-CN" sz="1200" dirty="0" err="1"/>
              <a:t>model.predict</a:t>
            </a:r>
            <a:r>
              <a:rPr lang="zh-CN" altLang="en-US" sz="1200" dirty="0"/>
              <a:t>预测</a:t>
            </a:r>
            <a:r>
              <a:rPr lang="en-US" altLang="zh-CN" sz="1200" dirty="0"/>
              <a:t>image</a:t>
            </a:r>
            <a:r>
              <a:rPr lang="zh-CN" altLang="en-US" sz="1200" dirty="0"/>
              <a:t>对应分类</a:t>
            </a:r>
          </a:p>
          <a:p>
            <a:r>
              <a:rPr lang="en-US" altLang="zh-CN" sz="1200" dirty="0"/>
              <a:t>output = </a:t>
            </a:r>
            <a:r>
              <a:rPr lang="en-US" altLang="zh-CN" sz="1200" dirty="0" err="1"/>
              <a:t>model.predict</a:t>
            </a:r>
            <a:r>
              <a:rPr lang="en-US" altLang="zh-CN" sz="1200" dirty="0"/>
              <a:t>(Tensor(data['image']))</a:t>
            </a:r>
          </a:p>
          <a:p>
            <a:r>
              <a:rPr lang="en-US" altLang="zh-CN" sz="1200" dirty="0"/>
              <a:t># </a:t>
            </a:r>
            <a:r>
              <a:rPr lang="zh-CN" altLang="en-US" sz="1200" dirty="0"/>
              <a:t>输出预测分类与实际分类</a:t>
            </a:r>
          </a:p>
          <a:p>
            <a:r>
              <a:rPr lang="en-US" altLang="zh-CN" sz="1200" dirty="0"/>
              <a:t>print(</a:t>
            </a:r>
            <a:r>
              <a:rPr lang="en-US" altLang="zh-CN" sz="1200" dirty="0" err="1"/>
              <a:t>f'Predicted</a:t>
            </a:r>
            <a:r>
              <a:rPr lang="en-US" altLang="zh-CN" sz="1200" dirty="0"/>
              <a:t>: "{output[0]}", Actual: "{labels[0]}"')</a:t>
            </a:r>
            <a:endParaRPr lang="zh-CN" altLang="en-US" sz="1200" dirty="0"/>
          </a:p>
        </p:txBody>
      </p:sp>
      <p:cxnSp>
        <p:nvCxnSpPr>
          <p:cNvPr id="8" name="直接箭头连接符 7">
            <a:extLst>
              <a:ext uri="{FF2B5EF4-FFF2-40B4-BE49-F238E27FC236}">
                <a16:creationId xmlns:a16="http://schemas.microsoft.com/office/drawing/2014/main" id="{7A76555A-F499-F70B-874B-A88AFB9C30F3}"/>
              </a:ext>
            </a:extLst>
          </p:cNvPr>
          <p:cNvCxnSpPr>
            <a:cxnSpLocks/>
          </p:cNvCxnSpPr>
          <p:nvPr/>
        </p:nvCxnSpPr>
        <p:spPr>
          <a:xfrm flipH="1" flipV="1">
            <a:off x="4206240" y="2076997"/>
            <a:ext cx="1731238" cy="12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5C5FB4E-E158-1C6A-AF32-29659F3E50D7}"/>
              </a:ext>
            </a:extLst>
          </p:cNvPr>
          <p:cNvCxnSpPr>
            <a:cxnSpLocks/>
          </p:cNvCxnSpPr>
          <p:nvPr/>
        </p:nvCxnSpPr>
        <p:spPr>
          <a:xfrm flipH="1">
            <a:off x="4735286" y="4591597"/>
            <a:ext cx="1098504" cy="430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EE3E667-EB3D-19FB-E547-C32D102E0091}"/>
              </a:ext>
            </a:extLst>
          </p:cNvPr>
          <p:cNvCxnSpPr>
            <a:cxnSpLocks/>
          </p:cNvCxnSpPr>
          <p:nvPr/>
        </p:nvCxnSpPr>
        <p:spPr>
          <a:xfrm flipH="1">
            <a:off x="3180806" y="5225146"/>
            <a:ext cx="2652984" cy="189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72253AD-2684-86EC-5F5C-5FF33C218B28}"/>
              </a:ext>
            </a:extLst>
          </p:cNvPr>
          <p:cNvSpPr txBox="1"/>
          <p:nvPr/>
        </p:nvSpPr>
        <p:spPr>
          <a:xfrm>
            <a:off x="5833790" y="1449029"/>
            <a:ext cx="3265714" cy="120032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模型精度测试流程：</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读入测试数据集</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使用</a:t>
            </a:r>
            <a:r>
              <a:rPr lang="en-US" altLang="zh-CN" dirty="0" err="1">
                <a:latin typeface="微软雅黑" panose="020B0503020204020204" pitchFamily="34" charset="-122"/>
                <a:ea typeface="微软雅黑" panose="020B0503020204020204" pitchFamily="34" charset="-122"/>
              </a:rPr>
              <a:t>model.eval</a:t>
            </a:r>
            <a:r>
              <a:rPr lang="zh-CN" altLang="en-US" dirty="0">
                <a:latin typeface="微软雅黑" panose="020B0503020204020204" pitchFamily="34" charset="-122"/>
                <a:ea typeface="微软雅黑" panose="020B0503020204020204" pitchFamily="34" charset="-122"/>
              </a:rPr>
              <a:t>接口读入测试数据集</a:t>
            </a:r>
            <a:endParaRPr lang="en-US" altLang="zh-CN"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2D0D6425-03B9-85E0-8F8C-B4103771D282}"/>
              </a:ext>
            </a:extLst>
          </p:cNvPr>
          <p:cNvSpPr txBox="1"/>
          <p:nvPr/>
        </p:nvSpPr>
        <p:spPr>
          <a:xfrm>
            <a:off x="5780314" y="4070984"/>
            <a:ext cx="3265714" cy="230832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模型预测验证流程：</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加载</a:t>
            </a:r>
            <a:r>
              <a:rPr lang="en-US" altLang="zh-CN" dirty="0">
                <a:latin typeface="微软雅黑" panose="020B0503020204020204" pitchFamily="34" charset="-122"/>
                <a:ea typeface="微软雅黑" panose="020B0503020204020204" pitchFamily="34" charset="-122"/>
              </a:rPr>
              <a:t>checkpoint</a:t>
            </a:r>
            <a:r>
              <a:rPr lang="zh-CN" altLang="en-US" dirty="0">
                <a:latin typeface="微软雅黑" panose="020B0503020204020204" pitchFamily="34" charset="-122"/>
                <a:ea typeface="微软雅黑" panose="020B0503020204020204" pitchFamily="34" charset="-122"/>
              </a:rPr>
              <a:t>保存的模型参数</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将模型参数加载到模型中进行验证</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使用</a:t>
            </a:r>
            <a:r>
              <a:rPr lang="en-US" altLang="zh-CN" dirty="0">
                <a:latin typeface="微软雅黑" panose="020B0503020204020204" pitchFamily="34" charset="-122"/>
                <a:ea typeface="微软雅黑" panose="020B0503020204020204" pitchFamily="34" charset="-122"/>
              </a:rPr>
              <a:t>model. predict</a:t>
            </a:r>
            <a:r>
              <a:rPr lang="zh-CN" altLang="en-US" dirty="0">
                <a:latin typeface="微软雅黑" panose="020B0503020204020204" pitchFamily="34" charset="-122"/>
                <a:ea typeface="微软雅黑" panose="020B0503020204020204" pitchFamily="34" charset="-122"/>
              </a:rPr>
              <a:t>接口获取预测</a:t>
            </a:r>
            <a:r>
              <a:rPr lang="en-US" altLang="zh-CN" dirty="0">
                <a:latin typeface="微软雅黑" panose="020B0503020204020204" pitchFamily="34" charset="-122"/>
                <a:ea typeface="微软雅黑" panose="020B0503020204020204" pitchFamily="34" charset="-122"/>
              </a:rPr>
              <a:t>label</a:t>
            </a:r>
            <a:r>
              <a:rPr lang="zh-CN" altLang="en-US" dirty="0">
                <a:latin typeface="微软雅黑" panose="020B0503020204020204" pitchFamily="34" charset="-122"/>
                <a:ea typeface="微软雅黑" panose="020B0503020204020204" pitchFamily="34" charset="-122"/>
              </a:rPr>
              <a:t>，与真实</a:t>
            </a:r>
            <a:r>
              <a:rPr lang="en-US" altLang="zh-CN" dirty="0">
                <a:latin typeface="微软雅黑" panose="020B0503020204020204" pitchFamily="34" charset="-122"/>
                <a:ea typeface="微软雅黑" panose="020B0503020204020204" pitchFamily="34" charset="-122"/>
              </a:rPr>
              <a:t>label</a:t>
            </a:r>
            <a:r>
              <a:rPr lang="zh-CN" altLang="en-US" dirty="0">
                <a:latin typeface="微软雅黑" panose="020B0503020204020204" pitchFamily="34" charset="-122"/>
                <a:ea typeface="微软雅黑" panose="020B0503020204020204" pitchFamily="34" charset="-122"/>
              </a:rPr>
              <a:t>进行对比验证</a:t>
            </a:r>
            <a:endParaRPr lang="en-US" altLang="zh-CN" dirty="0">
              <a:latin typeface="微软雅黑" panose="020B0503020204020204" pitchFamily="34" charset="-122"/>
              <a:ea typeface="微软雅黑" panose="020B0503020204020204" pitchFamily="34" charset="-122"/>
            </a:endParaRPr>
          </a:p>
        </p:txBody>
      </p:sp>
      <p:cxnSp>
        <p:nvCxnSpPr>
          <p:cNvPr id="27" name="直接箭头连接符 26">
            <a:extLst>
              <a:ext uri="{FF2B5EF4-FFF2-40B4-BE49-F238E27FC236}">
                <a16:creationId xmlns:a16="http://schemas.microsoft.com/office/drawing/2014/main" id="{767E594D-3496-8C49-E982-8C7BC6EC6E13}"/>
              </a:ext>
            </a:extLst>
          </p:cNvPr>
          <p:cNvCxnSpPr>
            <a:cxnSpLocks/>
          </p:cNvCxnSpPr>
          <p:nvPr/>
        </p:nvCxnSpPr>
        <p:spPr>
          <a:xfrm flipH="1">
            <a:off x="3624943" y="5675814"/>
            <a:ext cx="2208847" cy="71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907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EE87BCB-2E02-079E-3A10-C693F335C8EC}"/>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定义深度神经网络</a:t>
            </a:r>
            <a:endParaRPr lang="zh-CN" altLang="en-US" dirty="0"/>
          </a:p>
        </p:txBody>
      </p:sp>
      <p:sp>
        <p:nvSpPr>
          <p:cNvPr id="9" name="内容占位符 8">
            <a:extLst>
              <a:ext uri="{FF2B5EF4-FFF2-40B4-BE49-F238E27FC236}">
                <a16:creationId xmlns:a16="http://schemas.microsoft.com/office/drawing/2014/main" id="{325C36BB-10CC-DCFF-FD0E-56161C78CBA6}"/>
              </a:ext>
            </a:extLst>
          </p:cNvPr>
          <p:cNvSpPr>
            <a:spLocks noGrp="1"/>
          </p:cNvSpPr>
          <p:nvPr>
            <p:ph idx="1"/>
          </p:nvPr>
        </p:nvSpPr>
        <p:spPr/>
        <p:txBody>
          <a:bodyPr>
            <a:normAutofit fontScale="85000" lnSpcReduction="20000"/>
          </a:bodyPr>
          <a:lstStyle/>
          <a:p>
            <a:pPr>
              <a:lnSpc>
                <a:spcPct val="110000"/>
              </a:lnSpc>
              <a:spcAft>
                <a:spcPts val="1800"/>
              </a:spcAft>
            </a:pPr>
            <a:r>
              <a:rPr lang="zh-CN" altLang="en-US" sz="2800" dirty="0">
                <a:latin typeface="微软雅黑" panose="020B0503020204020204" pitchFamily="34" charset="-122"/>
                <a:ea typeface="微软雅黑" panose="020B0503020204020204" pitchFamily="34" charset="-122"/>
              </a:rPr>
              <a:t>深度神经网络的基本的构建规则：</a:t>
            </a:r>
            <a:endParaRPr lang="en-US" altLang="zh-CN" sz="2800" dirty="0">
              <a:latin typeface="微软雅黑" panose="020B0503020204020204" pitchFamily="34" charset="-122"/>
              <a:ea typeface="微软雅黑" panose="020B0503020204020204" pitchFamily="34" charset="-122"/>
            </a:endParaRPr>
          </a:p>
          <a:p>
            <a:pPr lvl="1">
              <a:lnSpc>
                <a:spcPct val="110000"/>
              </a:lnSpc>
              <a:spcAft>
                <a:spcPts val="1800"/>
              </a:spcAft>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承载计算的节点</a:t>
            </a:r>
            <a:endParaRPr lang="en-US" altLang="zh-CN" dirty="0">
              <a:latin typeface="微软雅黑" panose="020B0503020204020204" pitchFamily="34" charset="-122"/>
              <a:ea typeface="微软雅黑" panose="020B0503020204020204" pitchFamily="34" charset="-122"/>
            </a:endParaRPr>
          </a:p>
          <a:p>
            <a:pPr lvl="1">
              <a:lnSpc>
                <a:spcPct val="110000"/>
              </a:lnSpc>
              <a:spcAft>
                <a:spcPts val="1800"/>
              </a:spcAft>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允许数据流动的节点连接</a:t>
            </a:r>
            <a:endParaRPr lang="en-US" altLang="zh-CN" dirty="0">
              <a:latin typeface="微软雅黑" panose="020B0503020204020204" pitchFamily="34" charset="-122"/>
              <a:ea typeface="微软雅黑" panose="020B0503020204020204" pitchFamily="34" charset="-122"/>
            </a:endParaRPr>
          </a:p>
          <a:p>
            <a:pPr lvl="1">
              <a:lnSpc>
                <a:spcPct val="110000"/>
              </a:lnSpc>
              <a:spcAft>
                <a:spcPts val="1800"/>
              </a:spcAft>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可变化的节点权重（节点权重可训练）</a:t>
            </a:r>
            <a:endParaRPr lang="en-US" altLang="zh-CN" dirty="0">
              <a:latin typeface="微软雅黑" panose="020B0503020204020204" pitchFamily="34" charset="-122"/>
              <a:ea typeface="微软雅黑" panose="020B0503020204020204" pitchFamily="34" charset="-122"/>
            </a:endParaRPr>
          </a:p>
          <a:p>
            <a:pPr>
              <a:lnSpc>
                <a:spcPct val="110000"/>
              </a:lnSpc>
              <a:spcAft>
                <a:spcPts val="1800"/>
              </a:spcAft>
            </a:pPr>
            <a:r>
              <a:rPr lang="zh-CN" altLang="en-US" sz="2800" dirty="0">
                <a:latin typeface="微软雅黑" panose="020B0503020204020204" pitchFamily="34" charset="-122"/>
                <a:ea typeface="微软雅黑" panose="020B0503020204020204" pitchFamily="34" charset="-122"/>
              </a:rPr>
              <a:t>在机器学习编程库中</a:t>
            </a:r>
            <a:r>
              <a:rPr lang="zh-CN" altLang="en-US" sz="2800" dirty="0">
                <a:solidFill>
                  <a:srgbClr val="C00000"/>
                </a:solidFill>
                <a:latin typeface="微软雅黑" panose="020B0503020204020204" pitchFamily="34" charset="-122"/>
                <a:ea typeface="微软雅黑" panose="020B0503020204020204" pitchFamily="34" charset="-122"/>
              </a:rPr>
              <a:t>神经网络是以层为核心</a:t>
            </a:r>
            <a:r>
              <a:rPr lang="zh-CN" altLang="en-US" sz="2800" dirty="0">
                <a:latin typeface="微软雅黑" panose="020B0503020204020204" pitchFamily="34" charset="-122"/>
                <a:ea typeface="微软雅黑" panose="020B0503020204020204" pitchFamily="34" charset="-122"/>
              </a:rPr>
              <a:t>，它提供了各类神经网络层基本组件</a:t>
            </a:r>
            <a:endParaRPr lang="en-US" altLang="zh-CN" sz="2800" dirty="0">
              <a:latin typeface="微软雅黑" panose="020B0503020204020204" pitchFamily="34" charset="-122"/>
              <a:ea typeface="微软雅黑" panose="020B0503020204020204" pitchFamily="34" charset="-122"/>
            </a:endParaRPr>
          </a:p>
          <a:p>
            <a:pPr>
              <a:lnSpc>
                <a:spcPct val="110000"/>
              </a:lnSpc>
              <a:spcAft>
                <a:spcPts val="1800"/>
              </a:spcAft>
            </a:pPr>
            <a:r>
              <a:rPr lang="zh-CN" altLang="en-US" sz="2800" dirty="0">
                <a:latin typeface="微软雅黑" panose="020B0503020204020204" pitchFamily="34" charset="-122"/>
                <a:ea typeface="微软雅黑" panose="020B0503020204020204" pitchFamily="34" charset="-122"/>
              </a:rPr>
              <a:t>将神经网络层组件按照网络结构进行堆叠、连接就能构造出神经网络模型。</a:t>
            </a:r>
          </a:p>
        </p:txBody>
      </p:sp>
    </p:spTree>
    <p:extLst>
      <p:ext uri="{BB962C8B-B14F-4D97-AF65-F5344CB8AC3E}">
        <p14:creationId xmlns:p14="http://schemas.microsoft.com/office/powerpoint/2010/main" val="247909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EE87BCB-2E02-079E-3A10-C693F335C8EC}"/>
              </a:ext>
            </a:extLst>
          </p:cNvPr>
          <p:cNvSpPr txBox="1">
            <a:spLocks/>
          </p:cNvSpPr>
          <p:nvPr/>
        </p:nvSpPr>
        <p:spPr>
          <a:xfrm>
            <a:off x="628650" y="21490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latin typeface="微软雅黑" panose="020B0503020204020204" pitchFamily="34" charset="-122"/>
                <a:ea typeface="微软雅黑" panose="020B0503020204020204" pitchFamily="34" charset="-122"/>
              </a:rPr>
              <a:t>以层为核心定义神经网络、全连接层</a:t>
            </a:r>
            <a:endParaRPr lang="zh-CN" altLang="en-US" sz="3600" dirty="0"/>
          </a:p>
        </p:txBody>
      </p:sp>
      <p:sp>
        <p:nvSpPr>
          <p:cNvPr id="9" name="内容占位符 8">
            <a:extLst>
              <a:ext uri="{FF2B5EF4-FFF2-40B4-BE49-F238E27FC236}">
                <a16:creationId xmlns:a16="http://schemas.microsoft.com/office/drawing/2014/main" id="{325C36BB-10CC-DCFF-FD0E-56161C78CBA6}"/>
              </a:ext>
            </a:extLst>
          </p:cNvPr>
          <p:cNvSpPr>
            <a:spLocks noGrp="1"/>
          </p:cNvSpPr>
          <p:nvPr>
            <p:ph idx="1"/>
          </p:nvPr>
        </p:nvSpPr>
        <p:spPr>
          <a:xfrm>
            <a:off x="759279" y="5426765"/>
            <a:ext cx="7886700" cy="982890"/>
          </a:xfrm>
        </p:spPr>
        <p:txBody>
          <a:bodyPr>
            <a:normAutofit/>
          </a:bodyPr>
          <a:lstStyle/>
          <a:p>
            <a:pPr>
              <a:lnSpc>
                <a:spcPct val="110000"/>
              </a:lnSpc>
              <a:spcAft>
                <a:spcPts val="1800"/>
              </a:spcAft>
            </a:pPr>
            <a:r>
              <a:rPr lang="zh-CN" altLang="en-US" sz="1800" b="0" i="0" dirty="0">
                <a:effectLst/>
                <a:latin typeface="微软雅黑" panose="020B0503020204020204" pitchFamily="34" charset="-122"/>
                <a:ea typeface="微软雅黑" panose="020B0503020204020204" pitchFamily="34" charset="-122"/>
              </a:rPr>
              <a:t>全连接</a:t>
            </a:r>
            <a:r>
              <a:rPr lang="zh-CN" altLang="en-US" sz="1800" dirty="0">
                <a:latin typeface="微软雅黑" panose="020B0503020204020204" pitchFamily="34" charset="-122"/>
                <a:ea typeface="微软雅黑" panose="020B0503020204020204" pitchFamily="34" charset="-122"/>
              </a:rPr>
              <a:t>示例</a:t>
            </a:r>
            <a:r>
              <a:rPr lang="zh-CN" altLang="en-US" sz="1800" b="0" i="0" dirty="0">
                <a:effectLst/>
                <a:latin typeface="微软雅黑" panose="020B0503020204020204" pitchFamily="34" charset="-122"/>
                <a:ea typeface="微软雅黑" panose="020B0503020204020204" pitchFamily="34" charset="-122"/>
              </a:rPr>
              <a:t>：对输入的</a:t>
            </a:r>
            <a:r>
              <a:rPr lang="en-US" altLang="zh-CN" sz="1800" b="0" i="0" dirty="0">
                <a:effectLst/>
                <a:latin typeface="微软雅黑" panose="020B0503020204020204" pitchFamily="34" charset="-122"/>
                <a:ea typeface="微软雅黑" panose="020B0503020204020204" pitchFamily="34" charset="-122"/>
              </a:rPr>
              <a:t>n</a:t>
            </a:r>
            <a:r>
              <a:rPr lang="zh-CN" altLang="en-US" sz="1800" b="0" i="0" dirty="0">
                <a:effectLst/>
                <a:latin typeface="微软雅黑" panose="020B0503020204020204" pitchFamily="34" charset="-122"/>
                <a:ea typeface="微软雅黑" panose="020B0503020204020204" pitchFamily="34" charset="-122"/>
              </a:rPr>
              <a:t>个数据变换到另一个大小为</a:t>
            </a:r>
            <a:r>
              <a:rPr lang="en-US" altLang="zh-CN" sz="1800" b="0" i="0" dirty="0">
                <a:effectLst/>
                <a:latin typeface="微软雅黑" panose="020B0503020204020204" pitchFamily="34" charset="-122"/>
                <a:ea typeface="微软雅黑" panose="020B0503020204020204" pitchFamily="34" charset="-122"/>
              </a:rPr>
              <a:t>m</a:t>
            </a:r>
            <a:r>
              <a:rPr lang="zh-CN" altLang="en-US" sz="1800" b="0" i="0" dirty="0">
                <a:effectLst/>
                <a:latin typeface="微软雅黑" panose="020B0503020204020204" pitchFamily="34" charset="-122"/>
                <a:ea typeface="微软雅黑" panose="020B0503020204020204" pitchFamily="34" charset="-122"/>
              </a:rPr>
              <a:t>的特征空间，再从大小为</a:t>
            </a:r>
            <a:r>
              <a:rPr lang="en-US" altLang="zh-CN" sz="1800" b="0" i="0" dirty="0">
                <a:effectLst/>
                <a:latin typeface="微软雅黑" panose="020B0503020204020204" pitchFamily="34" charset="-122"/>
                <a:ea typeface="微软雅黑" panose="020B0503020204020204" pitchFamily="34" charset="-122"/>
              </a:rPr>
              <a:t>m</a:t>
            </a:r>
            <a:r>
              <a:rPr lang="zh-CN" altLang="en-US" sz="1800" b="0" i="0" dirty="0">
                <a:effectLst/>
                <a:latin typeface="微软雅黑" panose="020B0503020204020204" pitchFamily="34" charset="-122"/>
                <a:ea typeface="微软雅黑" panose="020B0503020204020204" pitchFamily="34" charset="-122"/>
              </a:rPr>
              <a:t>的特征空间变换到大小为</a:t>
            </a:r>
            <a:r>
              <a:rPr lang="en-US" altLang="zh-CN" sz="1800" b="0" i="0" dirty="0">
                <a:effectLst/>
                <a:latin typeface="微软雅黑" panose="020B0503020204020204" pitchFamily="34" charset="-122"/>
                <a:ea typeface="微软雅黑" panose="020B0503020204020204" pitchFamily="34" charset="-122"/>
              </a:rPr>
              <a:t>p</a:t>
            </a:r>
            <a:r>
              <a:rPr lang="zh-CN" altLang="en-US" sz="1800" b="0" i="0" dirty="0">
                <a:effectLst/>
                <a:latin typeface="微软雅黑" panose="020B0503020204020204" pitchFamily="34" charset="-122"/>
                <a:ea typeface="微软雅黑" panose="020B0503020204020204" pitchFamily="34" charset="-122"/>
              </a:rPr>
              <a:t>的特征空间；可见全连接层的参数量巨大，两次变换所需的参数大小为</a:t>
            </a:r>
            <a:r>
              <a:rPr lang="en-US" altLang="zh-CN" sz="1800" b="0" i="0" dirty="0" err="1">
                <a:effectLst/>
                <a:latin typeface="微软雅黑" panose="020B0503020204020204" pitchFamily="34" charset="-122"/>
                <a:ea typeface="微软雅黑" panose="020B0503020204020204" pitchFamily="34" charset="-122"/>
              </a:rPr>
              <a:t>n×m</a:t>
            </a:r>
            <a:r>
              <a:rPr lang="zh-CN" altLang="en-US" sz="1800" b="0" i="0" dirty="0">
                <a:effectLst/>
                <a:latin typeface="微软雅黑" panose="020B0503020204020204" pitchFamily="34" charset="-122"/>
                <a:ea typeface="微软雅黑" panose="020B0503020204020204" pitchFamily="34" charset="-122"/>
              </a:rPr>
              <a:t>和</a:t>
            </a:r>
            <a:r>
              <a:rPr lang="en-US" altLang="zh-CN" sz="1800" b="0" i="0" dirty="0" err="1">
                <a:effectLst/>
                <a:latin typeface="微软雅黑" panose="020B0503020204020204" pitchFamily="34" charset="-122"/>
                <a:ea typeface="微软雅黑" panose="020B0503020204020204" pitchFamily="34" charset="-122"/>
              </a:rPr>
              <a:t>m×p</a:t>
            </a:r>
            <a:r>
              <a:rPr lang="zh-CN" altLang="en-US" sz="1800" b="0" i="0" dirty="0">
                <a:effectLst/>
                <a:latin typeface="微软雅黑" panose="020B0503020204020204" pitchFamily="34" charset="-122"/>
                <a:ea typeface="微软雅黑" panose="020B0503020204020204" pitchFamily="34" charset="-122"/>
              </a:rPr>
              <a:t>。</a:t>
            </a:r>
            <a:endParaRPr lang="zh-CN" altLang="en-US" sz="1800" dirty="0">
              <a:latin typeface="微软雅黑" panose="020B0503020204020204" pitchFamily="34" charset="-122"/>
              <a:ea typeface="微软雅黑" panose="020B0503020204020204" pitchFamily="34" charset="-122"/>
            </a:endParaRPr>
          </a:p>
        </p:txBody>
      </p:sp>
      <p:sp>
        <p:nvSpPr>
          <p:cNvPr id="3" name="内容占位符 8">
            <a:extLst>
              <a:ext uri="{FF2B5EF4-FFF2-40B4-BE49-F238E27FC236}">
                <a16:creationId xmlns:a16="http://schemas.microsoft.com/office/drawing/2014/main" id="{8249F11E-0011-9882-01F0-BB06DD84733E}"/>
              </a:ext>
            </a:extLst>
          </p:cNvPr>
          <p:cNvSpPr txBox="1">
            <a:spLocks/>
          </p:cNvSpPr>
          <p:nvPr/>
        </p:nvSpPr>
        <p:spPr>
          <a:xfrm>
            <a:off x="628650" y="1429387"/>
            <a:ext cx="7886700" cy="7194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Aft>
                <a:spcPts val="1800"/>
              </a:spcAft>
            </a:pPr>
            <a:r>
              <a:rPr lang="zh-CN" altLang="en-US" sz="1800" b="1" dirty="0">
                <a:latin typeface="微软雅黑" panose="020B0503020204020204" pitchFamily="34" charset="-122"/>
                <a:ea typeface="微软雅黑" panose="020B0503020204020204" pitchFamily="34" charset="-122"/>
              </a:rPr>
              <a:t>全连接</a:t>
            </a:r>
            <a:r>
              <a:rPr lang="zh-CN" altLang="en-US" sz="1800" dirty="0">
                <a:latin typeface="微软雅黑" panose="020B0503020204020204" pitchFamily="34" charset="-122"/>
                <a:ea typeface="微软雅黑" panose="020B0503020204020204" pitchFamily="34" charset="-122"/>
              </a:rPr>
              <a:t>是将当前层每个节点都和上一层节点一一连接，本质上是特征空间的线性变换；可以将数据从高维映射到低维，也能从低维映射到高维度。 </a:t>
            </a:r>
          </a:p>
        </p:txBody>
      </p:sp>
      <p:pic>
        <p:nvPicPr>
          <p:cNvPr id="5" name="图形 4">
            <a:extLst>
              <a:ext uri="{FF2B5EF4-FFF2-40B4-BE49-F238E27FC236}">
                <a16:creationId xmlns:a16="http://schemas.microsoft.com/office/drawing/2014/main" id="{D462FFCC-C5C1-4563-BB1F-AD6962D0AD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8926" y="2079101"/>
            <a:ext cx="5646148" cy="3417405"/>
          </a:xfrm>
          <a:prstGeom prst="rect">
            <a:avLst/>
          </a:prstGeom>
        </p:spPr>
      </p:pic>
    </p:spTree>
    <p:extLst>
      <p:ext uri="{BB962C8B-B14F-4D97-AF65-F5344CB8AC3E}">
        <p14:creationId xmlns:p14="http://schemas.microsoft.com/office/powerpoint/2010/main" val="4045142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EE87BCB-2E02-079E-3A10-C693F335C8EC}"/>
              </a:ext>
            </a:extLst>
          </p:cNvPr>
          <p:cNvSpPr txBox="1">
            <a:spLocks/>
          </p:cNvSpPr>
          <p:nvPr/>
        </p:nvSpPr>
        <p:spPr>
          <a:xfrm>
            <a:off x="628650" y="24756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卷积层</a:t>
            </a:r>
            <a:endParaRPr lang="zh-CN" altLang="en-US" dirty="0"/>
          </a:p>
        </p:txBody>
      </p:sp>
      <p:sp>
        <p:nvSpPr>
          <p:cNvPr id="9" name="内容占位符 8">
            <a:extLst>
              <a:ext uri="{FF2B5EF4-FFF2-40B4-BE49-F238E27FC236}">
                <a16:creationId xmlns:a16="http://schemas.microsoft.com/office/drawing/2014/main" id="{325C36BB-10CC-DCFF-FD0E-56161C78CBA6}"/>
              </a:ext>
            </a:extLst>
          </p:cNvPr>
          <p:cNvSpPr>
            <a:spLocks noGrp="1"/>
          </p:cNvSpPr>
          <p:nvPr>
            <p:ph idx="1"/>
          </p:nvPr>
        </p:nvSpPr>
        <p:spPr>
          <a:xfrm>
            <a:off x="759279" y="5459423"/>
            <a:ext cx="7886700" cy="982890"/>
          </a:xfrm>
        </p:spPr>
        <p:txBody>
          <a:bodyPr>
            <a:normAutofit/>
          </a:bodyPr>
          <a:lstStyle/>
          <a:p>
            <a:pPr>
              <a:lnSpc>
                <a:spcPct val="110000"/>
              </a:lnSpc>
              <a:spcAft>
                <a:spcPts val="1800"/>
              </a:spcAft>
            </a:pPr>
            <a:r>
              <a:rPr lang="zh-CN" altLang="en-US" sz="1800" dirty="0">
                <a:latin typeface="微软雅黑" panose="020B0503020204020204" pitchFamily="34" charset="-122"/>
                <a:ea typeface="微软雅黑" panose="020B0503020204020204" pitchFamily="34" charset="-122"/>
              </a:rPr>
              <a:t>卷积示例：</a:t>
            </a:r>
            <a:r>
              <a:rPr lang="zh-CN" altLang="en-US" sz="1800" b="0" i="0" dirty="0">
                <a:effectLst/>
                <a:latin typeface="微软雅黑" panose="020B0503020204020204" pitchFamily="34" charset="-122"/>
                <a:ea typeface="微软雅黑" panose="020B0503020204020204" pitchFamily="34" charset="-122"/>
              </a:rPr>
              <a:t>输入为</a:t>
            </a:r>
            <a:r>
              <a:rPr lang="en-US" altLang="zh-CN" sz="1800" b="0" i="0" dirty="0">
                <a:effectLst/>
                <a:latin typeface="微软雅黑" panose="020B0503020204020204" pitchFamily="34" charset="-122"/>
                <a:ea typeface="微软雅黑" panose="020B0503020204020204" pitchFamily="34" charset="-122"/>
              </a:rPr>
              <a:t>4×4</a:t>
            </a:r>
            <a:r>
              <a:rPr lang="zh-CN" altLang="en-US" sz="1800" b="0" i="0" dirty="0">
                <a:effectLst/>
                <a:latin typeface="微软雅黑" panose="020B0503020204020204" pitchFamily="34" charset="-122"/>
                <a:ea typeface="微软雅黑" panose="020B0503020204020204" pitchFamily="34" charset="-122"/>
              </a:rPr>
              <a:t>的矩阵，卷积核大小为</a:t>
            </a:r>
            <a:r>
              <a:rPr lang="en-US" altLang="zh-CN" sz="1800" b="0" i="0" dirty="0">
                <a:effectLst/>
                <a:latin typeface="微软雅黑" panose="020B0503020204020204" pitchFamily="34" charset="-122"/>
                <a:ea typeface="微软雅黑" panose="020B0503020204020204" pitchFamily="34" charset="-122"/>
              </a:rPr>
              <a:t>3×3</a:t>
            </a:r>
            <a:r>
              <a:rPr lang="zh-CN" altLang="en-US" sz="1800" b="0" i="0" dirty="0">
                <a:effectLst/>
                <a:latin typeface="微软雅黑" panose="020B0503020204020204" pitchFamily="34" charset="-122"/>
                <a:ea typeface="微软雅黑" panose="020B0503020204020204" pitchFamily="34" charset="-122"/>
              </a:rPr>
              <a:t>，卷积步长为</a:t>
            </a:r>
            <a:r>
              <a:rPr lang="en-US" altLang="zh-CN" sz="1800" b="0" i="0" dirty="0">
                <a:effectLst/>
                <a:latin typeface="微软雅黑" panose="020B0503020204020204" pitchFamily="34" charset="-122"/>
                <a:ea typeface="微软雅黑" panose="020B0503020204020204" pitchFamily="34" charset="-122"/>
              </a:rPr>
              <a:t>1</a:t>
            </a:r>
            <a:r>
              <a:rPr lang="zh-CN" altLang="en-US" sz="1800" b="0" i="0" dirty="0">
                <a:effectLst/>
                <a:latin typeface="微软雅黑" panose="020B0503020204020204" pitchFamily="34" charset="-122"/>
                <a:ea typeface="微软雅黑" panose="020B0503020204020204" pitchFamily="34" charset="-122"/>
              </a:rPr>
              <a:t>，不填充，最终得到的</a:t>
            </a:r>
            <a:r>
              <a:rPr lang="en-US" altLang="zh-CN" sz="1800" b="0" i="0" dirty="0">
                <a:effectLst/>
                <a:latin typeface="微软雅黑" panose="020B0503020204020204" pitchFamily="34" charset="-122"/>
                <a:ea typeface="微软雅黑" panose="020B0503020204020204" pitchFamily="34" charset="-122"/>
              </a:rPr>
              <a:t>2×2</a:t>
            </a:r>
            <a:r>
              <a:rPr lang="zh-CN" altLang="en-US" sz="1800" b="0" i="0" dirty="0">
                <a:effectLst/>
                <a:latin typeface="微软雅黑" panose="020B0503020204020204" pitchFamily="34" charset="-122"/>
                <a:ea typeface="微软雅黑" panose="020B0503020204020204" pitchFamily="34" charset="-122"/>
              </a:rPr>
              <a:t>的输出矩阵。</a:t>
            </a:r>
            <a:endParaRPr lang="zh-CN" altLang="en-US" sz="1800" dirty="0">
              <a:latin typeface="微软雅黑" panose="020B0503020204020204" pitchFamily="34" charset="-122"/>
              <a:ea typeface="微软雅黑" panose="020B0503020204020204" pitchFamily="34" charset="-122"/>
            </a:endParaRPr>
          </a:p>
        </p:txBody>
      </p:sp>
      <p:sp>
        <p:nvSpPr>
          <p:cNvPr id="3" name="内容占位符 8">
            <a:extLst>
              <a:ext uri="{FF2B5EF4-FFF2-40B4-BE49-F238E27FC236}">
                <a16:creationId xmlns:a16="http://schemas.microsoft.com/office/drawing/2014/main" id="{8249F11E-0011-9882-01F0-BB06DD84733E}"/>
              </a:ext>
            </a:extLst>
          </p:cNvPr>
          <p:cNvSpPr txBox="1">
            <a:spLocks/>
          </p:cNvSpPr>
          <p:nvPr/>
        </p:nvSpPr>
        <p:spPr>
          <a:xfrm>
            <a:off x="628650" y="1462045"/>
            <a:ext cx="7886700" cy="13255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Aft>
                <a:spcPts val="1800"/>
              </a:spcAft>
            </a:pPr>
            <a:r>
              <a:rPr lang="zh-CN" altLang="en-US" sz="1800" b="1" i="0" dirty="0">
                <a:effectLst/>
                <a:latin typeface="微软雅黑" panose="020B0503020204020204" pitchFamily="34" charset="-122"/>
                <a:ea typeface="微软雅黑" panose="020B0503020204020204" pitchFamily="34" charset="-122"/>
              </a:rPr>
              <a:t>卷积</a:t>
            </a:r>
            <a:r>
              <a:rPr lang="zh-CN" altLang="en-US" sz="1800" b="0" i="0" dirty="0">
                <a:effectLst/>
                <a:latin typeface="微软雅黑" panose="020B0503020204020204" pitchFamily="34" charset="-122"/>
                <a:ea typeface="微软雅黑" panose="020B0503020204020204" pitchFamily="34" charset="-122"/>
              </a:rPr>
              <a:t>操作主要由输入、卷积核、输出组成</a:t>
            </a:r>
            <a:r>
              <a:rPr lang="zh-CN" altLang="en-US" sz="1800" dirty="0">
                <a:latin typeface="微软雅黑" panose="020B0503020204020204" pitchFamily="34" charset="-122"/>
                <a:ea typeface="微软雅黑" panose="020B0503020204020204" pitchFamily="34" charset="-122"/>
              </a:rPr>
              <a:t>。</a:t>
            </a:r>
            <a:r>
              <a:rPr lang="zh-CN" altLang="en-US" sz="1800" b="0" i="0" dirty="0">
                <a:effectLst/>
                <a:latin typeface="微软雅黑" panose="020B0503020204020204" pitchFamily="34" charset="-122"/>
                <a:ea typeface="微软雅黑" panose="020B0503020204020204" pitchFamily="34" charset="-122"/>
              </a:rPr>
              <a:t>输出又被称为特征图（</a:t>
            </a:r>
            <a:r>
              <a:rPr lang="en-US" altLang="zh-CN" sz="1800" b="0" i="0" dirty="0">
                <a:effectLst/>
                <a:latin typeface="微软雅黑" panose="020B0503020204020204" pitchFamily="34" charset="-122"/>
                <a:ea typeface="微软雅黑" panose="020B0503020204020204" pitchFamily="34" charset="-122"/>
              </a:rPr>
              <a:t>Feature Map</a:t>
            </a:r>
            <a:r>
              <a:rPr lang="zh-CN" altLang="en-US" sz="1800" b="0" i="0" dirty="0">
                <a:effectLst/>
                <a:latin typeface="微软雅黑" panose="020B0503020204020204" pitchFamily="34" charset="-122"/>
                <a:ea typeface="微软雅黑" panose="020B0503020204020204" pitchFamily="34" charset="-122"/>
              </a:rPr>
              <a:t>）。卷积相当于对输入进行滑动滤波。根据卷积核（</a:t>
            </a:r>
            <a:r>
              <a:rPr lang="en-US" altLang="zh-CN" sz="1800" b="0" i="0" dirty="0">
                <a:effectLst/>
                <a:latin typeface="微软雅黑" panose="020B0503020204020204" pitchFamily="34" charset="-122"/>
                <a:ea typeface="微软雅黑" panose="020B0503020204020204" pitchFamily="34" charset="-122"/>
              </a:rPr>
              <a:t>Kernel</a:t>
            </a:r>
            <a:r>
              <a:rPr lang="zh-CN" altLang="en-US" sz="1800" b="0" i="0" dirty="0">
                <a:effectLst/>
                <a:latin typeface="微软雅黑" panose="020B0503020204020204" pitchFamily="34" charset="-122"/>
                <a:ea typeface="微软雅黑" panose="020B0503020204020204" pitchFamily="34" charset="-122"/>
              </a:rPr>
              <a:t>）、卷积步长（</a:t>
            </a:r>
            <a:r>
              <a:rPr lang="en-US" altLang="zh-CN" sz="1800" b="0" i="0" dirty="0">
                <a:effectLst/>
                <a:latin typeface="微软雅黑" panose="020B0503020204020204" pitchFamily="34" charset="-122"/>
                <a:ea typeface="微软雅黑" panose="020B0503020204020204" pitchFamily="34" charset="-122"/>
              </a:rPr>
              <a:t>Stride</a:t>
            </a:r>
            <a:r>
              <a:rPr lang="zh-CN" altLang="en-US" sz="1800" b="0" i="0" dirty="0">
                <a:effectLst/>
                <a:latin typeface="微软雅黑" panose="020B0503020204020204" pitchFamily="34" charset="-122"/>
                <a:ea typeface="微软雅黑" panose="020B0503020204020204" pitchFamily="34" charset="-122"/>
              </a:rPr>
              <a:t>）、填充（</a:t>
            </a:r>
            <a:r>
              <a:rPr lang="en-US" altLang="zh-CN" sz="1800" b="0" i="0" dirty="0">
                <a:effectLst/>
                <a:latin typeface="微软雅黑" panose="020B0503020204020204" pitchFamily="34" charset="-122"/>
                <a:ea typeface="微软雅黑" panose="020B0503020204020204" pitchFamily="34" charset="-122"/>
              </a:rPr>
              <a:t>Padding</a:t>
            </a:r>
            <a:r>
              <a:rPr lang="zh-CN" altLang="en-US" sz="1800" b="0" i="0" dirty="0">
                <a:effectLst/>
                <a:latin typeface="微软雅黑" panose="020B0503020204020204" pitchFamily="34" charset="-122"/>
                <a:ea typeface="微软雅黑" panose="020B0503020204020204" pitchFamily="34" charset="-122"/>
              </a:rPr>
              <a:t>）对输入数据</a:t>
            </a:r>
            <a:r>
              <a:rPr lang="zh-CN" altLang="en-US" sz="1800" i="0" dirty="0">
                <a:effectLst/>
                <a:latin typeface="微软雅黑" panose="020B0503020204020204" pitchFamily="34" charset="-122"/>
                <a:ea typeface="微软雅黑" panose="020B0503020204020204" pitchFamily="34" charset="-122"/>
              </a:rPr>
              <a:t>从左到右</a:t>
            </a:r>
            <a:r>
              <a:rPr lang="zh-CN" altLang="en-US" sz="1800" b="0" i="0" dirty="0">
                <a:effectLst/>
                <a:latin typeface="微软雅黑" panose="020B0503020204020204" pitchFamily="34" charset="-122"/>
                <a:ea typeface="微软雅黑" panose="020B0503020204020204" pitchFamily="34" charset="-122"/>
              </a:rPr>
              <a:t>，从上到下进行滑动，每一次滑动操作是矩阵的乘加运算得到的加权值。</a:t>
            </a:r>
            <a:endParaRPr lang="zh-CN" altLang="en-US" sz="1800" dirty="0">
              <a:latin typeface="微软雅黑" panose="020B0503020204020204" pitchFamily="34" charset="-122"/>
              <a:ea typeface="微软雅黑" panose="020B0503020204020204" pitchFamily="34" charset="-122"/>
            </a:endParaRPr>
          </a:p>
        </p:txBody>
      </p:sp>
      <p:pic>
        <p:nvPicPr>
          <p:cNvPr id="4" name="图形 3">
            <a:extLst>
              <a:ext uri="{FF2B5EF4-FFF2-40B4-BE49-F238E27FC236}">
                <a16:creationId xmlns:a16="http://schemas.microsoft.com/office/drawing/2014/main" id="{3575AF86-DBD6-5F7E-B78A-0393DA7828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7362" y="2949577"/>
            <a:ext cx="5629275" cy="2105025"/>
          </a:xfrm>
          <a:prstGeom prst="rect">
            <a:avLst/>
          </a:prstGeom>
        </p:spPr>
      </p:pic>
    </p:spTree>
    <p:extLst>
      <p:ext uri="{BB962C8B-B14F-4D97-AF65-F5344CB8AC3E}">
        <p14:creationId xmlns:p14="http://schemas.microsoft.com/office/powerpoint/2010/main" val="2060373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EE87BCB-2E02-079E-3A10-C693F335C8EC}"/>
              </a:ext>
            </a:extLst>
          </p:cNvPr>
          <p:cNvSpPr txBox="1">
            <a:spLocks/>
          </p:cNvSpPr>
          <p:nvPr/>
        </p:nvSpPr>
        <p:spPr>
          <a:xfrm>
            <a:off x="628650" y="11693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卷积运算过程示例</a:t>
            </a:r>
            <a:endParaRPr lang="zh-CN" altLang="en-US" dirty="0"/>
          </a:p>
        </p:txBody>
      </p:sp>
      <p:sp>
        <p:nvSpPr>
          <p:cNvPr id="9" name="内容占位符 8">
            <a:extLst>
              <a:ext uri="{FF2B5EF4-FFF2-40B4-BE49-F238E27FC236}">
                <a16:creationId xmlns:a16="http://schemas.microsoft.com/office/drawing/2014/main" id="{325C36BB-10CC-DCFF-FD0E-56161C78CBA6}"/>
              </a:ext>
            </a:extLst>
          </p:cNvPr>
          <p:cNvSpPr>
            <a:spLocks noGrp="1"/>
          </p:cNvSpPr>
          <p:nvPr>
            <p:ph idx="1"/>
          </p:nvPr>
        </p:nvSpPr>
        <p:spPr>
          <a:xfrm>
            <a:off x="718457" y="3853115"/>
            <a:ext cx="7886700" cy="2184537"/>
          </a:xfrm>
        </p:spPr>
        <p:txBody>
          <a:bodyPr>
            <a:noAutofit/>
          </a:bodyPr>
          <a:lstStyle/>
          <a:p>
            <a:pPr marL="0" indent="0">
              <a:lnSpc>
                <a:spcPct val="110000"/>
              </a:lnSpc>
              <a:spcBef>
                <a:spcPts val="0"/>
              </a:spcBef>
              <a:buNone/>
            </a:pPr>
            <a:r>
              <a:rPr lang="zh-CN" altLang="en-US" sz="1400" b="1" i="0" dirty="0">
                <a:effectLst/>
                <a:latin typeface="微软雅黑" panose="020B0503020204020204" pitchFamily="34" charset="-122"/>
                <a:ea typeface="微软雅黑" panose="020B0503020204020204" pitchFamily="34" charset="-122"/>
              </a:rPr>
              <a:t>卷积具体运算过程示例：</a:t>
            </a:r>
            <a:endParaRPr lang="en-US" altLang="zh-CN" sz="1400" b="1" i="0" dirty="0">
              <a:effectLst/>
              <a:latin typeface="微软雅黑" panose="020B0503020204020204" pitchFamily="34" charset="-122"/>
              <a:ea typeface="微软雅黑" panose="020B0503020204020204" pitchFamily="34" charset="-122"/>
            </a:endParaRPr>
          </a:p>
          <a:p>
            <a:pPr>
              <a:lnSpc>
                <a:spcPct val="110000"/>
              </a:lnSpc>
              <a:spcBef>
                <a:spcPts val="0"/>
              </a:spcBef>
            </a:pPr>
            <a:r>
              <a:rPr lang="zh-CN" altLang="en-US" sz="1400" b="0" i="0" dirty="0">
                <a:effectLst/>
                <a:latin typeface="微软雅黑" panose="020B0503020204020204" pitchFamily="34" charset="-122"/>
                <a:ea typeface="微软雅黑" panose="020B0503020204020204" pitchFamily="34" charset="-122"/>
              </a:rPr>
              <a:t>将</a:t>
            </a:r>
            <a:r>
              <a:rPr lang="en-US" altLang="zh-CN" sz="1400" b="0" i="0" dirty="0">
                <a:effectLst/>
                <a:latin typeface="微软雅黑" panose="020B0503020204020204" pitchFamily="34" charset="-122"/>
                <a:ea typeface="微软雅黑" panose="020B0503020204020204" pitchFamily="34" charset="-122"/>
              </a:rPr>
              <a:t>3×3</a:t>
            </a:r>
            <a:r>
              <a:rPr lang="zh-CN" altLang="en-US" sz="1400" b="0" i="0" dirty="0">
                <a:effectLst/>
                <a:latin typeface="微软雅黑" panose="020B0503020204020204" pitchFamily="34" charset="-122"/>
                <a:ea typeface="微软雅黑" panose="020B0503020204020204" pitchFamily="34" charset="-122"/>
              </a:rPr>
              <a:t>的卷积核作用到左上角</a:t>
            </a:r>
            <a:r>
              <a:rPr lang="en-US" altLang="zh-CN" sz="1400" b="0" i="0" dirty="0">
                <a:effectLst/>
                <a:latin typeface="微软雅黑" panose="020B0503020204020204" pitchFamily="34" charset="-122"/>
                <a:ea typeface="微软雅黑" panose="020B0503020204020204" pitchFamily="34" charset="-122"/>
              </a:rPr>
              <a:t>3×3</a:t>
            </a:r>
            <a:r>
              <a:rPr lang="zh-CN" altLang="en-US" sz="1400" b="0" i="0" dirty="0">
                <a:effectLst/>
                <a:latin typeface="微软雅黑" panose="020B0503020204020204" pitchFamily="34" charset="-122"/>
                <a:ea typeface="微软雅黑" panose="020B0503020204020204" pitchFamily="34" charset="-122"/>
              </a:rPr>
              <a:t>大小的输入图上，输出为</a:t>
            </a:r>
            <a:r>
              <a:rPr lang="en-US" altLang="zh-CN" sz="1400" b="0" i="0" dirty="0">
                <a:effectLst/>
                <a:latin typeface="微软雅黑" panose="020B0503020204020204" pitchFamily="34" charset="-122"/>
                <a:ea typeface="微软雅黑" panose="020B0503020204020204" pitchFamily="34" charset="-122"/>
              </a:rPr>
              <a:t>1×1+2×0+2×1+3×0+2×1+3×0+4×1+1×0+3×1=12</a:t>
            </a:r>
            <a:r>
              <a:rPr lang="zh-CN" altLang="en-US" sz="1400" b="0" i="0" dirty="0">
                <a:effectLst/>
                <a:latin typeface="微软雅黑" panose="020B0503020204020204" pitchFamily="34" charset="-122"/>
                <a:ea typeface="微软雅黑" panose="020B0503020204020204" pitchFamily="34" charset="-122"/>
              </a:rPr>
              <a:t>；</a:t>
            </a:r>
            <a:endParaRPr lang="en-US" altLang="zh-CN" sz="1400" b="0" i="0" dirty="0">
              <a:effectLst/>
              <a:latin typeface="微软雅黑" panose="020B0503020204020204" pitchFamily="34" charset="-122"/>
              <a:ea typeface="微软雅黑" panose="020B0503020204020204" pitchFamily="34" charset="-122"/>
            </a:endParaRPr>
          </a:p>
          <a:p>
            <a:pPr>
              <a:lnSpc>
                <a:spcPct val="110000"/>
              </a:lnSpc>
              <a:spcBef>
                <a:spcPts val="0"/>
              </a:spcBef>
            </a:pPr>
            <a:r>
              <a:rPr lang="zh-CN" altLang="en-US" sz="1400" b="0" i="0" dirty="0">
                <a:effectLst/>
                <a:latin typeface="微软雅黑" panose="020B0503020204020204" pitchFamily="34" charset="-122"/>
                <a:ea typeface="微软雅黑" panose="020B0503020204020204" pitchFamily="34" charset="-122"/>
              </a:rPr>
              <a:t>对卷积核向右移动</a:t>
            </a:r>
            <a:r>
              <a:rPr lang="en-US" altLang="zh-CN" sz="1400" b="0" i="0" dirty="0">
                <a:effectLst/>
                <a:latin typeface="微软雅黑" panose="020B0503020204020204" pitchFamily="34" charset="-122"/>
                <a:ea typeface="微软雅黑" panose="020B0503020204020204" pitchFamily="34" charset="-122"/>
              </a:rPr>
              <a:t>1</a:t>
            </a:r>
            <a:r>
              <a:rPr lang="zh-CN" altLang="en-US" sz="1400" b="0" i="0" dirty="0">
                <a:effectLst/>
                <a:latin typeface="微软雅黑" panose="020B0503020204020204" pitchFamily="34" charset="-122"/>
                <a:ea typeface="微软雅黑" panose="020B0503020204020204" pitchFamily="34" charset="-122"/>
              </a:rPr>
              <a:t>个步长再次执行相同的计算步骤得到第二个输出为</a:t>
            </a:r>
            <a:r>
              <a:rPr lang="en-US" altLang="zh-CN" sz="1400" b="0" i="0" dirty="0">
                <a:effectLst/>
                <a:latin typeface="微软雅黑" panose="020B0503020204020204" pitchFamily="34" charset="-122"/>
                <a:ea typeface="微软雅黑" panose="020B0503020204020204" pitchFamily="34" charset="-122"/>
              </a:rPr>
              <a:t>11</a:t>
            </a:r>
            <a:r>
              <a:rPr lang="zh-CN" altLang="en-US" sz="1400" b="0" i="0" dirty="0">
                <a:effectLst/>
                <a:latin typeface="微软雅黑" panose="020B0503020204020204" pitchFamily="34" charset="-122"/>
                <a:ea typeface="微软雅黑" panose="020B0503020204020204" pitchFamily="34" charset="-122"/>
              </a:rPr>
              <a:t>；</a:t>
            </a:r>
            <a:endParaRPr lang="en-US" altLang="zh-CN" sz="1400" b="0" i="0" dirty="0">
              <a:effectLst/>
              <a:latin typeface="微软雅黑" panose="020B0503020204020204" pitchFamily="34" charset="-122"/>
              <a:ea typeface="微软雅黑" panose="020B0503020204020204" pitchFamily="34" charset="-122"/>
            </a:endParaRPr>
          </a:p>
          <a:p>
            <a:pPr>
              <a:lnSpc>
                <a:spcPct val="110000"/>
              </a:lnSpc>
              <a:spcBef>
                <a:spcPts val="0"/>
              </a:spcBef>
            </a:pPr>
            <a:r>
              <a:rPr lang="zh-CN" altLang="en-US" sz="1400" b="0" i="0" dirty="0">
                <a:effectLst/>
                <a:latin typeface="微软雅黑" panose="020B0503020204020204" pitchFamily="34" charset="-122"/>
                <a:ea typeface="微软雅黑" panose="020B0503020204020204" pitchFamily="34" charset="-122"/>
              </a:rPr>
              <a:t>当再次移动将出界时结束从左往右，执行从上往下移动</a:t>
            </a:r>
            <a:r>
              <a:rPr lang="en-US" altLang="zh-CN" sz="1400" b="0" i="0" dirty="0">
                <a:effectLst/>
                <a:latin typeface="微软雅黑" panose="020B0503020204020204" pitchFamily="34" charset="-122"/>
                <a:ea typeface="微软雅黑" panose="020B0503020204020204" pitchFamily="34" charset="-122"/>
              </a:rPr>
              <a:t>1</a:t>
            </a:r>
            <a:r>
              <a:rPr lang="zh-CN" altLang="en-US" sz="1400" b="0" i="0" dirty="0">
                <a:effectLst/>
                <a:latin typeface="微软雅黑" panose="020B0503020204020204" pitchFamily="34" charset="-122"/>
                <a:ea typeface="微软雅黑" panose="020B0503020204020204" pitchFamily="34" charset="-122"/>
              </a:rPr>
              <a:t>步，再进行从左往右移动；</a:t>
            </a:r>
            <a:endParaRPr lang="en-US" altLang="zh-CN" sz="1400" b="0" i="0" dirty="0">
              <a:effectLst/>
              <a:latin typeface="微软雅黑" panose="020B0503020204020204" pitchFamily="34" charset="-122"/>
              <a:ea typeface="微软雅黑" panose="020B0503020204020204" pitchFamily="34" charset="-122"/>
            </a:endParaRPr>
          </a:p>
          <a:p>
            <a:pPr>
              <a:lnSpc>
                <a:spcPct val="110000"/>
              </a:lnSpc>
              <a:spcBef>
                <a:spcPts val="0"/>
              </a:spcBef>
            </a:pPr>
            <a:r>
              <a:rPr lang="zh-CN" altLang="en-US" sz="1400" b="0" i="0" dirty="0">
                <a:effectLst/>
                <a:latin typeface="微软雅黑" panose="020B0503020204020204" pitchFamily="34" charset="-122"/>
                <a:ea typeface="微软雅黑" panose="020B0503020204020204" pitchFamily="34" charset="-122"/>
              </a:rPr>
              <a:t>依次操作直到从上往下再移动也出界时，结束整个卷积过程，得到输出结果。</a:t>
            </a:r>
            <a:endParaRPr lang="en-US" altLang="zh-CN" sz="1400" b="0" i="0" dirty="0">
              <a:effectLst/>
              <a:latin typeface="微软雅黑" panose="020B0503020204020204" pitchFamily="34" charset="-122"/>
              <a:ea typeface="微软雅黑" panose="020B0503020204020204" pitchFamily="34" charset="-122"/>
            </a:endParaRPr>
          </a:p>
          <a:p>
            <a:pPr>
              <a:lnSpc>
                <a:spcPct val="110000"/>
              </a:lnSpc>
              <a:spcBef>
                <a:spcPts val="0"/>
              </a:spcBef>
            </a:pPr>
            <a:r>
              <a:rPr lang="zh-CN" altLang="en-US" sz="1400" b="0" i="0" dirty="0">
                <a:effectLst/>
                <a:latin typeface="微软雅黑" panose="020B0503020204020204" pitchFamily="34" charset="-122"/>
                <a:ea typeface="微软雅黑" panose="020B0503020204020204" pitchFamily="34" charset="-122"/>
              </a:rPr>
              <a:t>在卷积过程中，如果我们需要对输出矩阵大小进行控制，那么就需要对步长和填充进行设置。对于本示例，如需要得到和输入矩阵大小一样的输出矩阵，步长为</a:t>
            </a:r>
            <a:r>
              <a:rPr lang="en-US" altLang="zh-CN" sz="1400" b="0" i="0" dirty="0">
                <a:effectLst/>
                <a:latin typeface="微软雅黑" panose="020B0503020204020204" pitchFamily="34" charset="-122"/>
                <a:ea typeface="微软雅黑" panose="020B0503020204020204" pitchFamily="34" charset="-122"/>
              </a:rPr>
              <a:t>1</a:t>
            </a:r>
            <a:r>
              <a:rPr lang="zh-CN" altLang="en-US" sz="1400" b="0" i="0" dirty="0">
                <a:effectLst/>
                <a:latin typeface="微软雅黑" panose="020B0503020204020204" pitchFamily="34" charset="-122"/>
                <a:ea typeface="微软雅黑" panose="020B0503020204020204" pitchFamily="34" charset="-122"/>
              </a:rPr>
              <a:t>时就需要对上下左右均填充一圈全为</a:t>
            </a:r>
            <a:r>
              <a:rPr lang="en-US" altLang="zh-CN" sz="1400" b="0" i="0" dirty="0">
                <a:effectLst/>
                <a:latin typeface="微软雅黑" panose="020B0503020204020204" pitchFamily="34" charset="-122"/>
                <a:ea typeface="微软雅黑" panose="020B0503020204020204" pitchFamily="34" charset="-122"/>
              </a:rPr>
              <a:t>0</a:t>
            </a:r>
            <a:r>
              <a:rPr lang="zh-CN" altLang="en-US" sz="1400" b="0" i="0" dirty="0">
                <a:effectLst/>
                <a:latin typeface="微软雅黑" panose="020B0503020204020204" pitchFamily="34" charset="-122"/>
                <a:ea typeface="微软雅黑" panose="020B0503020204020204" pitchFamily="34" charset="-122"/>
              </a:rPr>
              <a:t>的数。</a:t>
            </a:r>
            <a:endParaRPr lang="en-US" altLang="zh-CN" sz="1400" b="0" i="0" dirty="0">
              <a:effectLst/>
              <a:latin typeface="微软雅黑" panose="020B0503020204020204" pitchFamily="34" charset="-122"/>
              <a:ea typeface="微软雅黑" panose="020B0503020204020204" pitchFamily="34" charset="-122"/>
            </a:endParaRPr>
          </a:p>
          <a:p>
            <a:pPr marL="0" indent="0">
              <a:lnSpc>
                <a:spcPct val="110000"/>
              </a:lnSpc>
              <a:spcBef>
                <a:spcPts val="0"/>
              </a:spcBef>
              <a:buNone/>
            </a:pPr>
            <a:r>
              <a:rPr lang="zh-CN" altLang="en-US" sz="1400" b="1" i="0" dirty="0">
                <a:effectLst/>
                <a:latin typeface="微软雅黑" panose="020B0503020204020204" pitchFamily="34" charset="-122"/>
                <a:ea typeface="微软雅黑" panose="020B0503020204020204" pitchFamily="34" charset="-122"/>
              </a:rPr>
              <a:t>相比于全连接，卷积的优势是参数共享（同一个卷积核遍历整个输入图）和参数量小（卷积核大小即是参数量）。</a:t>
            </a:r>
            <a:endParaRPr lang="zh-CN" altLang="en-US" sz="1400" b="1" dirty="0">
              <a:latin typeface="微软雅黑" panose="020B0503020204020204" pitchFamily="34" charset="-122"/>
              <a:ea typeface="微软雅黑" panose="020B0503020204020204" pitchFamily="34" charset="-122"/>
            </a:endParaRPr>
          </a:p>
        </p:txBody>
      </p:sp>
      <p:pic>
        <p:nvPicPr>
          <p:cNvPr id="5" name="图形 4">
            <a:extLst>
              <a:ext uri="{FF2B5EF4-FFF2-40B4-BE49-F238E27FC236}">
                <a16:creationId xmlns:a16="http://schemas.microsoft.com/office/drawing/2014/main" id="{6C2FEE14-3827-0806-7A65-67C5D5A4AD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8457" y="1266003"/>
            <a:ext cx="7707086" cy="2481340"/>
          </a:xfrm>
          <a:prstGeom prst="rect">
            <a:avLst/>
          </a:prstGeom>
        </p:spPr>
      </p:pic>
    </p:spTree>
    <p:extLst>
      <p:ext uri="{BB962C8B-B14F-4D97-AF65-F5344CB8AC3E}">
        <p14:creationId xmlns:p14="http://schemas.microsoft.com/office/powerpoint/2010/main" val="2376372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EE87BCB-2E02-079E-3A10-C693F335C8EC}"/>
              </a:ext>
            </a:extLst>
          </p:cNvPr>
          <p:cNvSpPr txBox="1">
            <a:spLocks/>
          </p:cNvSpPr>
          <p:nvPr/>
        </p:nvSpPr>
        <p:spPr>
          <a:xfrm>
            <a:off x="628650" y="9733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多通道卷积（多输入单输出）</a:t>
            </a:r>
            <a:endParaRPr lang="zh-CN" altLang="en-US" dirty="0"/>
          </a:p>
        </p:txBody>
      </p:sp>
      <p:sp>
        <p:nvSpPr>
          <p:cNvPr id="9" name="内容占位符 8">
            <a:extLst>
              <a:ext uri="{FF2B5EF4-FFF2-40B4-BE49-F238E27FC236}">
                <a16:creationId xmlns:a16="http://schemas.microsoft.com/office/drawing/2014/main" id="{325C36BB-10CC-DCFF-FD0E-56161C78CBA6}"/>
              </a:ext>
            </a:extLst>
          </p:cNvPr>
          <p:cNvSpPr>
            <a:spLocks noGrp="1"/>
          </p:cNvSpPr>
          <p:nvPr>
            <p:ph idx="1"/>
          </p:nvPr>
        </p:nvSpPr>
        <p:spPr>
          <a:xfrm>
            <a:off x="628650" y="5320244"/>
            <a:ext cx="7886700" cy="1074025"/>
          </a:xfrm>
        </p:spPr>
        <p:txBody>
          <a:bodyPr>
            <a:noAutofit/>
          </a:bodyPr>
          <a:lstStyle/>
          <a:p>
            <a:pPr>
              <a:lnSpc>
                <a:spcPct val="110000"/>
              </a:lnSpc>
              <a:spcBef>
                <a:spcPts val="0"/>
              </a:spcBef>
            </a:pPr>
            <a:r>
              <a:rPr lang="zh-CN" altLang="en-US" sz="1400" b="0" i="0" dirty="0">
                <a:effectLst/>
                <a:latin typeface="微软雅黑" panose="020B0503020204020204" pitchFamily="34" charset="-122"/>
                <a:ea typeface="微软雅黑" panose="020B0503020204020204" pitchFamily="34" charset="-122"/>
              </a:rPr>
              <a:t>彩色图片通常有三个输入，这三个输入称为通道（</a:t>
            </a:r>
            <a:r>
              <a:rPr lang="en-US" altLang="zh-CN" sz="1400" b="0" i="0" dirty="0">
                <a:effectLst/>
                <a:latin typeface="微软雅黑" panose="020B0503020204020204" pitchFamily="34" charset="-122"/>
                <a:ea typeface="微软雅黑" panose="020B0503020204020204" pitchFamily="34" charset="-122"/>
              </a:rPr>
              <a:t>Channel</a:t>
            </a:r>
            <a:r>
              <a:rPr lang="zh-CN" altLang="en-US" sz="1400" b="0" i="0" dirty="0">
                <a:effectLst/>
                <a:latin typeface="微软雅黑" panose="020B0503020204020204" pitchFamily="34" charset="-122"/>
                <a:ea typeface="微软雅黑" panose="020B0503020204020204" pitchFamily="34" charset="-122"/>
              </a:rPr>
              <a:t>），分别代表红、绿、蓝（</a:t>
            </a:r>
            <a:r>
              <a:rPr lang="en-US" altLang="zh-CN" sz="1400" b="0" i="0" dirty="0">
                <a:effectLst/>
                <a:latin typeface="微软雅黑" panose="020B0503020204020204" pitchFamily="34" charset="-122"/>
                <a:ea typeface="微软雅黑" panose="020B0503020204020204" pitchFamily="34" charset="-122"/>
              </a:rPr>
              <a:t>RGB</a:t>
            </a:r>
            <a:r>
              <a:rPr lang="zh-CN" altLang="en-US" sz="1400" b="0" i="0" dirty="0">
                <a:effectLst/>
                <a:latin typeface="微软雅黑" panose="020B0503020204020204" pitchFamily="34" charset="-122"/>
                <a:ea typeface="微软雅黑" panose="020B0503020204020204" pitchFamily="34" charset="-122"/>
              </a:rPr>
              <a:t>）。此时需要执行多通道卷积，即三个卷积核分别对</a:t>
            </a:r>
            <a:r>
              <a:rPr lang="en-US" altLang="zh-CN" sz="1400" b="0" i="0" dirty="0">
                <a:effectLst/>
                <a:latin typeface="微软雅黑" panose="020B0503020204020204" pitchFamily="34" charset="-122"/>
                <a:ea typeface="微软雅黑" panose="020B0503020204020204" pitchFamily="34" charset="-122"/>
              </a:rPr>
              <a:t>RGB</a:t>
            </a:r>
            <a:r>
              <a:rPr lang="zh-CN" altLang="en-US" sz="1400" b="0" i="0" dirty="0">
                <a:effectLst/>
                <a:latin typeface="微软雅黑" panose="020B0503020204020204" pitchFamily="34" charset="-122"/>
                <a:ea typeface="微软雅黑" panose="020B0503020204020204" pitchFamily="34" charset="-122"/>
              </a:rPr>
              <a:t>三个通道进行卷积，之后将结果加起来。</a:t>
            </a:r>
            <a:endParaRPr lang="en-US" altLang="zh-CN" sz="1400" b="0" i="0" dirty="0">
              <a:effectLst/>
              <a:latin typeface="微软雅黑" panose="020B0503020204020204" pitchFamily="34" charset="-122"/>
              <a:ea typeface="微软雅黑" panose="020B0503020204020204" pitchFamily="34" charset="-122"/>
            </a:endParaRPr>
          </a:p>
          <a:p>
            <a:pPr>
              <a:lnSpc>
                <a:spcPct val="110000"/>
              </a:lnSpc>
              <a:spcBef>
                <a:spcPts val="0"/>
              </a:spcBef>
            </a:pPr>
            <a:r>
              <a:rPr lang="zh-CN" altLang="en-US" sz="1400" dirty="0">
                <a:latin typeface="微软雅黑" panose="020B0503020204020204" pitchFamily="34" charset="-122"/>
                <a:ea typeface="微软雅黑" panose="020B0503020204020204" pitchFamily="34" charset="-122"/>
              </a:rPr>
              <a:t>多</a:t>
            </a:r>
            <a:r>
              <a:rPr lang="zh-CN" altLang="en-US" sz="1400" b="0" i="0" dirty="0">
                <a:effectLst/>
                <a:latin typeface="微软雅黑" panose="020B0503020204020204" pitchFamily="34" charset="-122"/>
                <a:ea typeface="微软雅黑" panose="020B0503020204020204" pitchFamily="34" charset="-122"/>
              </a:rPr>
              <a:t>通道卷积示例：输入通道为</a:t>
            </a:r>
            <a:r>
              <a:rPr lang="en-US" altLang="zh-CN" sz="1400" b="0" i="0" dirty="0">
                <a:effectLst/>
                <a:latin typeface="微软雅黑" panose="020B0503020204020204" pitchFamily="34" charset="-122"/>
                <a:ea typeface="微软雅黑" panose="020B0503020204020204" pitchFamily="34" charset="-122"/>
              </a:rPr>
              <a:t>3</a:t>
            </a:r>
            <a:r>
              <a:rPr lang="zh-CN" altLang="en-US" sz="1400" b="0" i="0" dirty="0">
                <a:effectLst/>
                <a:latin typeface="微软雅黑" panose="020B0503020204020204" pitchFamily="34" charset="-122"/>
                <a:ea typeface="微软雅黑" panose="020B0503020204020204" pitchFamily="34" charset="-122"/>
              </a:rPr>
              <a:t>，输出通道为</a:t>
            </a:r>
            <a:r>
              <a:rPr lang="en-US" altLang="zh-CN" sz="1400" b="0" i="0" dirty="0">
                <a:effectLst/>
                <a:latin typeface="微软雅黑" panose="020B0503020204020204" pitchFamily="34" charset="-122"/>
                <a:ea typeface="微软雅黑" panose="020B0503020204020204" pitchFamily="34" charset="-122"/>
              </a:rPr>
              <a:t>1</a:t>
            </a:r>
            <a:r>
              <a:rPr lang="zh-CN" altLang="en-US" sz="1400" b="0" i="0" dirty="0">
                <a:effectLst/>
                <a:latin typeface="微软雅黑" panose="020B0503020204020204" pitchFamily="34" charset="-122"/>
                <a:ea typeface="微软雅黑" panose="020B0503020204020204" pitchFamily="34" charset="-122"/>
              </a:rPr>
              <a:t>，卷积核大小为</a:t>
            </a:r>
            <a:r>
              <a:rPr lang="en-US" altLang="zh-CN" sz="1400" b="0" i="0" dirty="0">
                <a:effectLst/>
                <a:latin typeface="微软雅黑" panose="020B0503020204020204" pitchFamily="34" charset="-122"/>
                <a:ea typeface="微软雅黑" panose="020B0503020204020204" pitchFamily="34" charset="-122"/>
              </a:rPr>
              <a:t>3×3</a:t>
            </a:r>
            <a:r>
              <a:rPr lang="zh-CN" altLang="en-US" sz="1400" b="0" i="0" dirty="0">
                <a:effectLst/>
                <a:latin typeface="微软雅黑" panose="020B0503020204020204" pitchFamily="34" charset="-122"/>
                <a:ea typeface="微软雅黑" panose="020B0503020204020204" pitchFamily="34" charset="-122"/>
              </a:rPr>
              <a:t>，卷积步长为</a:t>
            </a:r>
            <a:r>
              <a:rPr lang="en-US" altLang="zh-CN" sz="1400" b="0" i="0" dirty="0">
                <a:effectLst/>
                <a:latin typeface="微软雅黑" panose="020B0503020204020204" pitchFamily="34" charset="-122"/>
                <a:ea typeface="微软雅黑" panose="020B0503020204020204" pitchFamily="34" charset="-122"/>
              </a:rPr>
              <a:t>1</a:t>
            </a:r>
            <a:r>
              <a:rPr lang="zh-CN" altLang="en-US" sz="1400" b="0" i="0" dirty="0">
                <a:effectLst/>
                <a:latin typeface="微软雅黑" panose="020B0503020204020204" pitchFamily="34" charset="-122"/>
                <a:ea typeface="微软雅黑" panose="020B0503020204020204" pitchFamily="34" charset="-122"/>
              </a:rPr>
              <a:t>；每个通道都有各自的卷积核，同一个通道的卷积核参数共享。</a:t>
            </a:r>
            <a:endParaRPr lang="en-US" altLang="zh-CN" sz="1400" b="0" i="0" dirty="0">
              <a:effectLst/>
              <a:latin typeface="微软雅黑" panose="020B0503020204020204" pitchFamily="34" charset="-122"/>
              <a:ea typeface="微软雅黑" panose="020B0503020204020204" pitchFamily="34" charset="-122"/>
            </a:endParaRPr>
          </a:p>
        </p:txBody>
      </p:sp>
      <p:pic>
        <p:nvPicPr>
          <p:cNvPr id="3" name="图形 2">
            <a:extLst>
              <a:ext uri="{FF2B5EF4-FFF2-40B4-BE49-F238E27FC236}">
                <a16:creationId xmlns:a16="http://schemas.microsoft.com/office/drawing/2014/main" id="{7F81EA9C-8F39-1598-2B1D-A6C9F72C67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114" y="1165468"/>
            <a:ext cx="7641771" cy="3991490"/>
          </a:xfrm>
          <a:prstGeom prst="rect">
            <a:avLst/>
          </a:prstGeom>
        </p:spPr>
      </p:pic>
    </p:spTree>
    <p:extLst>
      <p:ext uri="{BB962C8B-B14F-4D97-AF65-F5344CB8AC3E}">
        <p14:creationId xmlns:p14="http://schemas.microsoft.com/office/powerpoint/2010/main" val="2296880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EE87BCB-2E02-079E-3A10-C693F335C8EC}"/>
              </a:ext>
            </a:extLst>
          </p:cNvPr>
          <p:cNvSpPr txBox="1">
            <a:spLocks/>
          </p:cNvSpPr>
          <p:nvPr/>
        </p:nvSpPr>
        <p:spPr>
          <a:xfrm>
            <a:off x="628650" y="18224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多通道卷积（多输入多输出）</a:t>
            </a:r>
            <a:endParaRPr lang="zh-CN" altLang="en-US" dirty="0"/>
          </a:p>
        </p:txBody>
      </p:sp>
      <p:sp>
        <p:nvSpPr>
          <p:cNvPr id="9" name="内容占位符 8">
            <a:extLst>
              <a:ext uri="{FF2B5EF4-FFF2-40B4-BE49-F238E27FC236}">
                <a16:creationId xmlns:a16="http://schemas.microsoft.com/office/drawing/2014/main" id="{325C36BB-10CC-DCFF-FD0E-56161C78CBA6}"/>
              </a:ext>
            </a:extLst>
          </p:cNvPr>
          <p:cNvSpPr>
            <a:spLocks noGrp="1"/>
          </p:cNvSpPr>
          <p:nvPr>
            <p:ph idx="1"/>
          </p:nvPr>
        </p:nvSpPr>
        <p:spPr>
          <a:xfrm>
            <a:off x="1332411" y="6006044"/>
            <a:ext cx="6621236" cy="401923"/>
          </a:xfrm>
        </p:spPr>
        <p:txBody>
          <a:bodyPr>
            <a:noAutofit/>
          </a:bodyPr>
          <a:lstStyle/>
          <a:p>
            <a:pPr>
              <a:lnSpc>
                <a:spcPct val="110000"/>
              </a:lnSpc>
              <a:spcBef>
                <a:spcPts val="0"/>
              </a:spcBef>
            </a:pPr>
            <a:r>
              <a:rPr lang="zh-CN" altLang="en-US" sz="1800" b="0" i="0" dirty="0">
                <a:effectLst/>
                <a:latin typeface="微软雅黑" panose="020B0503020204020204" pitchFamily="34" charset="-122"/>
                <a:ea typeface="微软雅黑" panose="020B0503020204020204" pitchFamily="34" charset="-122"/>
              </a:rPr>
              <a:t>如果输出通道为</a:t>
            </a:r>
            <a:r>
              <a:rPr lang="en-US" altLang="zh-CN" sz="1800" b="0" i="0" dirty="0">
                <a:effectLst/>
                <a:latin typeface="微软雅黑" panose="020B0503020204020204" pitchFamily="34" charset="-122"/>
                <a:ea typeface="微软雅黑" panose="020B0503020204020204" pitchFamily="34" charset="-122"/>
              </a:rPr>
              <a:t>m</a:t>
            </a:r>
            <a:r>
              <a:rPr lang="zh-CN" altLang="en-US" sz="1800" b="0" i="0" dirty="0">
                <a:effectLst/>
                <a:latin typeface="微软雅黑" panose="020B0503020204020204" pitchFamily="34" charset="-122"/>
                <a:ea typeface="微软雅黑" panose="020B0503020204020204" pitchFamily="34" charset="-122"/>
              </a:rPr>
              <a:t>，输入通道为</a:t>
            </a:r>
            <a:r>
              <a:rPr lang="en-US" altLang="zh-CN" sz="1800" b="0" i="0" dirty="0">
                <a:effectLst/>
                <a:latin typeface="微软雅黑" panose="020B0503020204020204" pitchFamily="34" charset="-122"/>
                <a:ea typeface="微软雅黑" panose="020B0503020204020204" pitchFamily="34" charset="-122"/>
              </a:rPr>
              <a:t>n</a:t>
            </a:r>
            <a:r>
              <a:rPr lang="zh-CN" altLang="en-US" sz="1800" b="0" i="0" dirty="0">
                <a:effectLst/>
                <a:latin typeface="微软雅黑" panose="020B0503020204020204" pitchFamily="34" charset="-122"/>
                <a:ea typeface="微软雅黑" panose="020B0503020204020204" pitchFamily="34" charset="-122"/>
              </a:rPr>
              <a:t>，那么需要</a:t>
            </a:r>
            <a:r>
              <a:rPr lang="en-US" altLang="zh-CN" sz="1800" b="0" i="0" dirty="0" err="1">
                <a:effectLst/>
                <a:latin typeface="微软雅黑" panose="020B0503020204020204" pitchFamily="34" charset="-122"/>
                <a:ea typeface="微软雅黑" panose="020B0503020204020204" pitchFamily="34" charset="-122"/>
              </a:rPr>
              <a:t>m×n</a:t>
            </a:r>
            <a:r>
              <a:rPr lang="zh-CN" altLang="en-US" sz="1800" b="0" i="0" dirty="0">
                <a:effectLst/>
                <a:latin typeface="微软雅黑" panose="020B0503020204020204" pitchFamily="34" charset="-122"/>
                <a:ea typeface="微软雅黑" panose="020B0503020204020204" pitchFamily="34" charset="-122"/>
              </a:rPr>
              <a:t>个卷积核。</a:t>
            </a:r>
            <a:endParaRPr lang="en-US" altLang="zh-CN" b="0" i="0" dirty="0">
              <a:effectLst/>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C4D62DE4-FE07-AD4E-1804-EDD7F55E7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445" y="1206504"/>
            <a:ext cx="6257110" cy="4682404"/>
          </a:xfrm>
          <a:prstGeom prst="rect">
            <a:avLst/>
          </a:prstGeom>
        </p:spPr>
      </p:pic>
    </p:spTree>
    <p:extLst>
      <p:ext uri="{BB962C8B-B14F-4D97-AF65-F5344CB8AC3E}">
        <p14:creationId xmlns:p14="http://schemas.microsoft.com/office/powerpoint/2010/main" val="2934372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EE87BCB-2E02-079E-3A10-C693F335C8EC}"/>
              </a:ext>
            </a:extLst>
          </p:cNvPr>
          <p:cNvSpPr txBox="1">
            <a:spLocks/>
          </p:cNvSpPr>
          <p:nvPr/>
        </p:nvSpPr>
        <p:spPr>
          <a:xfrm>
            <a:off x="628650" y="27369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池化层</a:t>
            </a:r>
            <a:endParaRPr lang="zh-CN" altLang="en-US" dirty="0"/>
          </a:p>
        </p:txBody>
      </p:sp>
      <p:sp>
        <p:nvSpPr>
          <p:cNvPr id="9" name="内容占位符 8">
            <a:extLst>
              <a:ext uri="{FF2B5EF4-FFF2-40B4-BE49-F238E27FC236}">
                <a16:creationId xmlns:a16="http://schemas.microsoft.com/office/drawing/2014/main" id="{325C36BB-10CC-DCFF-FD0E-56161C78CBA6}"/>
              </a:ext>
            </a:extLst>
          </p:cNvPr>
          <p:cNvSpPr>
            <a:spLocks noGrp="1"/>
          </p:cNvSpPr>
          <p:nvPr>
            <p:ph idx="1"/>
          </p:nvPr>
        </p:nvSpPr>
        <p:spPr>
          <a:xfrm>
            <a:off x="682533" y="1473235"/>
            <a:ext cx="7778933" cy="1864329"/>
          </a:xfrm>
        </p:spPr>
        <p:txBody>
          <a:bodyPr>
            <a:noAutofit/>
          </a:bodyPr>
          <a:lstStyle/>
          <a:p>
            <a:pPr>
              <a:lnSpc>
                <a:spcPct val="110000"/>
              </a:lnSpc>
              <a:spcBef>
                <a:spcPts val="0"/>
              </a:spcBef>
            </a:pPr>
            <a:r>
              <a:rPr lang="zh-CN" altLang="en-US" sz="1800" b="1" i="0" dirty="0">
                <a:effectLst/>
                <a:latin typeface="微软雅黑" panose="020B0503020204020204" pitchFamily="34" charset="-122"/>
                <a:ea typeface="微软雅黑" panose="020B0503020204020204" pitchFamily="34" charset="-122"/>
              </a:rPr>
              <a:t>池化</a:t>
            </a:r>
            <a:r>
              <a:rPr lang="zh-CN" altLang="en-US" sz="1800" b="0" i="0" dirty="0">
                <a:effectLst/>
                <a:latin typeface="微软雅黑" panose="020B0503020204020204" pitchFamily="34" charset="-122"/>
                <a:ea typeface="微软雅黑" panose="020B0503020204020204" pitchFamily="34" charset="-122"/>
              </a:rPr>
              <a:t>是常见的降维操作，池化操作和卷积的执行类似，通过池化核、步长、填充决定输出</a:t>
            </a:r>
            <a:endParaRPr lang="en-US" altLang="zh-CN" sz="1800" b="0" i="0" dirty="0">
              <a:effectLst/>
              <a:latin typeface="微软雅黑" panose="020B0503020204020204" pitchFamily="34" charset="-122"/>
              <a:ea typeface="微软雅黑" panose="020B0503020204020204" pitchFamily="34" charset="-122"/>
            </a:endParaRPr>
          </a:p>
          <a:p>
            <a:pPr>
              <a:lnSpc>
                <a:spcPct val="110000"/>
              </a:lnSpc>
              <a:spcBef>
                <a:spcPts val="0"/>
              </a:spcBef>
            </a:pPr>
            <a:r>
              <a:rPr lang="zh-CN" altLang="en-US" sz="1800" b="0" i="0" dirty="0">
                <a:effectLst/>
                <a:latin typeface="微软雅黑" panose="020B0503020204020204" pitchFamily="34" charset="-122"/>
                <a:ea typeface="微软雅黑" panose="020B0503020204020204" pitchFamily="34" charset="-122"/>
              </a:rPr>
              <a:t>池化主要有最大池化和平均池化。最大池化是在池化核区域范围内取最大值，平均池化则是在池化核范围内做平均。</a:t>
            </a:r>
            <a:endParaRPr lang="en-US" altLang="zh-CN" sz="1800" b="0" i="0" dirty="0">
              <a:effectLst/>
              <a:latin typeface="微软雅黑" panose="020B0503020204020204" pitchFamily="34" charset="-122"/>
              <a:ea typeface="微软雅黑" panose="020B0503020204020204" pitchFamily="34" charset="-122"/>
            </a:endParaRPr>
          </a:p>
          <a:p>
            <a:pPr>
              <a:lnSpc>
                <a:spcPct val="110000"/>
              </a:lnSpc>
              <a:spcBef>
                <a:spcPts val="0"/>
              </a:spcBef>
            </a:pPr>
            <a:r>
              <a:rPr lang="zh-CN" altLang="en-US" sz="1800" b="0" i="0" dirty="0">
                <a:effectLst/>
                <a:latin typeface="微软雅黑" panose="020B0503020204020204" pitchFamily="34" charset="-122"/>
                <a:ea typeface="微软雅黑" panose="020B0503020204020204" pitchFamily="34" charset="-122"/>
              </a:rPr>
              <a:t>与卷积不同的是池化核没有训练参数；池化层的填充方式也有所不同，平均池化填充的是</a:t>
            </a:r>
            <a:r>
              <a:rPr lang="en-US" altLang="zh-CN" sz="1800" b="0" i="0" dirty="0">
                <a:effectLst/>
                <a:latin typeface="微软雅黑" panose="020B0503020204020204" pitchFamily="34" charset="-122"/>
                <a:ea typeface="微软雅黑" panose="020B0503020204020204" pitchFamily="34" charset="-122"/>
              </a:rPr>
              <a:t>0</a:t>
            </a:r>
            <a:r>
              <a:rPr lang="zh-CN" altLang="en-US" sz="1800" b="0" i="0" dirty="0">
                <a:effectLst/>
                <a:latin typeface="微软雅黑" panose="020B0503020204020204" pitchFamily="34" charset="-122"/>
                <a:ea typeface="微软雅黑" panose="020B0503020204020204" pitchFamily="34" charset="-122"/>
              </a:rPr>
              <a:t>，最大池化填充的是−</a:t>
            </a:r>
            <a:r>
              <a:rPr lang="en-US" altLang="zh-CN" sz="1800" b="0" i="0" dirty="0">
                <a:effectLst/>
                <a:latin typeface="微软雅黑" panose="020B0503020204020204" pitchFamily="34" charset="-122"/>
                <a:ea typeface="微软雅黑" panose="020B0503020204020204" pitchFamily="34" charset="-122"/>
              </a:rPr>
              <a:t>inf</a:t>
            </a:r>
            <a:r>
              <a:rPr lang="zh-CN" altLang="en-US" sz="1800" b="0" i="0" dirty="0">
                <a:effectLst/>
                <a:latin typeface="微软雅黑" panose="020B0503020204020204" pitchFamily="34" charset="-122"/>
                <a:ea typeface="微软雅黑" panose="020B0503020204020204" pitchFamily="34" charset="-122"/>
              </a:rPr>
              <a:t>。</a:t>
            </a:r>
            <a:endParaRPr lang="en-US" altLang="zh-CN" sz="1800" b="0" i="0" dirty="0">
              <a:effectLst/>
              <a:latin typeface="微软雅黑" panose="020B0503020204020204" pitchFamily="34" charset="-122"/>
              <a:ea typeface="微软雅黑" panose="020B0503020204020204" pitchFamily="34" charset="-122"/>
            </a:endParaRPr>
          </a:p>
        </p:txBody>
      </p:sp>
      <p:pic>
        <p:nvPicPr>
          <p:cNvPr id="3" name="图形 2">
            <a:extLst>
              <a:ext uri="{FF2B5EF4-FFF2-40B4-BE49-F238E27FC236}">
                <a16:creationId xmlns:a16="http://schemas.microsoft.com/office/drawing/2014/main" id="{DD5050F5-2A7C-74F6-7E78-A23B65BCED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8750" y="3520444"/>
            <a:ext cx="6286500" cy="1828800"/>
          </a:xfrm>
          <a:prstGeom prst="rect">
            <a:avLst/>
          </a:prstGeom>
        </p:spPr>
      </p:pic>
      <p:sp>
        <p:nvSpPr>
          <p:cNvPr id="5" name="文本框 4">
            <a:extLst>
              <a:ext uri="{FF2B5EF4-FFF2-40B4-BE49-F238E27FC236}">
                <a16:creationId xmlns:a16="http://schemas.microsoft.com/office/drawing/2014/main" id="{0AEC5DE1-436F-C8CA-BBEF-607314BBFDAC}"/>
              </a:ext>
            </a:extLst>
          </p:cNvPr>
          <p:cNvSpPr txBox="1"/>
          <p:nvPr/>
        </p:nvSpPr>
        <p:spPr>
          <a:xfrm>
            <a:off x="628650" y="5532124"/>
            <a:ext cx="7832816"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池化示例：</a:t>
            </a:r>
            <a:r>
              <a:rPr lang="zh-CN" altLang="en-US" b="0" i="0" dirty="0">
                <a:effectLst/>
                <a:latin typeface="微软雅黑" panose="020B0503020204020204" pitchFamily="34" charset="-122"/>
                <a:ea typeface="微软雅黑" panose="020B0503020204020204" pitchFamily="34" charset="-122"/>
              </a:rPr>
              <a:t>对</a:t>
            </a:r>
            <a:r>
              <a:rPr lang="en-US" altLang="zh-CN" b="0" i="0" dirty="0">
                <a:effectLst/>
                <a:latin typeface="微软雅黑" panose="020B0503020204020204" pitchFamily="34" charset="-122"/>
                <a:ea typeface="微软雅黑" panose="020B0503020204020204" pitchFamily="34" charset="-122"/>
              </a:rPr>
              <a:t>4×4</a:t>
            </a:r>
            <a:r>
              <a:rPr lang="zh-CN" altLang="en-US" b="0" i="0" dirty="0">
                <a:effectLst/>
                <a:latin typeface="微软雅黑" panose="020B0503020204020204" pitchFamily="34" charset="-122"/>
                <a:ea typeface="微软雅黑" panose="020B0503020204020204" pitchFamily="34" charset="-122"/>
              </a:rPr>
              <a:t>的输入进行</a:t>
            </a:r>
            <a:r>
              <a:rPr lang="en-US" altLang="zh-CN" b="0" i="0" dirty="0">
                <a:effectLst/>
                <a:latin typeface="微软雅黑" panose="020B0503020204020204" pitchFamily="34" charset="-122"/>
                <a:ea typeface="微软雅黑" panose="020B0503020204020204" pitchFamily="34" charset="-122"/>
              </a:rPr>
              <a:t>2×2</a:t>
            </a:r>
            <a:r>
              <a:rPr lang="zh-CN" altLang="en-US" b="0" i="0" dirty="0">
                <a:effectLst/>
                <a:latin typeface="微软雅黑" panose="020B0503020204020204" pitchFamily="34" charset="-122"/>
                <a:ea typeface="微软雅黑" panose="020B0503020204020204" pitchFamily="34" charset="-122"/>
              </a:rPr>
              <a:t>区域池化，步长为</a:t>
            </a:r>
            <a:r>
              <a:rPr lang="en-US" altLang="zh-CN" b="0" i="0" dirty="0">
                <a:effectLst/>
                <a:latin typeface="微软雅黑" panose="020B0503020204020204" pitchFamily="34" charset="-122"/>
                <a:ea typeface="微软雅黑" panose="020B0503020204020204" pitchFamily="34" charset="-122"/>
              </a:rPr>
              <a:t>2</a:t>
            </a:r>
            <a:r>
              <a:rPr lang="zh-CN" altLang="en-US" b="0" i="0" dirty="0">
                <a:effectLst/>
                <a:latin typeface="微软雅黑" panose="020B0503020204020204" pitchFamily="34" charset="-122"/>
                <a:ea typeface="微软雅黑" panose="020B0503020204020204" pitchFamily="34" charset="-122"/>
              </a:rPr>
              <a:t>，不填充；左图为最大池化的结果，右图为平均池化的结果。</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7109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560A97-B5AB-FDBD-296A-DC0D60632557}"/>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2.1 </a:t>
            </a:r>
            <a:r>
              <a:rPr lang="zh-CN" altLang="en-US" dirty="0">
                <a:latin typeface="微软雅黑" panose="020B0503020204020204" pitchFamily="34" charset="-122"/>
                <a:ea typeface="微软雅黑" panose="020B0503020204020204" pitchFamily="34" charset="-122"/>
              </a:rPr>
              <a:t>导论</a:t>
            </a:r>
          </a:p>
        </p:txBody>
      </p:sp>
      <p:sp>
        <p:nvSpPr>
          <p:cNvPr id="3" name="内容占位符 2">
            <a:extLst>
              <a:ext uri="{FF2B5EF4-FFF2-40B4-BE49-F238E27FC236}">
                <a16:creationId xmlns:a16="http://schemas.microsoft.com/office/drawing/2014/main" id="{01D43246-E765-4926-CFC4-7E21F9A79E15}"/>
              </a:ext>
            </a:extLst>
          </p:cNvPr>
          <p:cNvSpPr>
            <a:spLocks noGrp="1"/>
          </p:cNvSpPr>
          <p:nvPr>
            <p:ph idx="1"/>
          </p:nvPr>
        </p:nvSpPr>
        <p:spPr/>
        <p:txBody>
          <a:bodyPr>
            <a:normAutofit/>
          </a:bodyPr>
          <a:lstStyle/>
          <a:p>
            <a:pPr>
              <a:lnSpc>
                <a:spcPct val="100000"/>
              </a:lnSpc>
            </a:pPr>
            <a:r>
              <a:rPr lang="zh-CN" altLang="en-US" dirty="0">
                <a:latin typeface="微软雅黑" panose="020B0503020204020204" pitchFamily="34" charset="-122"/>
                <a:ea typeface="微软雅黑" panose="020B0503020204020204" pitchFamily="34" charset="-122"/>
              </a:rPr>
              <a:t>机器学习任务的一般流程</a:t>
            </a:r>
            <a:endParaRPr lang="zh-CN" altLang="en-US" dirty="0"/>
          </a:p>
          <a:p>
            <a:pPr>
              <a:lnSpc>
                <a:spcPct val="100000"/>
              </a:lnSpc>
            </a:pPr>
            <a:r>
              <a:rPr lang="zh-CN" altLang="en-US" dirty="0">
                <a:latin typeface="微软雅黑" panose="020B0503020204020204" pitchFamily="34" charset="-122"/>
                <a:ea typeface="微软雅黑" panose="020B0503020204020204" pitchFamily="34" charset="-122"/>
              </a:rPr>
              <a:t>机器学习应用的特点</a:t>
            </a:r>
            <a:endParaRPr lang="en-US" altLang="zh-CN" dirty="0">
              <a:latin typeface="微软雅黑" panose="020B0503020204020204" pitchFamily="34" charset="-122"/>
              <a:ea typeface="微软雅黑" panose="020B0503020204020204" pitchFamily="34" charset="-122"/>
            </a:endParaRPr>
          </a:p>
          <a:p>
            <a:pPr>
              <a:lnSpc>
                <a:spcPct val="100000"/>
              </a:lnSpc>
            </a:pPr>
            <a:r>
              <a:rPr lang="zh-CN" altLang="en-US" dirty="0">
                <a:latin typeface="微软雅黑" panose="020B0503020204020204" pitchFamily="34" charset="-122"/>
                <a:ea typeface="微软雅黑" panose="020B0503020204020204" pitchFamily="34" charset="-122"/>
              </a:rPr>
              <a:t>机器学习框架的出现</a:t>
            </a:r>
            <a:endParaRPr lang="zh-CN" altLang="en-US" dirty="0"/>
          </a:p>
          <a:p>
            <a:pPr>
              <a:lnSpc>
                <a:spcPct val="100000"/>
              </a:lnSpc>
            </a:pPr>
            <a:r>
              <a:rPr lang="zh-CN" altLang="en-US" dirty="0">
                <a:latin typeface="微软雅黑" panose="020B0503020204020204" pitchFamily="34" charset="-122"/>
                <a:ea typeface="微软雅黑" panose="020B0503020204020204" pitchFamily="34" charset="-122"/>
              </a:rPr>
              <a:t>机器学习框架的主要能力</a:t>
            </a:r>
            <a:endParaRPr lang="en-US" altLang="zh-CN" dirty="0">
              <a:latin typeface="微软雅黑" panose="020B0503020204020204" pitchFamily="34" charset="-122"/>
              <a:ea typeface="微软雅黑" panose="020B0503020204020204" pitchFamily="34" charset="-122"/>
            </a:endParaRPr>
          </a:p>
          <a:p>
            <a:pPr>
              <a:lnSpc>
                <a:spcPct val="100000"/>
              </a:lnSpc>
            </a:pPr>
            <a:r>
              <a:rPr lang="zh-CN" altLang="en-US" dirty="0">
                <a:latin typeface="微软雅黑" panose="020B0503020204020204" pitchFamily="34" charset="-122"/>
                <a:ea typeface="微软雅黑" panose="020B0503020204020204" pitchFamily="34" charset="-122"/>
              </a:rPr>
              <a:t>机器学习框架的基本组成</a:t>
            </a:r>
          </a:p>
        </p:txBody>
      </p:sp>
    </p:spTree>
    <p:extLst>
      <p:ext uri="{BB962C8B-B14F-4D97-AF65-F5344CB8AC3E}">
        <p14:creationId xmlns:p14="http://schemas.microsoft.com/office/powerpoint/2010/main" val="21943013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EE87BCB-2E02-079E-3A10-C693F335C8EC}"/>
              </a:ext>
            </a:extLst>
          </p:cNvPr>
          <p:cNvSpPr txBox="1">
            <a:spLocks/>
          </p:cNvSpPr>
          <p:nvPr/>
        </p:nvSpPr>
        <p:spPr>
          <a:xfrm>
            <a:off x="628650" y="18877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简单神经网络示例</a:t>
            </a:r>
            <a:endParaRPr lang="zh-CN" altLang="en-US" dirty="0"/>
          </a:p>
        </p:txBody>
      </p:sp>
      <p:sp>
        <p:nvSpPr>
          <p:cNvPr id="5" name="文本框 4">
            <a:extLst>
              <a:ext uri="{FF2B5EF4-FFF2-40B4-BE49-F238E27FC236}">
                <a16:creationId xmlns:a16="http://schemas.microsoft.com/office/drawing/2014/main" id="{0AEC5DE1-436F-C8CA-BBEF-607314BBFDAC}"/>
              </a:ext>
            </a:extLst>
          </p:cNvPr>
          <p:cNvSpPr txBox="1"/>
          <p:nvPr/>
        </p:nvSpPr>
        <p:spPr>
          <a:xfrm>
            <a:off x="378824" y="1383102"/>
            <a:ext cx="7145383"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使用卷积、池化、全连接组件构建一个非常简单的卷积神经网络：</a:t>
            </a:r>
          </a:p>
        </p:txBody>
      </p:sp>
      <p:pic>
        <p:nvPicPr>
          <p:cNvPr id="8" name="图形 7">
            <a:extLst>
              <a:ext uri="{FF2B5EF4-FFF2-40B4-BE49-F238E27FC236}">
                <a16:creationId xmlns:a16="http://schemas.microsoft.com/office/drawing/2014/main" id="{8036AE12-D127-6EDF-1847-B66BF22B5A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3935" y="1712383"/>
            <a:ext cx="8327572" cy="2858472"/>
          </a:xfrm>
          <a:prstGeom prst="rect">
            <a:avLst/>
          </a:prstGeom>
        </p:spPr>
      </p:pic>
      <p:sp>
        <p:nvSpPr>
          <p:cNvPr id="10" name="文本框 9">
            <a:extLst>
              <a:ext uri="{FF2B5EF4-FFF2-40B4-BE49-F238E27FC236}">
                <a16:creationId xmlns:a16="http://schemas.microsoft.com/office/drawing/2014/main" id="{1895E4AF-4506-5735-B4F1-E8A8E9F2B548}"/>
              </a:ext>
            </a:extLst>
          </p:cNvPr>
          <p:cNvSpPr txBox="1"/>
          <p:nvPr/>
        </p:nvSpPr>
        <p:spPr>
          <a:xfrm>
            <a:off x="362311" y="4555110"/>
            <a:ext cx="8690065" cy="2031325"/>
          </a:xfrm>
          <a:prstGeom prst="rect">
            <a:avLst/>
          </a:prstGeom>
          <a:noFill/>
        </p:spPr>
        <p:txBody>
          <a:bodyPr wrap="square" rtlCol="0">
            <a:spAutoFit/>
          </a:bodyPr>
          <a:lstStyle/>
          <a:p>
            <a:r>
              <a:rPr lang="zh-CN" altLang="en-US" sz="1400" b="0" i="0" dirty="0">
                <a:effectLst/>
                <a:latin typeface="微软雅黑" panose="020B0503020204020204" pitchFamily="34" charset="-122"/>
                <a:ea typeface="微软雅黑" panose="020B0503020204020204" pitchFamily="34" charset="-122"/>
              </a:rPr>
              <a:t>给定输入</a:t>
            </a:r>
            <a:r>
              <a:rPr lang="en-US" altLang="zh-CN" sz="1400" b="0" i="0" dirty="0">
                <a:effectLst/>
                <a:latin typeface="微软雅黑" panose="020B0503020204020204" pitchFamily="34" charset="-122"/>
                <a:ea typeface="微软雅黑" panose="020B0503020204020204" pitchFamily="34" charset="-122"/>
              </a:rPr>
              <a:t>3×64×64</a:t>
            </a:r>
            <a:r>
              <a:rPr lang="zh-CN" altLang="en-US" sz="1400" b="0" i="0" dirty="0">
                <a:effectLst/>
                <a:latin typeface="微软雅黑" panose="020B0503020204020204" pitchFamily="34" charset="-122"/>
                <a:ea typeface="微软雅黑" panose="020B0503020204020204" pitchFamily="34" charset="-122"/>
              </a:rPr>
              <a:t>的彩色图片，使用</a:t>
            </a:r>
            <a:r>
              <a:rPr lang="en-US" altLang="zh-CN" sz="1400" b="0" i="0" dirty="0">
                <a:effectLst/>
                <a:latin typeface="微软雅黑" panose="020B0503020204020204" pitchFamily="34" charset="-122"/>
                <a:ea typeface="微软雅黑" panose="020B0503020204020204" pitchFamily="34" charset="-122"/>
              </a:rPr>
              <a:t>16</a:t>
            </a:r>
            <a:r>
              <a:rPr lang="zh-CN" altLang="en-US" sz="1400" b="0" i="0" dirty="0">
                <a:effectLst/>
                <a:latin typeface="微软雅黑" panose="020B0503020204020204" pitchFamily="34" charset="-122"/>
                <a:ea typeface="微软雅黑" panose="020B0503020204020204" pitchFamily="34" charset="-122"/>
              </a:rPr>
              <a:t>个</a:t>
            </a:r>
            <a:r>
              <a:rPr lang="en-US" altLang="zh-CN" sz="1400" b="0" i="0" dirty="0">
                <a:effectLst/>
                <a:latin typeface="微软雅黑" panose="020B0503020204020204" pitchFamily="34" charset="-122"/>
                <a:ea typeface="微软雅黑" panose="020B0503020204020204" pitchFamily="34" charset="-122"/>
              </a:rPr>
              <a:t>3×3×3</a:t>
            </a:r>
            <a:r>
              <a:rPr lang="zh-CN" altLang="en-US" sz="1400" b="0" i="0" dirty="0">
                <a:effectLst/>
                <a:latin typeface="微软雅黑" panose="020B0503020204020204" pitchFamily="34" charset="-122"/>
                <a:ea typeface="微软雅黑" panose="020B0503020204020204" pitchFamily="34" charset="-122"/>
              </a:rPr>
              <a:t>大小的卷积核做卷积，得到大小为</a:t>
            </a:r>
            <a:r>
              <a:rPr lang="en-US" altLang="zh-CN" sz="1400" b="0" i="0" dirty="0">
                <a:effectLst/>
                <a:latin typeface="微软雅黑" panose="020B0503020204020204" pitchFamily="34" charset="-122"/>
                <a:ea typeface="微软雅黑" panose="020B0503020204020204" pitchFamily="34" charset="-122"/>
              </a:rPr>
              <a:t>16×64×64</a:t>
            </a:r>
            <a:r>
              <a:rPr lang="zh-CN" altLang="en-US" sz="1400" b="0" i="0" dirty="0">
                <a:effectLst/>
                <a:latin typeface="微软雅黑" panose="020B0503020204020204" pitchFamily="34" charset="-122"/>
                <a:ea typeface="微软雅黑" panose="020B0503020204020204" pitchFamily="34" charset="-122"/>
              </a:rPr>
              <a:t>的特征图； </a:t>
            </a:r>
            <a:endParaRPr lang="en-US" altLang="zh-CN" sz="1400" b="0" i="0" dirty="0">
              <a:effectLst/>
              <a:latin typeface="微软雅黑" panose="020B0503020204020204" pitchFamily="34" charset="-122"/>
              <a:ea typeface="微软雅黑" panose="020B0503020204020204" pitchFamily="34" charset="-122"/>
            </a:endParaRPr>
          </a:p>
          <a:p>
            <a:r>
              <a:rPr lang="zh-CN" altLang="en-US" sz="1400" b="0" i="0" dirty="0">
                <a:effectLst/>
                <a:latin typeface="微软雅黑" panose="020B0503020204020204" pitchFamily="34" charset="-122"/>
                <a:ea typeface="微软雅黑" panose="020B0503020204020204" pitchFamily="34" charset="-122"/>
              </a:rPr>
              <a:t>再进行池化操作降维，得到大小为</a:t>
            </a:r>
            <a:r>
              <a:rPr lang="en-US" altLang="zh-CN" sz="1400" b="0" i="0" dirty="0">
                <a:effectLst/>
                <a:latin typeface="微软雅黑" panose="020B0503020204020204" pitchFamily="34" charset="-122"/>
                <a:ea typeface="微软雅黑" panose="020B0503020204020204" pitchFamily="34" charset="-122"/>
              </a:rPr>
              <a:t>16×32×32</a:t>
            </a:r>
            <a:r>
              <a:rPr lang="zh-CN" altLang="en-US" sz="1400" b="0" i="0" dirty="0">
                <a:effectLst/>
                <a:latin typeface="微软雅黑" panose="020B0503020204020204" pitchFamily="34" charset="-122"/>
                <a:ea typeface="微软雅黑" panose="020B0503020204020204" pitchFamily="34" charset="-122"/>
              </a:rPr>
              <a:t>的特征图； </a:t>
            </a:r>
            <a:endParaRPr lang="en-US" altLang="zh-CN" sz="1400" b="0" i="0" dirty="0">
              <a:effectLst/>
              <a:latin typeface="微软雅黑" panose="020B0503020204020204" pitchFamily="34" charset="-122"/>
              <a:ea typeface="微软雅黑" panose="020B0503020204020204" pitchFamily="34" charset="-122"/>
            </a:endParaRPr>
          </a:p>
          <a:p>
            <a:r>
              <a:rPr lang="zh-CN" altLang="en-US" sz="1400" b="0" i="0" dirty="0">
                <a:effectLst/>
                <a:latin typeface="微软雅黑" panose="020B0503020204020204" pitchFamily="34" charset="-122"/>
                <a:ea typeface="微软雅黑" panose="020B0503020204020204" pitchFamily="34" charset="-122"/>
              </a:rPr>
              <a:t>对特征图再卷积得到大小为</a:t>
            </a:r>
            <a:r>
              <a:rPr lang="en-US" altLang="zh-CN" sz="1400" b="0" i="0" dirty="0">
                <a:effectLst/>
                <a:latin typeface="微软雅黑" panose="020B0503020204020204" pitchFamily="34" charset="-122"/>
                <a:ea typeface="微软雅黑" panose="020B0503020204020204" pitchFamily="34" charset="-122"/>
              </a:rPr>
              <a:t>32×32×32</a:t>
            </a:r>
            <a:r>
              <a:rPr lang="zh-CN" altLang="en-US" sz="1400" b="0" i="0" dirty="0">
                <a:effectLst/>
                <a:latin typeface="微软雅黑" panose="020B0503020204020204" pitchFamily="34" charset="-122"/>
                <a:ea typeface="微软雅黑" panose="020B0503020204020204" pitchFamily="34" charset="-122"/>
              </a:rPr>
              <a:t>特征图；</a:t>
            </a:r>
            <a:endParaRPr lang="en-US" altLang="zh-CN" sz="1400" b="0" i="0" dirty="0">
              <a:effectLst/>
              <a:latin typeface="微软雅黑" panose="020B0503020204020204" pitchFamily="34" charset="-122"/>
              <a:ea typeface="微软雅黑" panose="020B0503020204020204" pitchFamily="34" charset="-122"/>
            </a:endParaRPr>
          </a:p>
          <a:p>
            <a:r>
              <a:rPr lang="zh-CN" altLang="en-US" sz="1400" b="0" i="0" dirty="0">
                <a:effectLst/>
                <a:latin typeface="微软雅黑" panose="020B0503020204020204" pitchFamily="34" charset="-122"/>
                <a:ea typeface="微软雅黑" panose="020B0503020204020204" pitchFamily="34" charset="-122"/>
              </a:rPr>
              <a:t>再进行池化操作得到</a:t>
            </a:r>
            <a:r>
              <a:rPr lang="en-US" altLang="zh-CN" sz="1400" b="0" i="0" dirty="0">
                <a:effectLst/>
                <a:latin typeface="微软雅黑" panose="020B0503020204020204" pitchFamily="34" charset="-122"/>
                <a:ea typeface="微软雅黑" panose="020B0503020204020204" pitchFamily="34" charset="-122"/>
              </a:rPr>
              <a:t>32×16×16</a:t>
            </a:r>
            <a:r>
              <a:rPr lang="zh-CN" altLang="en-US" sz="1400" b="0" i="0" dirty="0">
                <a:effectLst/>
                <a:latin typeface="微软雅黑" panose="020B0503020204020204" pitchFamily="34" charset="-122"/>
                <a:ea typeface="微软雅黑" panose="020B0503020204020204" pitchFamily="34" charset="-122"/>
              </a:rPr>
              <a:t>大小的特征图； </a:t>
            </a:r>
            <a:endParaRPr lang="en-US" altLang="zh-CN" sz="1400" b="0" i="0" dirty="0">
              <a:effectLst/>
              <a:latin typeface="微软雅黑" panose="020B0503020204020204" pitchFamily="34" charset="-122"/>
              <a:ea typeface="微软雅黑" panose="020B0503020204020204" pitchFamily="34" charset="-122"/>
            </a:endParaRPr>
          </a:p>
          <a:p>
            <a:r>
              <a:rPr lang="zh-CN" altLang="en-US" sz="1400" b="0" i="0" dirty="0">
                <a:effectLst/>
                <a:latin typeface="微软雅黑" panose="020B0503020204020204" pitchFamily="34" charset="-122"/>
                <a:ea typeface="微软雅黑" panose="020B0503020204020204" pitchFamily="34" charset="-122"/>
              </a:rPr>
              <a:t>对特征图做全连接，将特征图平铺成一维向量（这步操作称为</a:t>
            </a:r>
            <a:r>
              <a:rPr lang="en-US" altLang="zh-CN" sz="1400" b="0" i="0" dirty="0">
                <a:effectLst/>
                <a:latin typeface="微软雅黑" panose="020B0503020204020204" pitchFamily="34" charset="-122"/>
                <a:ea typeface="微软雅黑" panose="020B0503020204020204" pitchFamily="34" charset="-122"/>
              </a:rPr>
              <a:t>Flatten</a:t>
            </a:r>
            <a:r>
              <a:rPr lang="zh-CN" altLang="en-US" sz="1400" b="0" i="0" dirty="0">
                <a:effectLst/>
                <a:latin typeface="微软雅黑" panose="020B0503020204020204" pitchFamily="34" charset="-122"/>
                <a:ea typeface="微软雅黑" panose="020B0503020204020204" pitchFamily="34" charset="-122"/>
              </a:rPr>
              <a:t>），压平后输入特征大小为</a:t>
            </a:r>
            <a:r>
              <a:rPr lang="en-US" altLang="zh-CN" sz="1400" b="0" i="0" dirty="0">
                <a:effectLst/>
                <a:latin typeface="微软雅黑" panose="020B0503020204020204" pitchFamily="34" charset="-122"/>
                <a:ea typeface="微软雅黑" panose="020B0503020204020204" pitchFamily="34" charset="-122"/>
              </a:rPr>
              <a:t>32×16×16=8192</a:t>
            </a:r>
            <a:r>
              <a:rPr lang="zh-CN" altLang="en-US" sz="1400" b="0" i="0" dirty="0">
                <a:effectLst/>
                <a:latin typeface="微软雅黑" panose="020B0503020204020204" pitchFamily="34" charset="-122"/>
                <a:ea typeface="微软雅黑" panose="020B0503020204020204" pitchFamily="34" charset="-122"/>
              </a:rPr>
              <a:t>； </a:t>
            </a:r>
            <a:endParaRPr lang="en-US" altLang="zh-CN" sz="1400" b="0" i="0" dirty="0">
              <a:effectLst/>
              <a:latin typeface="微软雅黑" panose="020B0503020204020204" pitchFamily="34" charset="-122"/>
              <a:ea typeface="微软雅黑" panose="020B0503020204020204" pitchFamily="34" charset="-122"/>
            </a:endParaRPr>
          </a:p>
          <a:p>
            <a:r>
              <a:rPr lang="zh-CN" altLang="en-US" sz="1400" b="0" i="0" dirty="0">
                <a:effectLst/>
                <a:latin typeface="微软雅黑" panose="020B0503020204020204" pitchFamily="34" charset="-122"/>
                <a:ea typeface="微软雅黑" panose="020B0503020204020204" pitchFamily="34" charset="-122"/>
              </a:rPr>
              <a:t>之后做一次全连接对大小为</a:t>
            </a:r>
            <a:r>
              <a:rPr lang="en-US" altLang="zh-CN" sz="1400" b="0" i="0" dirty="0">
                <a:effectLst/>
                <a:latin typeface="微软雅黑" panose="020B0503020204020204" pitchFamily="34" charset="-122"/>
                <a:ea typeface="微软雅黑" panose="020B0503020204020204" pitchFamily="34" charset="-122"/>
              </a:rPr>
              <a:t>8192</a:t>
            </a:r>
            <a:r>
              <a:rPr lang="zh-CN" altLang="en-US" sz="1400" b="0" i="0" dirty="0">
                <a:effectLst/>
                <a:latin typeface="微软雅黑" panose="020B0503020204020204" pitchFamily="34" charset="-122"/>
                <a:ea typeface="微软雅黑" panose="020B0503020204020204" pitchFamily="34" charset="-122"/>
              </a:rPr>
              <a:t>特征变换到大小为</a:t>
            </a:r>
            <a:r>
              <a:rPr lang="en-US" altLang="zh-CN" sz="1400" b="0" i="0" dirty="0">
                <a:effectLst/>
                <a:latin typeface="微软雅黑" panose="020B0503020204020204" pitchFamily="34" charset="-122"/>
                <a:ea typeface="微软雅黑" panose="020B0503020204020204" pitchFamily="34" charset="-122"/>
              </a:rPr>
              <a:t>128</a:t>
            </a:r>
            <a:r>
              <a:rPr lang="zh-CN" altLang="en-US" sz="1400" b="0" i="0" dirty="0">
                <a:effectLst/>
                <a:latin typeface="微软雅黑" panose="020B0503020204020204" pitchFamily="34" charset="-122"/>
                <a:ea typeface="微软雅黑" panose="020B0503020204020204" pitchFamily="34" charset="-122"/>
              </a:rPr>
              <a:t>的特征，再依次做两次全连接分别得到</a:t>
            </a:r>
            <a:r>
              <a:rPr lang="en-US" altLang="zh-CN" sz="1400" b="0" i="0" dirty="0">
                <a:effectLst/>
                <a:latin typeface="微软雅黑" panose="020B0503020204020204" pitchFamily="34" charset="-122"/>
                <a:ea typeface="微软雅黑" panose="020B0503020204020204" pitchFamily="34" charset="-122"/>
              </a:rPr>
              <a:t>64</a:t>
            </a:r>
            <a:r>
              <a:rPr lang="zh-CN" altLang="en-US" sz="1400" b="0" i="0" dirty="0">
                <a:effectLst/>
                <a:latin typeface="微软雅黑" panose="020B0503020204020204" pitchFamily="34" charset="-122"/>
                <a:ea typeface="微软雅黑" panose="020B0503020204020204" pitchFamily="34" charset="-122"/>
              </a:rPr>
              <a:t>，</a:t>
            </a:r>
            <a:r>
              <a:rPr lang="en-US" altLang="zh-CN" sz="1400" b="0" i="0" dirty="0">
                <a:effectLst/>
                <a:latin typeface="微软雅黑" panose="020B0503020204020204" pitchFamily="34" charset="-122"/>
                <a:ea typeface="微软雅黑" panose="020B0503020204020204" pitchFamily="34" charset="-122"/>
              </a:rPr>
              <a:t>10</a:t>
            </a:r>
            <a:r>
              <a:rPr lang="zh-CN" altLang="en-US" sz="1400" b="0" i="0" dirty="0">
                <a:effectLst/>
                <a:latin typeface="微软雅黑" panose="020B0503020204020204" pitchFamily="34" charset="-122"/>
                <a:ea typeface="微软雅黑" panose="020B0503020204020204" pitchFamily="34" charset="-122"/>
              </a:rPr>
              <a:t>。 </a:t>
            </a:r>
            <a:endParaRPr lang="en-US" altLang="zh-CN" sz="1400" b="0" i="0" dirty="0">
              <a:effectLst/>
              <a:latin typeface="微软雅黑" panose="020B0503020204020204" pitchFamily="34" charset="-122"/>
              <a:ea typeface="微软雅黑" panose="020B0503020204020204" pitchFamily="34" charset="-122"/>
            </a:endParaRPr>
          </a:p>
          <a:p>
            <a:r>
              <a:rPr lang="zh-CN" altLang="en-US" sz="1400" b="0" i="0" dirty="0">
                <a:effectLst/>
                <a:latin typeface="微软雅黑" panose="020B0503020204020204" pitchFamily="34" charset="-122"/>
                <a:ea typeface="微软雅黑" panose="020B0503020204020204" pitchFamily="34" charset="-122"/>
              </a:rPr>
              <a:t>最后的输出结果是依据自己的实际问题而定，假设我们的输入是包含</a:t>
            </a:r>
            <a:r>
              <a:rPr lang="en-US" altLang="zh-CN" sz="1400" b="0" i="0" dirty="0">
                <a:effectLst/>
                <a:latin typeface="微软雅黑" panose="020B0503020204020204" pitchFamily="34" charset="-122"/>
                <a:ea typeface="微软雅黑" panose="020B0503020204020204" pitchFamily="34" charset="-122"/>
              </a:rPr>
              <a:t>0∼9</a:t>
            </a:r>
            <a:r>
              <a:rPr lang="zh-CN" altLang="en-US" sz="1400" b="0" i="0" dirty="0">
                <a:effectLst/>
                <a:latin typeface="微软雅黑" panose="020B0503020204020204" pitchFamily="34" charset="-122"/>
                <a:ea typeface="微软雅黑" panose="020B0503020204020204" pitchFamily="34" charset="-122"/>
              </a:rPr>
              <a:t>的数字图片，做分类那输出对应是</a:t>
            </a:r>
            <a:r>
              <a:rPr lang="en-US" altLang="zh-CN" sz="1400" b="0" i="0" dirty="0">
                <a:effectLst/>
                <a:latin typeface="微软雅黑" panose="020B0503020204020204" pitchFamily="34" charset="-122"/>
                <a:ea typeface="微软雅黑" panose="020B0503020204020204" pitchFamily="34" charset="-122"/>
              </a:rPr>
              <a:t>10</a:t>
            </a:r>
            <a:r>
              <a:rPr lang="zh-CN" altLang="en-US" sz="1400" b="0" i="0" dirty="0">
                <a:effectLst/>
                <a:latin typeface="微软雅黑" panose="020B0503020204020204" pitchFamily="34" charset="-122"/>
                <a:ea typeface="微软雅黑" panose="020B0503020204020204" pitchFamily="34" charset="-122"/>
              </a:rPr>
              <a:t>个概率值，分别对应</a:t>
            </a:r>
            <a:r>
              <a:rPr lang="en-US" altLang="zh-CN" sz="1400" b="0" i="0" dirty="0">
                <a:effectLst/>
                <a:latin typeface="微软雅黑" panose="020B0503020204020204" pitchFamily="34" charset="-122"/>
                <a:ea typeface="微软雅黑" panose="020B0503020204020204" pitchFamily="34" charset="-122"/>
              </a:rPr>
              <a:t>0∼9</a:t>
            </a:r>
            <a:r>
              <a:rPr lang="zh-CN" altLang="en-US" sz="1400" b="0" i="0" dirty="0">
                <a:effectLst/>
                <a:latin typeface="微软雅黑" panose="020B0503020204020204" pitchFamily="34" charset="-122"/>
                <a:ea typeface="微软雅黑" panose="020B0503020204020204" pitchFamily="34" charset="-122"/>
              </a:rPr>
              <a:t>的概率大小。</a:t>
            </a:r>
            <a:endParaRPr lang="zh-CN" altLang="en-US" sz="14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6CCCDA68-4789-96B8-3597-5DD7D5A75195}"/>
              </a:ext>
            </a:extLst>
          </p:cNvPr>
          <p:cNvSpPr txBox="1"/>
          <p:nvPr/>
        </p:nvSpPr>
        <p:spPr>
          <a:xfrm>
            <a:off x="1789611" y="4042699"/>
            <a:ext cx="329838"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①</a:t>
            </a:r>
          </a:p>
        </p:txBody>
      </p:sp>
      <p:sp>
        <p:nvSpPr>
          <p:cNvPr id="12" name="文本框 11">
            <a:extLst>
              <a:ext uri="{FF2B5EF4-FFF2-40B4-BE49-F238E27FC236}">
                <a16:creationId xmlns:a16="http://schemas.microsoft.com/office/drawing/2014/main" id="{0407995C-90CD-25E9-0B62-6E7E85E9749C}"/>
              </a:ext>
            </a:extLst>
          </p:cNvPr>
          <p:cNvSpPr txBox="1"/>
          <p:nvPr/>
        </p:nvSpPr>
        <p:spPr>
          <a:xfrm>
            <a:off x="3045278" y="4042699"/>
            <a:ext cx="329838"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②</a:t>
            </a:r>
          </a:p>
        </p:txBody>
      </p:sp>
      <p:sp>
        <p:nvSpPr>
          <p:cNvPr id="13" name="文本框 12">
            <a:extLst>
              <a:ext uri="{FF2B5EF4-FFF2-40B4-BE49-F238E27FC236}">
                <a16:creationId xmlns:a16="http://schemas.microsoft.com/office/drawing/2014/main" id="{6B5D5282-2F68-6560-E097-2BA0037D9C0C}"/>
              </a:ext>
            </a:extLst>
          </p:cNvPr>
          <p:cNvSpPr txBox="1"/>
          <p:nvPr/>
        </p:nvSpPr>
        <p:spPr>
          <a:xfrm>
            <a:off x="4327887" y="4042699"/>
            <a:ext cx="329838"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③</a:t>
            </a:r>
          </a:p>
        </p:txBody>
      </p:sp>
      <p:sp>
        <p:nvSpPr>
          <p:cNvPr id="14" name="文本框 13">
            <a:extLst>
              <a:ext uri="{FF2B5EF4-FFF2-40B4-BE49-F238E27FC236}">
                <a16:creationId xmlns:a16="http://schemas.microsoft.com/office/drawing/2014/main" id="{F23FE38D-0394-B71A-AE26-98F6B6AF0F39}"/>
              </a:ext>
            </a:extLst>
          </p:cNvPr>
          <p:cNvSpPr txBox="1"/>
          <p:nvPr/>
        </p:nvSpPr>
        <p:spPr>
          <a:xfrm>
            <a:off x="5904138" y="4042699"/>
            <a:ext cx="329838"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④</a:t>
            </a:r>
          </a:p>
        </p:txBody>
      </p:sp>
      <p:sp>
        <p:nvSpPr>
          <p:cNvPr id="15" name="文本框 14">
            <a:extLst>
              <a:ext uri="{FF2B5EF4-FFF2-40B4-BE49-F238E27FC236}">
                <a16:creationId xmlns:a16="http://schemas.microsoft.com/office/drawing/2014/main" id="{E308C8E5-E0FF-5A79-6B74-BE8AE7F9765D}"/>
              </a:ext>
            </a:extLst>
          </p:cNvPr>
          <p:cNvSpPr txBox="1"/>
          <p:nvPr/>
        </p:nvSpPr>
        <p:spPr>
          <a:xfrm>
            <a:off x="7101567" y="4048084"/>
            <a:ext cx="329838"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⑤</a:t>
            </a:r>
          </a:p>
        </p:txBody>
      </p:sp>
      <p:sp>
        <p:nvSpPr>
          <p:cNvPr id="16" name="文本框 15">
            <a:extLst>
              <a:ext uri="{FF2B5EF4-FFF2-40B4-BE49-F238E27FC236}">
                <a16:creationId xmlns:a16="http://schemas.microsoft.com/office/drawing/2014/main" id="{DE4EF879-931A-FE54-EB79-F12039C097E0}"/>
              </a:ext>
            </a:extLst>
          </p:cNvPr>
          <p:cNvSpPr txBox="1"/>
          <p:nvPr/>
        </p:nvSpPr>
        <p:spPr>
          <a:xfrm>
            <a:off x="104710" y="4497002"/>
            <a:ext cx="329838"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①</a:t>
            </a:r>
          </a:p>
        </p:txBody>
      </p:sp>
      <p:sp>
        <p:nvSpPr>
          <p:cNvPr id="17" name="文本框 16">
            <a:extLst>
              <a:ext uri="{FF2B5EF4-FFF2-40B4-BE49-F238E27FC236}">
                <a16:creationId xmlns:a16="http://schemas.microsoft.com/office/drawing/2014/main" id="{3327543F-2EE8-5657-33CB-AFCDCAA50C1B}"/>
              </a:ext>
            </a:extLst>
          </p:cNvPr>
          <p:cNvSpPr txBox="1"/>
          <p:nvPr/>
        </p:nvSpPr>
        <p:spPr>
          <a:xfrm>
            <a:off x="99812" y="4721719"/>
            <a:ext cx="329838"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②</a:t>
            </a:r>
          </a:p>
        </p:txBody>
      </p:sp>
      <p:sp>
        <p:nvSpPr>
          <p:cNvPr id="18" name="文本框 17">
            <a:extLst>
              <a:ext uri="{FF2B5EF4-FFF2-40B4-BE49-F238E27FC236}">
                <a16:creationId xmlns:a16="http://schemas.microsoft.com/office/drawing/2014/main" id="{32EB270F-0AD8-CC1A-56B0-9FC662C8DFDC}"/>
              </a:ext>
            </a:extLst>
          </p:cNvPr>
          <p:cNvSpPr txBox="1"/>
          <p:nvPr/>
        </p:nvSpPr>
        <p:spPr>
          <a:xfrm>
            <a:off x="95532" y="4937538"/>
            <a:ext cx="329838"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③</a:t>
            </a:r>
          </a:p>
        </p:txBody>
      </p:sp>
      <p:sp>
        <p:nvSpPr>
          <p:cNvPr id="19" name="文本框 18">
            <a:extLst>
              <a:ext uri="{FF2B5EF4-FFF2-40B4-BE49-F238E27FC236}">
                <a16:creationId xmlns:a16="http://schemas.microsoft.com/office/drawing/2014/main" id="{435F3C97-1FE9-982F-DA9A-400DB05F093F}"/>
              </a:ext>
            </a:extLst>
          </p:cNvPr>
          <p:cNvSpPr txBox="1"/>
          <p:nvPr/>
        </p:nvSpPr>
        <p:spPr>
          <a:xfrm>
            <a:off x="91252" y="5156080"/>
            <a:ext cx="329838"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④</a:t>
            </a:r>
          </a:p>
        </p:txBody>
      </p:sp>
      <p:sp>
        <p:nvSpPr>
          <p:cNvPr id="20" name="文本框 19">
            <a:extLst>
              <a:ext uri="{FF2B5EF4-FFF2-40B4-BE49-F238E27FC236}">
                <a16:creationId xmlns:a16="http://schemas.microsoft.com/office/drawing/2014/main" id="{04D22E9D-D2D0-8AE1-2128-4E3641C1D3BF}"/>
              </a:ext>
            </a:extLst>
          </p:cNvPr>
          <p:cNvSpPr txBox="1"/>
          <p:nvPr/>
        </p:nvSpPr>
        <p:spPr>
          <a:xfrm>
            <a:off x="95532" y="5353452"/>
            <a:ext cx="329838"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⑤</a:t>
            </a:r>
          </a:p>
        </p:txBody>
      </p:sp>
      <p:sp>
        <p:nvSpPr>
          <p:cNvPr id="21" name="文本框 20">
            <a:extLst>
              <a:ext uri="{FF2B5EF4-FFF2-40B4-BE49-F238E27FC236}">
                <a16:creationId xmlns:a16="http://schemas.microsoft.com/office/drawing/2014/main" id="{AAB192A9-F6D1-1A60-27B7-F97F57E1C452}"/>
              </a:ext>
            </a:extLst>
          </p:cNvPr>
          <p:cNvSpPr txBox="1"/>
          <p:nvPr/>
        </p:nvSpPr>
        <p:spPr>
          <a:xfrm>
            <a:off x="97711" y="5780168"/>
            <a:ext cx="329838"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⑤</a:t>
            </a:r>
          </a:p>
        </p:txBody>
      </p:sp>
      <p:sp>
        <p:nvSpPr>
          <p:cNvPr id="23" name="文本框 22">
            <a:extLst>
              <a:ext uri="{FF2B5EF4-FFF2-40B4-BE49-F238E27FC236}">
                <a16:creationId xmlns:a16="http://schemas.microsoft.com/office/drawing/2014/main" id="{857BA86F-BB00-0FCC-022C-BBCEE5FEC8A7}"/>
              </a:ext>
            </a:extLst>
          </p:cNvPr>
          <p:cNvSpPr txBox="1"/>
          <p:nvPr/>
        </p:nvSpPr>
        <p:spPr>
          <a:xfrm>
            <a:off x="8303283" y="3141619"/>
            <a:ext cx="329838"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⑥</a:t>
            </a:r>
          </a:p>
        </p:txBody>
      </p:sp>
      <p:sp>
        <p:nvSpPr>
          <p:cNvPr id="24" name="文本框 23">
            <a:extLst>
              <a:ext uri="{FF2B5EF4-FFF2-40B4-BE49-F238E27FC236}">
                <a16:creationId xmlns:a16="http://schemas.microsoft.com/office/drawing/2014/main" id="{6B22825C-7A33-A128-58D1-47E25D005E49}"/>
              </a:ext>
            </a:extLst>
          </p:cNvPr>
          <p:cNvSpPr txBox="1"/>
          <p:nvPr/>
        </p:nvSpPr>
        <p:spPr>
          <a:xfrm>
            <a:off x="97711" y="5999403"/>
            <a:ext cx="329838"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⑥</a:t>
            </a:r>
          </a:p>
        </p:txBody>
      </p:sp>
      <p:sp>
        <p:nvSpPr>
          <p:cNvPr id="25" name="文本框 24">
            <a:extLst>
              <a:ext uri="{FF2B5EF4-FFF2-40B4-BE49-F238E27FC236}">
                <a16:creationId xmlns:a16="http://schemas.microsoft.com/office/drawing/2014/main" id="{E494718E-3690-5040-D370-99AE0AC2A1A7}"/>
              </a:ext>
            </a:extLst>
          </p:cNvPr>
          <p:cNvSpPr txBox="1"/>
          <p:nvPr/>
        </p:nvSpPr>
        <p:spPr>
          <a:xfrm>
            <a:off x="8226288" y="3415170"/>
            <a:ext cx="578123"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输出</a:t>
            </a:r>
          </a:p>
        </p:txBody>
      </p:sp>
    </p:spTree>
    <p:extLst>
      <p:ext uri="{BB962C8B-B14F-4D97-AF65-F5344CB8AC3E}">
        <p14:creationId xmlns:p14="http://schemas.microsoft.com/office/powerpoint/2010/main" val="2953534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EE87BCB-2E02-079E-3A10-C693F335C8EC}"/>
              </a:ext>
            </a:extLst>
          </p:cNvPr>
          <p:cNvSpPr txBox="1">
            <a:spLocks/>
          </p:cNvSpPr>
          <p:nvPr/>
        </p:nvSpPr>
        <p:spPr>
          <a:xfrm>
            <a:off x="628650" y="23450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简单神经网络示例伪代码</a:t>
            </a:r>
            <a:endParaRPr lang="zh-CN" altLang="en-US" dirty="0"/>
          </a:p>
        </p:txBody>
      </p:sp>
      <p:sp>
        <p:nvSpPr>
          <p:cNvPr id="5" name="文本框 4">
            <a:extLst>
              <a:ext uri="{FF2B5EF4-FFF2-40B4-BE49-F238E27FC236}">
                <a16:creationId xmlns:a16="http://schemas.microsoft.com/office/drawing/2014/main" id="{0AEC5DE1-436F-C8CA-BBEF-607314BBFDAC}"/>
              </a:ext>
            </a:extLst>
          </p:cNvPr>
          <p:cNvSpPr txBox="1"/>
          <p:nvPr/>
        </p:nvSpPr>
        <p:spPr>
          <a:xfrm>
            <a:off x="414745" y="1273972"/>
            <a:ext cx="7832816"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卷积神经网络所需组件接口和模型构建使用伪代码描述：</a:t>
            </a:r>
          </a:p>
        </p:txBody>
      </p:sp>
      <p:sp>
        <p:nvSpPr>
          <p:cNvPr id="7" name="文本框 6">
            <a:extLst>
              <a:ext uri="{FF2B5EF4-FFF2-40B4-BE49-F238E27FC236}">
                <a16:creationId xmlns:a16="http://schemas.microsoft.com/office/drawing/2014/main" id="{9E64541C-3631-BF56-E5C6-139FE3B6DD66}"/>
              </a:ext>
            </a:extLst>
          </p:cNvPr>
          <p:cNvSpPr txBox="1"/>
          <p:nvPr/>
        </p:nvSpPr>
        <p:spPr>
          <a:xfrm>
            <a:off x="765402" y="1696567"/>
            <a:ext cx="7613196" cy="4493538"/>
          </a:xfrm>
          <a:prstGeom prst="rect">
            <a:avLst/>
          </a:prstGeom>
          <a:solidFill>
            <a:schemeClr val="accent3">
              <a:lumMod val="20000"/>
              <a:lumOff val="80000"/>
            </a:schemeClr>
          </a:solidFill>
        </p:spPr>
        <p:txBody>
          <a:bodyPr wrap="square" rtlCol="0">
            <a:spAutoFit/>
          </a:bodyPr>
          <a:lstStyle/>
          <a:p>
            <a:r>
              <a:rPr lang="en-US" altLang="zh-CN" sz="1100" dirty="0"/>
              <a:t># </a:t>
            </a:r>
            <a:r>
              <a:rPr lang="zh-CN" altLang="en-US" sz="1100" dirty="0"/>
              <a:t>构建卷积神经网络的组件接口定义：</a:t>
            </a:r>
          </a:p>
          <a:p>
            <a:r>
              <a:rPr lang="zh-CN" altLang="en-US" sz="1100" dirty="0"/>
              <a:t>全连接层接口：</a:t>
            </a:r>
            <a:r>
              <a:rPr lang="en-US" altLang="zh-CN" sz="1100" dirty="0" err="1"/>
              <a:t>fully_connected</a:t>
            </a:r>
            <a:r>
              <a:rPr lang="en-US" altLang="zh-CN" sz="1100" dirty="0"/>
              <a:t>(input, weights)</a:t>
            </a:r>
          </a:p>
          <a:p>
            <a:r>
              <a:rPr lang="zh-CN" altLang="en-US" sz="1100" dirty="0"/>
              <a:t>卷积层的接口：</a:t>
            </a:r>
            <a:r>
              <a:rPr lang="en-US" altLang="zh-CN" sz="1100" dirty="0"/>
              <a:t>convolution(input, filters, stride, padding)</a:t>
            </a:r>
          </a:p>
          <a:p>
            <a:r>
              <a:rPr lang="zh-CN" altLang="en-US" sz="1100" dirty="0"/>
              <a:t>最大池化接口：</a:t>
            </a:r>
            <a:r>
              <a:rPr lang="en-US" altLang="zh-CN" sz="1100" dirty="0"/>
              <a:t>pooling(input, </a:t>
            </a:r>
            <a:r>
              <a:rPr lang="en-US" altLang="zh-CN" sz="1100" dirty="0" err="1"/>
              <a:t>pool_size</a:t>
            </a:r>
            <a:r>
              <a:rPr lang="en-US" altLang="zh-CN" sz="1100" dirty="0"/>
              <a:t>, stride, padding, mode='max')</a:t>
            </a:r>
          </a:p>
          <a:p>
            <a:r>
              <a:rPr lang="zh-CN" altLang="en-US" sz="1100" dirty="0"/>
              <a:t>平均池化接口：</a:t>
            </a:r>
            <a:r>
              <a:rPr lang="en-US" altLang="zh-CN" sz="1100" dirty="0"/>
              <a:t>pooling(input, </a:t>
            </a:r>
            <a:r>
              <a:rPr lang="en-US" altLang="zh-CN" sz="1100" dirty="0" err="1"/>
              <a:t>pool_size</a:t>
            </a:r>
            <a:r>
              <a:rPr lang="en-US" altLang="zh-CN" sz="1100" dirty="0"/>
              <a:t>, stride, padding, mode='mean')</a:t>
            </a:r>
          </a:p>
          <a:p>
            <a:endParaRPr lang="en-US" altLang="zh-CN" sz="1100" dirty="0"/>
          </a:p>
          <a:p>
            <a:r>
              <a:rPr lang="en-US" altLang="zh-CN" sz="1100" dirty="0"/>
              <a:t># </a:t>
            </a:r>
            <a:r>
              <a:rPr lang="zh-CN" altLang="en-US" sz="1100" dirty="0"/>
              <a:t>构建卷积神经网络描述：</a:t>
            </a:r>
          </a:p>
          <a:p>
            <a:r>
              <a:rPr lang="en-US" altLang="zh-CN" sz="1100" dirty="0"/>
              <a:t>input:(3,64,64)</a:t>
            </a:r>
            <a:r>
              <a:rPr lang="zh-CN" altLang="en-US" sz="1100" dirty="0"/>
              <a:t>大小的图片</a:t>
            </a:r>
          </a:p>
          <a:p>
            <a:r>
              <a:rPr lang="en-US" altLang="zh-CN" sz="1100" dirty="0"/>
              <a:t># </a:t>
            </a:r>
            <a:r>
              <a:rPr lang="zh-CN" altLang="en-US" sz="1100" dirty="0"/>
              <a:t>创建卷积模型的训练变量</a:t>
            </a:r>
            <a:r>
              <a:rPr lang="en-US" altLang="zh-CN" sz="1100" dirty="0"/>
              <a:t>,</a:t>
            </a:r>
            <a:r>
              <a:rPr lang="zh-CN" altLang="en-US" sz="1100" dirty="0"/>
              <a:t>使用随机数初始化变量值</a:t>
            </a:r>
          </a:p>
          <a:p>
            <a:r>
              <a:rPr lang="en-US" altLang="zh-CN" sz="1100" dirty="0"/>
              <a:t>conv1_filters = variable(random(size=(3, 3, 3, 16)))</a:t>
            </a:r>
          </a:p>
          <a:p>
            <a:r>
              <a:rPr lang="en-US" altLang="zh-CN" sz="1100" dirty="0"/>
              <a:t>conv2_filters = variable(random(size=(3, 3, 16, 32)))</a:t>
            </a:r>
          </a:p>
          <a:p>
            <a:r>
              <a:rPr lang="en-US" altLang="zh-CN" sz="1100" dirty="0"/>
              <a:t>fc1_weights = variable(random(size=(8192, 128)))</a:t>
            </a:r>
          </a:p>
          <a:p>
            <a:r>
              <a:rPr lang="en-US" altLang="zh-CN" sz="1100" dirty="0"/>
              <a:t>fc2_weights = variable(random(size=(128, 64)))</a:t>
            </a:r>
          </a:p>
          <a:p>
            <a:r>
              <a:rPr lang="en-US" altLang="zh-CN" sz="1100" dirty="0"/>
              <a:t>fc3_weights = variable(random(size=(64, 10)))</a:t>
            </a:r>
          </a:p>
          <a:p>
            <a:r>
              <a:rPr lang="en-US" altLang="zh-CN" sz="1100" dirty="0"/>
              <a:t># </a:t>
            </a:r>
            <a:r>
              <a:rPr lang="zh-CN" altLang="en-US" sz="1100" dirty="0"/>
              <a:t>将所有需要训练的参数收集起来</a:t>
            </a:r>
          </a:p>
          <a:p>
            <a:r>
              <a:rPr lang="en-US" altLang="zh-CN" sz="1100" dirty="0" err="1"/>
              <a:t>all_weights</a:t>
            </a:r>
            <a:r>
              <a:rPr lang="en-US" altLang="zh-CN" sz="1100" dirty="0"/>
              <a:t> = [conv1_filters, conv2_filters, fc1_weights, fc2_weights, fc3_weights]</a:t>
            </a:r>
          </a:p>
          <a:p>
            <a:endParaRPr lang="en-US" altLang="zh-CN" sz="1100" dirty="0"/>
          </a:p>
          <a:p>
            <a:r>
              <a:rPr lang="en-US" altLang="zh-CN" sz="1100" dirty="0"/>
              <a:t># </a:t>
            </a:r>
            <a:r>
              <a:rPr lang="zh-CN" altLang="en-US" sz="1100" dirty="0"/>
              <a:t>构建卷积模型的连接过程</a:t>
            </a:r>
          </a:p>
          <a:p>
            <a:r>
              <a:rPr lang="en-US" altLang="zh-CN" sz="1100" dirty="0"/>
              <a:t>output = convolution(input, conv1_filters, stride=1, padding='same')</a:t>
            </a:r>
          </a:p>
          <a:p>
            <a:r>
              <a:rPr lang="en-US" altLang="zh-CN" sz="1100" dirty="0"/>
              <a:t>output = pooling(output, </a:t>
            </a:r>
            <a:r>
              <a:rPr lang="en-US" altLang="zh-CN" sz="1100" dirty="0" err="1"/>
              <a:t>kernel_size</a:t>
            </a:r>
            <a:r>
              <a:rPr lang="en-US" altLang="zh-CN" sz="1100" dirty="0"/>
              <a:t>=3, stride=2, padding='same', mode='max')</a:t>
            </a:r>
          </a:p>
          <a:p>
            <a:r>
              <a:rPr lang="en-US" altLang="zh-CN" sz="1100" dirty="0"/>
              <a:t>output = convolution(output, conv2_filters, stride=1, padding='same')</a:t>
            </a:r>
          </a:p>
          <a:p>
            <a:r>
              <a:rPr lang="en-US" altLang="zh-CN" sz="1100" dirty="0"/>
              <a:t>output = pooling(output, </a:t>
            </a:r>
            <a:r>
              <a:rPr lang="en-US" altLang="zh-CN" sz="1100" dirty="0" err="1"/>
              <a:t>kernel_size</a:t>
            </a:r>
            <a:r>
              <a:rPr lang="en-US" altLang="zh-CN" sz="1100" dirty="0"/>
              <a:t>=3, stride=2, padding='same', mode='max')</a:t>
            </a:r>
          </a:p>
          <a:p>
            <a:r>
              <a:rPr lang="en-US" altLang="zh-CN" sz="1100" dirty="0"/>
              <a:t>output = flatten(output)</a:t>
            </a:r>
          </a:p>
          <a:p>
            <a:r>
              <a:rPr lang="en-US" altLang="zh-CN" sz="1100" dirty="0"/>
              <a:t>output = </a:t>
            </a:r>
            <a:r>
              <a:rPr lang="en-US" altLang="zh-CN" sz="1100" dirty="0" err="1"/>
              <a:t>fully_connected</a:t>
            </a:r>
            <a:r>
              <a:rPr lang="en-US" altLang="zh-CN" sz="1100" dirty="0"/>
              <a:t>(output, fc1_weights)</a:t>
            </a:r>
          </a:p>
          <a:p>
            <a:r>
              <a:rPr lang="en-US" altLang="zh-CN" sz="1100" dirty="0"/>
              <a:t>output = </a:t>
            </a:r>
            <a:r>
              <a:rPr lang="en-US" altLang="zh-CN" sz="1100" dirty="0" err="1"/>
              <a:t>fully_connected</a:t>
            </a:r>
            <a:r>
              <a:rPr lang="en-US" altLang="zh-CN" sz="1100" dirty="0"/>
              <a:t>(output, fc2_weights)</a:t>
            </a:r>
          </a:p>
          <a:p>
            <a:r>
              <a:rPr lang="en-US" altLang="zh-CN" sz="1100" dirty="0"/>
              <a:t>output = </a:t>
            </a:r>
            <a:r>
              <a:rPr lang="en-US" altLang="zh-CN" sz="1100" dirty="0" err="1"/>
              <a:t>fully_connected</a:t>
            </a:r>
            <a:r>
              <a:rPr lang="en-US" altLang="zh-CN" sz="1100" dirty="0"/>
              <a:t>(output, fc3_weights)</a:t>
            </a:r>
            <a:endParaRPr lang="zh-CN" altLang="en-US" sz="1100" dirty="0"/>
          </a:p>
        </p:txBody>
      </p:sp>
    </p:spTree>
    <p:extLst>
      <p:ext uri="{BB962C8B-B14F-4D97-AF65-F5344CB8AC3E}">
        <p14:creationId xmlns:p14="http://schemas.microsoft.com/office/powerpoint/2010/main" val="3099206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EE87BCB-2E02-079E-3A10-C693F335C8EC}"/>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微软雅黑" panose="020B0503020204020204" pitchFamily="34" charset="-122"/>
                <a:ea typeface="微软雅黑" panose="020B0503020204020204" pitchFamily="34" charset="-122"/>
              </a:rPr>
              <a:t>面向对象的神经网络层的实现方法</a:t>
            </a:r>
            <a:endParaRPr lang="zh-CN" altLang="en-US" sz="4000" dirty="0"/>
          </a:p>
        </p:txBody>
      </p:sp>
      <p:sp>
        <p:nvSpPr>
          <p:cNvPr id="5" name="文本框 4">
            <a:extLst>
              <a:ext uri="{FF2B5EF4-FFF2-40B4-BE49-F238E27FC236}">
                <a16:creationId xmlns:a16="http://schemas.microsoft.com/office/drawing/2014/main" id="{0AEC5DE1-436F-C8CA-BBEF-607314BBFDAC}"/>
              </a:ext>
            </a:extLst>
          </p:cNvPr>
          <p:cNvSpPr txBox="1"/>
          <p:nvPr/>
        </p:nvSpPr>
        <p:spPr>
          <a:xfrm>
            <a:off x="434339" y="2299403"/>
            <a:ext cx="7832816" cy="1323439"/>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0" i="0" dirty="0">
                <a:effectLst/>
                <a:latin typeface="微软雅黑" panose="020B0503020204020204" pitchFamily="34" charset="-122"/>
                <a:ea typeface="微软雅黑" panose="020B0503020204020204" pitchFamily="34" charset="-122"/>
              </a:rPr>
              <a:t>面向对象编程：机器学习编程库大都提供了更高级用户友好的</a:t>
            </a:r>
            <a:r>
              <a:rPr lang="en-US" altLang="zh-CN" sz="1600" b="0" i="0" dirty="0">
                <a:effectLst/>
                <a:latin typeface="微软雅黑" panose="020B0503020204020204" pitchFamily="34" charset="-122"/>
                <a:ea typeface="微软雅黑" panose="020B0503020204020204" pitchFamily="34" charset="-122"/>
              </a:rPr>
              <a:t>API</a:t>
            </a:r>
            <a:r>
              <a:rPr lang="zh-CN" altLang="en-US" sz="1600" b="0" i="0" dirty="0">
                <a:effectLst/>
                <a:latin typeface="微软雅黑" panose="020B0503020204020204" pitchFamily="34" charset="-122"/>
                <a:ea typeface="微软雅黑" panose="020B0503020204020204" pitchFamily="34" charset="-122"/>
              </a:rPr>
              <a:t>，它将神经网络层抽象成一个基类，所有的神经网络层实现都继承基类调用低级</a:t>
            </a:r>
            <a:r>
              <a:rPr lang="en-US" altLang="zh-CN" sz="1600" b="0" i="0" dirty="0">
                <a:effectLst/>
                <a:latin typeface="微软雅黑" panose="020B0503020204020204" pitchFamily="34" charset="-122"/>
                <a:ea typeface="微软雅黑" panose="020B0503020204020204" pitchFamily="34" charset="-122"/>
              </a:rPr>
              <a:t>API</a:t>
            </a:r>
            <a:r>
              <a:rPr lang="zh-CN" altLang="en-US" sz="1600" b="0" i="0" dirty="0">
                <a:effectLst/>
                <a:latin typeface="微软雅黑" panose="020B0503020204020204" pitchFamily="34" charset="-122"/>
                <a:ea typeface="微软雅黑" panose="020B0503020204020204" pitchFamily="34" charset="-122"/>
              </a:rPr>
              <a:t>。 如</a:t>
            </a:r>
            <a:r>
              <a:rPr lang="en-US" altLang="zh-CN" sz="1600" b="0" i="0" dirty="0" err="1">
                <a:effectLst/>
                <a:latin typeface="微软雅黑" panose="020B0503020204020204" pitchFamily="34" charset="-122"/>
                <a:ea typeface="微软雅黑" panose="020B0503020204020204" pitchFamily="34" charset="-122"/>
              </a:rPr>
              <a:t>MindSpore</a:t>
            </a:r>
            <a:r>
              <a:rPr lang="zh-CN" altLang="en-US" sz="1600" b="0" i="0" dirty="0">
                <a:effectLst/>
                <a:latin typeface="微软雅黑" panose="020B0503020204020204" pitchFamily="34" charset="-122"/>
                <a:ea typeface="微软雅黑" panose="020B0503020204020204" pitchFamily="34" charset="-122"/>
              </a:rPr>
              <a:t>提供的</a:t>
            </a:r>
            <a:r>
              <a:rPr lang="en-US" altLang="zh-CN" sz="1600" b="0" i="0" dirty="0" err="1">
                <a:effectLst/>
                <a:latin typeface="微软雅黑" panose="020B0503020204020204" pitchFamily="34" charset="-122"/>
                <a:ea typeface="微软雅黑" panose="020B0503020204020204" pitchFamily="34" charset="-122"/>
              </a:rPr>
              <a:t>mindspore.nn.Cell</a:t>
            </a:r>
            <a:r>
              <a:rPr lang="zh-CN" altLang="en-US" sz="1600" b="0" i="0" dirty="0">
                <a:effectLst/>
                <a:latin typeface="微软雅黑" panose="020B0503020204020204" pitchFamily="34" charset="-122"/>
                <a:ea typeface="微软雅黑" panose="020B0503020204020204" pitchFamily="34" charset="-122"/>
              </a:rPr>
              <a:t>、</a:t>
            </a:r>
            <a:r>
              <a:rPr lang="en-US" altLang="zh-CN" sz="1600" b="0" i="0" dirty="0">
                <a:effectLst/>
                <a:latin typeface="微软雅黑" panose="020B0503020204020204" pitchFamily="34" charset="-122"/>
                <a:ea typeface="微软雅黑" panose="020B0503020204020204" pitchFamily="34" charset="-122"/>
              </a:rPr>
              <a:t>mindspore.nn.Conv2d</a:t>
            </a:r>
            <a:r>
              <a:rPr lang="zh-CN" altLang="en-US" sz="1600" b="0" i="0" dirty="0">
                <a:effectLst/>
                <a:latin typeface="微软雅黑" panose="020B0503020204020204" pitchFamily="34" charset="-122"/>
                <a:ea typeface="微软雅黑" panose="020B0503020204020204" pitchFamily="34" charset="-122"/>
              </a:rPr>
              <a:t>、</a:t>
            </a:r>
            <a:r>
              <a:rPr lang="en-US" altLang="zh-CN" sz="1600" b="0" i="0" dirty="0" err="1">
                <a:effectLst/>
                <a:latin typeface="微软雅黑" panose="020B0503020204020204" pitchFamily="34" charset="-122"/>
                <a:ea typeface="微软雅黑" panose="020B0503020204020204" pitchFamily="34" charset="-122"/>
              </a:rPr>
              <a:t>mindspore.dataset</a:t>
            </a:r>
            <a:r>
              <a:rPr lang="zh-CN" altLang="en-US" sz="1600" b="0" i="0" dirty="0">
                <a:effectLst/>
                <a:latin typeface="微软雅黑" panose="020B0503020204020204" pitchFamily="34" charset="-122"/>
                <a:ea typeface="微软雅黑" panose="020B0503020204020204" pitchFamily="34" charset="-122"/>
              </a:rPr>
              <a:t>； </a:t>
            </a:r>
            <a:r>
              <a:rPr lang="en-US" altLang="zh-CN" sz="1600" b="0" i="0" dirty="0" err="1">
                <a:effectLst/>
                <a:latin typeface="微软雅黑" panose="020B0503020204020204" pitchFamily="34" charset="-122"/>
                <a:ea typeface="微软雅黑" panose="020B0503020204020204" pitchFamily="34" charset="-122"/>
              </a:rPr>
              <a:t>PyTorch</a:t>
            </a:r>
            <a:r>
              <a:rPr lang="zh-CN" altLang="en-US" sz="1600" b="0" i="0" dirty="0">
                <a:effectLst/>
                <a:latin typeface="微软雅黑" panose="020B0503020204020204" pitchFamily="34" charset="-122"/>
                <a:ea typeface="微软雅黑" panose="020B0503020204020204" pitchFamily="34" charset="-122"/>
              </a:rPr>
              <a:t>提供的</a:t>
            </a:r>
            <a:r>
              <a:rPr lang="en-US" altLang="zh-CN" sz="1600" b="0" i="0" dirty="0" err="1">
                <a:effectLst/>
                <a:latin typeface="微软雅黑" panose="020B0503020204020204" pitchFamily="34" charset="-122"/>
                <a:ea typeface="微软雅黑" panose="020B0503020204020204" pitchFamily="34" charset="-122"/>
              </a:rPr>
              <a:t>torch.nn.Module</a:t>
            </a:r>
            <a:r>
              <a:rPr lang="zh-CN" altLang="en-US" sz="1600" b="0" i="0" dirty="0">
                <a:effectLst/>
                <a:latin typeface="微软雅黑" panose="020B0503020204020204" pitchFamily="34" charset="-122"/>
                <a:ea typeface="微软雅黑" panose="020B0503020204020204" pitchFamily="34" charset="-122"/>
              </a:rPr>
              <a:t>、</a:t>
            </a:r>
            <a:r>
              <a:rPr lang="en-US" altLang="zh-CN" sz="1600" b="0" i="0" dirty="0">
                <a:effectLst/>
                <a:latin typeface="微软雅黑" panose="020B0503020204020204" pitchFamily="34" charset="-122"/>
                <a:ea typeface="微软雅黑" panose="020B0503020204020204" pitchFamily="34" charset="-122"/>
              </a:rPr>
              <a:t>torch.nn.Conv2d</a:t>
            </a:r>
            <a:r>
              <a:rPr lang="zh-CN" altLang="en-US" sz="1600" b="0" i="0" dirty="0">
                <a:effectLst/>
                <a:latin typeface="微软雅黑" panose="020B0503020204020204" pitchFamily="34" charset="-122"/>
                <a:ea typeface="微软雅黑" panose="020B0503020204020204" pitchFamily="34" charset="-122"/>
              </a:rPr>
              <a:t>、</a:t>
            </a:r>
            <a:r>
              <a:rPr lang="en-US" altLang="zh-CN" sz="1600" b="0" i="0" dirty="0" err="1">
                <a:effectLst/>
                <a:latin typeface="微软雅黑" panose="020B0503020204020204" pitchFamily="34" charset="-122"/>
                <a:ea typeface="微软雅黑" panose="020B0503020204020204" pitchFamily="34" charset="-122"/>
              </a:rPr>
              <a:t>torch.utils.data.Dataset</a:t>
            </a:r>
            <a:r>
              <a:rPr lang="zh-CN" altLang="en-US" sz="1600" b="0" i="0" dirty="0">
                <a:effectLst/>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55549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EE87BCB-2E02-079E-3A10-C693F335C8EC}"/>
              </a:ext>
            </a:extLst>
          </p:cNvPr>
          <p:cNvSpPr txBox="1">
            <a:spLocks/>
          </p:cNvSpPr>
          <p:nvPr/>
        </p:nvSpPr>
        <p:spPr>
          <a:xfrm>
            <a:off x="628650" y="1896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微软雅黑" panose="020B0503020204020204" pitchFamily="34" charset="-122"/>
                <a:ea typeface="微软雅黑" panose="020B0503020204020204" pitchFamily="34" charset="-122"/>
              </a:rPr>
              <a:t>神经网络层构建过程中的基本细节</a:t>
            </a:r>
            <a:endParaRPr lang="zh-CN" altLang="en-US" sz="4000" dirty="0"/>
          </a:p>
        </p:txBody>
      </p:sp>
      <p:pic>
        <p:nvPicPr>
          <p:cNvPr id="3" name="图形 2">
            <a:extLst>
              <a:ext uri="{FF2B5EF4-FFF2-40B4-BE49-F238E27FC236}">
                <a16:creationId xmlns:a16="http://schemas.microsoft.com/office/drawing/2014/main" id="{444AAE65-4F3C-75AD-7385-383DD61474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4402" y="1403923"/>
            <a:ext cx="6884126" cy="3357836"/>
          </a:xfrm>
          <a:prstGeom prst="rect">
            <a:avLst/>
          </a:prstGeom>
        </p:spPr>
      </p:pic>
      <p:sp>
        <p:nvSpPr>
          <p:cNvPr id="2" name="文本框 1">
            <a:extLst>
              <a:ext uri="{FF2B5EF4-FFF2-40B4-BE49-F238E27FC236}">
                <a16:creationId xmlns:a16="http://schemas.microsoft.com/office/drawing/2014/main" id="{398C5C12-EB6B-B538-8423-C22DCA3D5F0F}"/>
              </a:ext>
            </a:extLst>
          </p:cNvPr>
          <p:cNvSpPr txBox="1"/>
          <p:nvPr/>
        </p:nvSpPr>
        <p:spPr>
          <a:xfrm>
            <a:off x="511084" y="4821152"/>
            <a:ext cx="8121832" cy="1815882"/>
          </a:xfrm>
          <a:prstGeom prst="rect">
            <a:avLst/>
          </a:prstGeom>
          <a:noFill/>
        </p:spPr>
        <p:txBody>
          <a:bodyPr wrap="square" rtlCol="0">
            <a:spAutoFit/>
          </a:bodyPr>
          <a:lstStyle/>
          <a:p>
            <a:pPr marL="285750" indent="-285750">
              <a:buFont typeface="Arial" panose="020B0604020202020204" pitchFamily="34" charset="0"/>
              <a:buChar char="•"/>
            </a:pPr>
            <a:r>
              <a:rPr lang="zh-CN" altLang="en-US" sz="1400" b="0" i="0" dirty="0">
                <a:effectLst/>
                <a:latin typeface="微软雅黑" panose="020B0503020204020204" pitchFamily="34" charset="-122"/>
                <a:ea typeface="微软雅黑" panose="020B0503020204020204" pitchFamily="34" charset="-122"/>
              </a:rPr>
              <a:t>神经网络层的主要功能</a:t>
            </a:r>
            <a:r>
              <a:rPr lang="zh-CN" altLang="en-US" sz="1400" dirty="0">
                <a:latin typeface="微软雅黑" panose="020B0503020204020204" pitchFamily="34" charset="-122"/>
                <a:ea typeface="微软雅黑" panose="020B0503020204020204" pitchFamily="34" charset="-122"/>
              </a:rPr>
              <a:t>包括</a:t>
            </a:r>
            <a:r>
              <a:rPr lang="zh-CN" altLang="en-US" sz="1400" b="0" i="0" dirty="0">
                <a:effectLst/>
                <a:latin typeface="微软雅黑" panose="020B0503020204020204" pitchFamily="34" charset="-122"/>
                <a:ea typeface="微软雅黑" panose="020B0503020204020204" pitchFamily="34" charset="-122"/>
              </a:rPr>
              <a:t>该层的训练参数（变量，包括初始化方法和训练状态）以及计算过程； </a:t>
            </a:r>
            <a:endParaRPr lang="en-US" altLang="zh-CN" sz="1400" b="0" i="0" dirty="0">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b="0" i="0" dirty="0">
                <a:effectLst/>
                <a:latin typeface="微软雅黑" panose="020B0503020204020204" pitchFamily="34" charset="-122"/>
                <a:ea typeface="微软雅黑" panose="020B0503020204020204" pitchFamily="34" charset="-122"/>
              </a:rPr>
              <a:t>神经网络模型的主要功能为对神经网络层管理和神经网络层参数的管理。 在机器学习编程库中，承担此功能有</a:t>
            </a:r>
            <a:r>
              <a:rPr lang="en-US" altLang="zh-CN" sz="1400" b="0" i="0" dirty="0" err="1">
                <a:effectLst/>
                <a:latin typeface="微软雅黑" panose="020B0503020204020204" pitchFamily="34" charset="-122"/>
                <a:ea typeface="微软雅黑" panose="020B0503020204020204" pitchFamily="34" charset="-122"/>
              </a:rPr>
              <a:t>MindSpore</a:t>
            </a:r>
            <a:r>
              <a:rPr lang="zh-CN" altLang="en-US" sz="1400" b="0" i="0" dirty="0">
                <a:effectLst/>
                <a:latin typeface="微软雅黑" panose="020B0503020204020204" pitchFamily="34" charset="-122"/>
                <a:ea typeface="微软雅黑" panose="020B0503020204020204" pitchFamily="34" charset="-122"/>
              </a:rPr>
              <a:t>的</a:t>
            </a:r>
            <a:r>
              <a:rPr lang="en-US" altLang="zh-CN" sz="1400" b="0" i="0" dirty="0">
                <a:effectLst/>
                <a:latin typeface="微软雅黑" panose="020B0503020204020204" pitchFamily="34" charset="-122"/>
                <a:ea typeface="微软雅黑" panose="020B0503020204020204" pitchFamily="34" charset="-122"/>
              </a:rPr>
              <a:t>Cell</a:t>
            </a:r>
            <a:r>
              <a:rPr lang="zh-CN" altLang="en-US" sz="1400" b="0" i="0" dirty="0">
                <a:effectLst/>
                <a:latin typeface="微软雅黑" panose="020B0503020204020204" pitchFamily="34" charset="-122"/>
                <a:ea typeface="微软雅黑" panose="020B0503020204020204" pitchFamily="34" charset="-122"/>
              </a:rPr>
              <a:t>、</a:t>
            </a:r>
            <a:r>
              <a:rPr lang="en-US" altLang="zh-CN" sz="1400" b="0" i="0" dirty="0" err="1">
                <a:effectLst/>
                <a:latin typeface="微软雅黑" panose="020B0503020204020204" pitchFamily="34" charset="-122"/>
                <a:ea typeface="微软雅黑" panose="020B0503020204020204" pitchFamily="34" charset="-122"/>
              </a:rPr>
              <a:t>PyTorch</a:t>
            </a:r>
            <a:r>
              <a:rPr lang="zh-CN" altLang="en-US" sz="1400" b="0" i="0" dirty="0">
                <a:effectLst/>
                <a:latin typeface="微软雅黑" panose="020B0503020204020204" pitchFamily="34" charset="-122"/>
                <a:ea typeface="微软雅黑" panose="020B0503020204020204" pitchFamily="34" charset="-122"/>
              </a:rPr>
              <a:t>的</a:t>
            </a:r>
            <a:r>
              <a:rPr lang="en-US" altLang="zh-CN" sz="1400" b="0" i="0" dirty="0">
                <a:effectLst/>
                <a:latin typeface="微软雅黑" panose="020B0503020204020204" pitchFamily="34" charset="-122"/>
                <a:ea typeface="微软雅黑" panose="020B0503020204020204" pitchFamily="34" charset="-122"/>
              </a:rPr>
              <a:t>Module</a:t>
            </a:r>
            <a:r>
              <a:rPr lang="zh-CN" altLang="en-US" sz="1400" b="0" i="0" dirty="0">
                <a:effectLst/>
                <a:latin typeface="微软雅黑" panose="020B0503020204020204" pitchFamily="34" charset="-122"/>
                <a:ea typeface="微软雅黑" panose="020B0503020204020204" pitchFamily="34" charset="-122"/>
              </a:rPr>
              <a:t>。 </a:t>
            </a:r>
            <a:r>
              <a:rPr lang="en-US" altLang="zh-CN" sz="1400" b="0" i="0" dirty="0">
                <a:effectLst/>
                <a:latin typeface="微软雅黑" panose="020B0503020204020204" pitchFamily="34" charset="-122"/>
                <a:ea typeface="微软雅黑" panose="020B0503020204020204" pitchFamily="34" charset="-122"/>
              </a:rPr>
              <a:t>Cell</a:t>
            </a:r>
            <a:r>
              <a:rPr lang="zh-CN" altLang="en-US" sz="1400" b="0" i="0" dirty="0">
                <a:effectLst/>
                <a:latin typeface="微软雅黑" panose="020B0503020204020204" pitchFamily="34" charset="-122"/>
                <a:ea typeface="微软雅黑" panose="020B0503020204020204" pitchFamily="34" charset="-122"/>
              </a:rPr>
              <a:t>和</a:t>
            </a:r>
            <a:r>
              <a:rPr lang="en-US" altLang="zh-CN" sz="1400" b="0" i="0" dirty="0">
                <a:effectLst/>
                <a:latin typeface="微软雅黑" panose="020B0503020204020204" pitchFamily="34" charset="-122"/>
                <a:ea typeface="微软雅黑" panose="020B0503020204020204" pitchFamily="34" charset="-122"/>
              </a:rPr>
              <a:t>Module</a:t>
            </a:r>
            <a:r>
              <a:rPr lang="zh-CN" altLang="en-US" sz="1400" b="0" i="0" dirty="0">
                <a:effectLst/>
                <a:latin typeface="微软雅黑" panose="020B0503020204020204" pitchFamily="34" charset="-122"/>
                <a:ea typeface="微软雅黑" panose="020B0503020204020204" pitchFamily="34" charset="-122"/>
              </a:rPr>
              <a:t>是模型抽象方法也是所有网络的基类。</a:t>
            </a:r>
            <a:endParaRPr lang="en-US" altLang="zh-CN" sz="1400" b="0" i="0" dirty="0">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b="0" i="0" dirty="0">
                <a:effectLst/>
                <a:latin typeface="微软雅黑" panose="020B0503020204020204" pitchFamily="34" charset="-122"/>
                <a:ea typeface="微软雅黑" panose="020B0503020204020204" pitchFamily="34" charset="-122"/>
              </a:rPr>
              <a:t>现有模型抽象方案有两种。 一种是抽象出两个方法分别为</a:t>
            </a:r>
            <a:r>
              <a:rPr lang="en-US" altLang="zh-CN" sz="1400" b="0" i="0" dirty="0">
                <a:effectLst/>
                <a:latin typeface="微软雅黑" panose="020B0503020204020204" pitchFamily="34" charset="-122"/>
                <a:ea typeface="微软雅黑" panose="020B0503020204020204" pitchFamily="34" charset="-122"/>
              </a:rPr>
              <a:t>Layer</a:t>
            </a:r>
            <a:r>
              <a:rPr lang="zh-CN" altLang="en-US" sz="1400" b="0" i="0" dirty="0">
                <a:effectLst/>
                <a:latin typeface="微软雅黑" panose="020B0503020204020204" pitchFamily="34" charset="-122"/>
                <a:ea typeface="微软雅黑" panose="020B0503020204020204" pitchFamily="34" charset="-122"/>
              </a:rPr>
              <a:t>（负责单个神经网络层的参数构建和前向计算），</a:t>
            </a:r>
            <a:r>
              <a:rPr lang="en-US" altLang="zh-CN" sz="1400" b="0" i="0" dirty="0">
                <a:effectLst/>
                <a:latin typeface="微软雅黑" panose="020B0503020204020204" pitchFamily="34" charset="-122"/>
                <a:ea typeface="微软雅黑" panose="020B0503020204020204" pitchFamily="34" charset="-122"/>
              </a:rPr>
              <a:t>Model</a:t>
            </a:r>
            <a:r>
              <a:rPr lang="zh-CN" altLang="en-US" sz="1400" b="0" i="0" dirty="0">
                <a:effectLst/>
                <a:latin typeface="微软雅黑" panose="020B0503020204020204" pitchFamily="34" charset="-122"/>
                <a:ea typeface="微软雅黑" panose="020B0503020204020204" pitchFamily="34" charset="-122"/>
              </a:rPr>
              <a:t>（负责对神经网络层进行连接组合和神经网络层参数管理）； 另一种是将</a:t>
            </a:r>
            <a:r>
              <a:rPr lang="en-US" altLang="zh-CN" sz="1400" b="0" i="0" dirty="0">
                <a:effectLst/>
                <a:latin typeface="微软雅黑" panose="020B0503020204020204" pitchFamily="34" charset="-122"/>
                <a:ea typeface="微软雅黑" panose="020B0503020204020204" pitchFamily="34" charset="-122"/>
              </a:rPr>
              <a:t>Layer</a:t>
            </a:r>
            <a:r>
              <a:rPr lang="zh-CN" altLang="en-US" sz="1400" b="0" i="0" dirty="0">
                <a:effectLst/>
                <a:latin typeface="微软雅黑" panose="020B0503020204020204" pitchFamily="34" charset="-122"/>
                <a:ea typeface="微软雅黑" panose="020B0503020204020204" pitchFamily="34" charset="-122"/>
              </a:rPr>
              <a:t>和</a:t>
            </a:r>
            <a:r>
              <a:rPr lang="en-US" altLang="zh-CN" sz="1400" b="0" i="0" dirty="0">
                <a:effectLst/>
                <a:latin typeface="微软雅黑" panose="020B0503020204020204" pitchFamily="34" charset="-122"/>
                <a:ea typeface="微软雅黑" panose="020B0503020204020204" pitchFamily="34" charset="-122"/>
              </a:rPr>
              <a:t>Model</a:t>
            </a:r>
            <a:r>
              <a:rPr lang="zh-CN" altLang="en-US" sz="1400" b="0" i="0" dirty="0">
                <a:effectLst/>
                <a:latin typeface="微软雅黑" panose="020B0503020204020204" pitchFamily="34" charset="-122"/>
                <a:ea typeface="微软雅黑" panose="020B0503020204020204" pitchFamily="34" charset="-122"/>
              </a:rPr>
              <a:t>抽象成一个方法，该方法既能表示单层神经网络层也能表示包含多个神经网络层堆叠的模型，</a:t>
            </a:r>
            <a:r>
              <a:rPr lang="en-US" altLang="zh-CN" sz="1400" b="0" i="0" dirty="0">
                <a:effectLst/>
                <a:latin typeface="微软雅黑" panose="020B0503020204020204" pitchFamily="34" charset="-122"/>
                <a:ea typeface="微软雅黑" panose="020B0503020204020204" pitchFamily="34" charset="-122"/>
              </a:rPr>
              <a:t>Cell</a:t>
            </a:r>
            <a:r>
              <a:rPr lang="zh-CN" altLang="en-US" sz="1400" b="0" i="0" dirty="0">
                <a:effectLst/>
                <a:latin typeface="微软雅黑" panose="020B0503020204020204" pitchFamily="34" charset="-122"/>
                <a:ea typeface="微软雅黑" panose="020B0503020204020204" pitchFamily="34" charset="-122"/>
              </a:rPr>
              <a:t>和</a:t>
            </a:r>
            <a:r>
              <a:rPr lang="en-US" altLang="zh-CN" sz="1400" b="0" i="0" dirty="0">
                <a:effectLst/>
                <a:latin typeface="微软雅黑" panose="020B0503020204020204" pitchFamily="34" charset="-122"/>
                <a:ea typeface="微软雅黑" panose="020B0503020204020204" pitchFamily="34" charset="-122"/>
              </a:rPr>
              <a:t>Module</a:t>
            </a:r>
            <a:r>
              <a:rPr lang="zh-CN" altLang="en-US" sz="1400" b="0" i="0" dirty="0">
                <a:effectLst/>
                <a:latin typeface="微软雅黑" panose="020B0503020204020204" pitchFamily="34" charset="-122"/>
                <a:ea typeface="微软雅黑" panose="020B0503020204020204" pitchFamily="34" charset="-122"/>
              </a:rPr>
              <a:t>就是这样实现的。</a:t>
            </a:r>
            <a:endParaRPr lang="zh-CN" altLang="en-US" sz="14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59056AC6-D448-37E7-0F73-FD77C1035502}"/>
              </a:ext>
            </a:extLst>
          </p:cNvPr>
          <p:cNvSpPr txBox="1"/>
          <p:nvPr/>
        </p:nvSpPr>
        <p:spPr>
          <a:xfrm>
            <a:off x="628650" y="1038504"/>
            <a:ext cx="5060224" cy="369332"/>
          </a:xfrm>
          <a:prstGeom prst="rect">
            <a:avLst/>
          </a:prstGeom>
          <a:noFill/>
        </p:spPr>
        <p:txBody>
          <a:bodyPr wrap="square" rtlCol="0">
            <a:spAutoFit/>
          </a:bodyPr>
          <a:lstStyle/>
          <a:p>
            <a:r>
              <a:rPr lang="zh-CN" altLang="en-US" sz="1800" b="1" i="0" dirty="0">
                <a:effectLst/>
                <a:latin typeface="微软雅黑" panose="020B0503020204020204" pitchFamily="34" charset="-122"/>
                <a:ea typeface="微软雅黑" panose="020B0503020204020204" pitchFamily="34" charset="-122"/>
              </a:rPr>
              <a:t>神经网络构建过程中的基本细节：</a:t>
            </a:r>
            <a:endParaRPr lang="zh-CN" altLang="en-US" b="1" dirty="0"/>
          </a:p>
        </p:txBody>
      </p:sp>
    </p:spTree>
    <p:extLst>
      <p:ext uri="{BB962C8B-B14F-4D97-AF65-F5344CB8AC3E}">
        <p14:creationId xmlns:p14="http://schemas.microsoft.com/office/powerpoint/2010/main" val="3783274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EE87BCB-2E02-079E-3A10-C693F335C8EC}"/>
              </a:ext>
            </a:extLst>
          </p:cNvPr>
          <p:cNvSpPr txBox="1">
            <a:spLocks/>
          </p:cNvSpPr>
          <p:nvPr/>
        </p:nvSpPr>
        <p:spPr>
          <a:xfrm>
            <a:off x="628650" y="11041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神经网络基类抽象方法</a:t>
            </a:r>
            <a:endParaRPr lang="zh-CN" altLang="en-US" dirty="0"/>
          </a:p>
        </p:txBody>
      </p:sp>
      <p:sp>
        <p:nvSpPr>
          <p:cNvPr id="4" name="文本框 3">
            <a:extLst>
              <a:ext uri="{FF2B5EF4-FFF2-40B4-BE49-F238E27FC236}">
                <a16:creationId xmlns:a16="http://schemas.microsoft.com/office/drawing/2014/main" id="{59056AC6-D448-37E7-0F73-FD77C1035502}"/>
              </a:ext>
            </a:extLst>
          </p:cNvPr>
          <p:cNvSpPr txBox="1"/>
          <p:nvPr/>
        </p:nvSpPr>
        <p:spPr>
          <a:xfrm>
            <a:off x="628650" y="1205592"/>
            <a:ext cx="5060224" cy="369332"/>
          </a:xfrm>
          <a:prstGeom prst="rect">
            <a:avLst/>
          </a:prstGeom>
          <a:noFill/>
        </p:spPr>
        <p:txBody>
          <a:bodyPr wrap="square" rtlCol="0">
            <a:spAutoFit/>
          </a:bodyPr>
          <a:lstStyle/>
          <a:p>
            <a:r>
              <a:rPr lang="zh-CN" altLang="en-US" sz="1800" b="1" i="0" dirty="0">
                <a:effectLst/>
                <a:latin typeface="微软雅黑" panose="020B0503020204020204" pitchFamily="34" charset="-122"/>
                <a:ea typeface="微软雅黑" panose="020B0503020204020204" pitchFamily="34" charset="-122"/>
              </a:rPr>
              <a:t>神经网络基类抽象方法：</a:t>
            </a:r>
            <a:endParaRPr lang="zh-CN" altLang="en-US" b="1" dirty="0"/>
          </a:p>
        </p:txBody>
      </p:sp>
      <p:pic>
        <p:nvPicPr>
          <p:cNvPr id="7" name="图形 6">
            <a:extLst>
              <a:ext uri="{FF2B5EF4-FFF2-40B4-BE49-F238E27FC236}">
                <a16:creationId xmlns:a16="http://schemas.microsoft.com/office/drawing/2014/main" id="{D975FD32-EAE4-F654-9C2C-6CB96D0D37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0388" y="1574924"/>
            <a:ext cx="6255343" cy="4290314"/>
          </a:xfrm>
          <a:prstGeom prst="rect">
            <a:avLst/>
          </a:prstGeom>
        </p:spPr>
      </p:pic>
      <p:sp>
        <p:nvSpPr>
          <p:cNvPr id="2" name="文本框 1">
            <a:extLst>
              <a:ext uri="{FF2B5EF4-FFF2-40B4-BE49-F238E27FC236}">
                <a16:creationId xmlns:a16="http://schemas.microsoft.com/office/drawing/2014/main" id="{01D696BC-34C1-472F-3836-B5BCC4D3A745}"/>
              </a:ext>
            </a:extLst>
          </p:cNvPr>
          <p:cNvSpPr txBox="1"/>
          <p:nvPr/>
        </p:nvSpPr>
        <p:spPr>
          <a:xfrm>
            <a:off x="4800601" y="5435618"/>
            <a:ext cx="3958045" cy="1077218"/>
          </a:xfrm>
          <a:prstGeom prst="rect">
            <a:avLst/>
          </a:prstGeom>
          <a:noFill/>
          <a:ln w="19050">
            <a:solidFill>
              <a:schemeClr val="tx1"/>
            </a:solidFill>
          </a:ln>
        </p:spPr>
        <p:txBody>
          <a:bodyPr wrap="square" rtlCol="0">
            <a:spAutoFit/>
          </a:bodyPr>
          <a:lstStyle/>
          <a:p>
            <a:r>
              <a:rPr lang="zh-CN" altLang="en-US" sz="1600" b="0" i="0" dirty="0">
                <a:effectLst/>
                <a:latin typeface="微软雅黑" panose="020B0503020204020204" pitchFamily="34" charset="-122"/>
                <a:ea typeface="微软雅黑" panose="020B0503020204020204" pitchFamily="34" charset="-122"/>
              </a:rPr>
              <a:t>这里只列出了一些重要的方法，在自定义方法中，通常需要实现参数插入删除方法、神经网络层插入删除、神经网络模型信息等。</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34596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EE87BCB-2E02-079E-3A10-C693F335C8EC}"/>
              </a:ext>
            </a:extLst>
          </p:cNvPr>
          <p:cNvSpPr txBox="1">
            <a:spLocks/>
          </p:cNvSpPr>
          <p:nvPr/>
        </p:nvSpPr>
        <p:spPr>
          <a:xfrm>
            <a:off x="628650" y="16918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自定义神经网络层</a:t>
            </a:r>
            <a:endParaRPr lang="zh-CN" altLang="en-US" dirty="0"/>
          </a:p>
        </p:txBody>
      </p:sp>
      <p:sp>
        <p:nvSpPr>
          <p:cNvPr id="10" name="文本框 9">
            <a:extLst>
              <a:ext uri="{FF2B5EF4-FFF2-40B4-BE49-F238E27FC236}">
                <a16:creationId xmlns:a16="http://schemas.microsoft.com/office/drawing/2014/main" id="{117171D4-22C5-8193-9130-94DD2324A5C4}"/>
              </a:ext>
            </a:extLst>
          </p:cNvPr>
          <p:cNvSpPr txBox="1"/>
          <p:nvPr/>
        </p:nvSpPr>
        <p:spPr>
          <a:xfrm>
            <a:off x="765402" y="1415716"/>
            <a:ext cx="7613196" cy="2970044"/>
          </a:xfrm>
          <a:prstGeom prst="rect">
            <a:avLst/>
          </a:prstGeom>
          <a:solidFill>
            <a:schemeClr val="accent3">
              <a:lumMod val="20000"/>
              <a:lumOff val="80000"/>
            </a:schemeClr>
          </a:solidFill>
        </p:spPr>
        <p:txBody>
          <a:bodyPr wrap="square" rtlCol="0">
            <a:spAutoFit/>
          </a:bodyPr>
          <a:lstStyle/>
          <a:p>
            <a:r>
              <a:rPr lang="en-US" altLang="zh-CN" sz="1100" dirty="0"/>
              <a:t># </a:t>
            </a:r>
            <a:r>
              <a:rPr lang="zh-CN" altLang="en-US" sz="1100" dirty="0"/>
              <a:t>接口定义：</a:t>
            </a:r>
          </a:p>
          <a:p>
            <a:r>
              <a:rPr lang="zh-CN" altLang="en-US" sz="1100" dirty="0"/>
              <a:t>卷积层的接口：</a:t>
            </a:r>
            <a:r>
              <a:rPr lang="en-US" altLang="zh-CN" sz="1100" dirty="0"/>
              <a:t>convolution(input, filters, stride, padding)</a:t>
            </a:r>
          </a:p>
          <a:p>
            <a:r>
              <a:rPr lang="zh-CN" altLang="en-US" sz="1100" dirty="0"/>
              <a:t>变量：</a:t>
            </a:r>
            <a:r>
              <a:rPr lang="en-US" altLang="zh-CN" sz="1100" dirty="0"/>
              <a:t>Variable(value, trainable=True)</a:t>
            </a:r>
          </a:p>
          <a:p>
            <a:r>
              <a:rPr lang="zh-CN" altLang="en-US" sz="1100" dirty="0"/>
              <a:t>高斯分布初始化方法：</a:t>
            </a:r>
            <a:r>
              <a:rPr lang="en-US" altLang="zh-CN" sz="1100" dirty="0" err="1"/>
              <a:t>random_normal</a:t>
            </a:r>
            <a:r>
              <a:rPr lang="en-US" altLang="zh-CN" sz="1100" dirty="0"/>
              <a:t>(shape)</a:t>
            </a:r>
          </a:p>
          <a:p>
            <a:r>
              <a:rPr lang="zh-CN" altLang="en-US" sz="1100" dirty="0"/>
              <a:t>神经网络模型抽象方法：</a:t>
            </a:r>
            <a:r>
              <a:rPr lang="en-US" altLang="zh-CN" sz="1100" dirty="0"/>
              <a:t>Cell</a:t>
            </a:r>
          </a:p>
          <a:p>
            <a:endParaRPr lang="en-US" altLang="zh-CN" sz="1100" dirty="0"/>
          </a:p>
          <a:p>
            <a:r>
              <a:rPr lang="en-US" altLang="zh-CN" sz="1100" dirty="0"/>
              <a:t># </a:t>
            </a:r>
            <a:r>
              <a:rPr lang="zh-CN" altLang="en-US" sz="1100" dirty="0"/>
              <a:t>定义卷积层</a:t>
            </a:r>
          </a:p>
          <a:p>
            <a:r>
              <a:rPr lang="en-US" altLang="zh-CN" sz="1100" dirty="0"/>
              <a:t>class Conv2D(Cell):</a:t>
            </a:r>
          </a:p>
          <a:p>
            <a:r>
              <a:rPr lang="en-US" altLang="zh-CN" sz="1100" dirty="0"/>
              <a:t>    def __</a:t>
            </a:r>
            <a:r>
              <a:rPr lang="en-US" altLang="zh-CN" sz="1100" dirty="0" err="1"/>
              <a:t>init</a:t>
            </a:r>
            <a:r>
              <a:rPr lang="en-US" altLang="zh-CN" sz="1100" dirty="0"/>
              <a:t>__(self, </a:t>
            </a:r>
            <a:r>
              <a:rPr lang="en-US" altLang="zh-CN" sz="1100" dirty="0" err="1"/>
              <a:t>in_channels</a:t>
            </a:r>
            <a:r>
              <a:rPr lang="en-US" altLang="zh-CN" sz="1100" dirty="0"/>
              <a:t>, </a:t>
            </a:r>
            <a:r>
              <a:rPr lang="en-US" altLang="zh-CN" sz="1100" dirty="0" err="1"/>
              <a:t>out_channels</a:t>
            </a:r>
            <a:r>
              <a:rPr lang="en-US" altLang="zh-CN" sz="1100" dirty="0"/>
              <a:t>, </a:t>
            </a:r>
            <a:r>
              <a:rPr lang="en-US" altLang="zh-CN" sz="1100" dirty="0" err="1"/>
              <a:t>ksize</a:t>
            </a:r>
            <a:r>
              <a:rPr lang="en-US" altLang="zh-CN" sz="1100" dirty="0"/>
              <a:t>, stride, padding):</a:t>
            </a:r>
          </a:p>
          <a:p>
            <a:r>
              <a:rPr lang="en-US" altLang="zh-CN" sz="1100" dirty="0"/>
              <a:t>        # </a:t>
            </a:r>
            <a:r>
              <a:rPr lang="zh-CN" altLang="en-US" sz="1100" dirty="0"/>
              <a:t>卷积核大小为 </a:t>
            </a:r>
            <a:r>
              <a:rPr lang="en-US" altLang="zh-CN" sz="1100" dirty="0" err="1"/>
              <a:t>ksize</a:t>
            </a:r>
            <a:r>
              <a:rPr lang="en-US" altLang="zh-CN" sz="1100" dirty="0"/>
              <a:t> x </a:t>
            </a:r>
            <a:r>
              <a:rPr lang="en-US" altLang="zh-CN" sz="1100" dirty="0" err="1"/>
              <a:t>ksize</a:t>
            </a:r>
            <a:r>
              <a:rPr lang="en-US" altLang="zh-CN" sz="1100" dirty="0"/>
              <a:t> x </a:t>
            </a:r>
            <a:r>
              <a:rPr lang="en-US" altLang="zh-CN" sz="1100" dirty="0" err="1"/>
              <a:t>inchannels</a:t>
            </a:r>
            <a:r>
              <a:rPr lang="en-US" altLang="zh-CN" sz="1100" dirty="0"/>
              <a:t> x </a:t>
            </a:r>
            <a:r>
              <a:rPr lang="en-US" altLang="zh-CN" sz="1100" dirty="0" err="1"/>
              <a:t>out_channels</a:t>
            </a:r>
            <a:endParaRPr lang="en-US" altLang="zh-CN" sz="1100" dirty="0"/>
          </a:p>
          <a:p>
            <a:r>
              <a:rPr lang="en-US" altLang="zh-CN" sz="1100" dirty="0"/>
              <a:t>        </a:t>
            </a:r>
            <a:r>
              <a:rPr lang="en-US" altLang="zh-CN" sz="1100" dirty="0" err="1"/>
              <a:t>filters_shape</a:t>
            </a:r>
            <a:r>
              <a:rPr lang="en-US" altLang="zh-CN" sz="1100" dirty="0"/>
              <a:t> = (</a:t>
            </a:r>
            <a:r>
              <a:rPr lang="en-US" altLang="zh-CN" sz="1100" dirty="0" err="1"/>
              <a:t>out_channels</a:t>
            </a:r>
            <a:r>
              <a:rPr lang="en-US" altLang="zh-CN" sz="1100" dirty="0"/>
              <a:t>, </a:t>
            </a:r>
            <a:r>
              <a:rPr lang="en-US" altLang="zh-CN" sz="1100" dirty="0" err="1"/>
              <a:t>in_channels</a:t>
            </a:r>
            <a:r>
              <a:rPr lang="en-US" altLang="zh-CN" sz="1100" dirty="0"/>
              <a:t>, </a:t>
            </a:r>
            <a:r>
              <a:rPr lang="en-US" altLang="zh-CN" sz="1100" dirty="0" err="1"/>
              <a:t>ksize</a:t>
            </a:r>
            <a:r>
              <a:rPr lang="en-US" altLang="zh-CN" sz="1100" dirty="0"/>
              <a:t>, </a:t>
            </a:r>
            <a:r>
              <a:rPr lang="en-US" altLang="zh-CN" sz="1100" dirty="0" err="1"/>
              <a:t>ksize</a:t>
            </a:r>
            <a:r>
              <a:rPr lang="en-US" altLang="zh-CN" sz="1100" dirty="0"/>
              <a:t>)</a:t>
            </a:r>
          </a:p>
          <a:p>
            <a:r>
              <a:rPr lang="en-US" altLang="zh-CN" sz="1100" dirty="0"/>
              <a:t>        </a:t>
            </a:r>
            <a:r>
              <a:rPr lang="en-US" altLang="zh-CN" sz="1100" dirty="0" err="1"/>
              <a:t>self.stride</a:t>
            </a:r>
            <a:r>
              <a:rPr lang="en-US" altLang="zh-CN" sz="1100" dirty="0"/>
              <a:t> = stride</a:t>
            </a:r>
          </a:p>
          <a:p>
            <a:r>
              <a:rPr lang="en-US" altLang="zh-CN" sz="1100" dirty="0"/>
              <a:t>        </a:t>
            </a:r>
            <a:r>
              <a:rPr lang="en-US" altLang="zh-CN" sz="1100" dirty="0" err="1"/>
              <a:t>self.padding</a:t>
            </a:r>
            <a:r>
              <a:rPr lang="en-US" altLang="zh-CN" sz="1100" dirty="0"/>
              <a:t> = padding</a:t>
            </a:r>
          </a:p>
          <a:p>
            <a:r>
              <a:rPr lang="en-US" altLang="zh-CN" sz="1100" dirty="0"/>
              <a:t>        </a:t>
            </a:r>
            <a:r>
              <a:rPr lang="en-US" altLang="zh-CN" sz="1100" dirty="0" err="1"/>
              <a:t>self.filters</a:t>
            </a:r>
            <a:r>
              <a:rPr lang="en-US" altLang="zh-CN" sz="1100" dirty="0"/>
              <a:t> = Variable(</a:t>
            </a:r>
            <a:r>
              <a:rPr lang="en-US" altLang="zh-CN" sz="1100" dirty="0" err="1"/>
              <a:t>random_normal</a:t>
            </a:r>
            <a:r>
              <a:rPr lang="en-US" altLang="zh-CN" sz="1100" dirty="0"/>
              <a:t>(</a:t>
            </a:r>
            <a:r>
              <a:rPr lang="en-US" altLang="zh-CN" sz="1100" dirty="0" err="1"/>
              <a:t>filters_shape</a:t>
            </a:r>
            <a:r>
              <a:rPr lang="en-US" altLang="zh-CN" sz="1100" dirty="0"/>
              <a:t>))</a:t>
            </a:r>
          </a:p>
          <a:p>
            <a:endParaRPr lang="en-US" altLang="zh-CN" sz="1100" dirty="0"/>
          </a:p>
          <a:p>
            <a:r>
              <a:rPr lang="en-US" altLang="zh-CN" sz="1100" dirty="0"/>
              <a:t>    def __call__(self, inputs):</a:t>
            </a:r>
          </a:p>
          <a:p>
            <a:r>
              <a:rPr lang="en-US" altLang="zh-CN" sz="1100" dirty="0"/>
              <a:t>        outputs = convolution(inputs, </a:t>
            </a:r>
            <a:r>
              <a:rPr lang="en-US" altLang="zh-CN" sz="1100" dirty="0" err="1"/>
              <a:t>self.filters</a:t>
            </a:r>
            <a:r>
              <a:rPr lang="en-US" altLang="zh-CN" sz="1100" dirty="0"/>
              <a:t>, </a:t>
            </a:r>
            <a:r>
              <a:rPr lang="en-US" altLang="zh-CN" sz="1100" dirty="0" err="1"/>
              <a:t>self.stride</a:t>
            </a:r>
            <a:r>
              <a:rPr lang="en-US" altLang="zh-CN" sz="1100" dirty="0"/>
              <a:t>, </a:t>
            </a:r>
            <a:r>
              <a:rPr lang="en-US" altLang="zh-CN" sz="1100" dirty="0" err="1"/>
              <a:t>self.padding</a:t>
            </a:r>
            <a:r>
              <a:rPr lang="en-US" altLang="zh-CN" sz="1100" dirty="0"/>
              <a:t>)</a:t>
            </a:r>
            <a:endParaRPr lang="zh-CN" altLang="en-US" sz="1100" dirty="0"/>
          </a:p>
        </p:txBody>
      </p:sp>
      <p:sp>
        <p:nvSpPr>
          <p:cNvPr id="12" name="文本框 11">
            <a:extLst>
              <a:ext uri="{FF2B5EF4-FFF2-40B4-BE49-F238E27FC236}">
                <a16:creationId xmlns:a16="http://schemas.microsoft.com/office/drawing/2014/main" id="{E0B4734F-8694-1237-5472-5ED9B18FDAA5}"/>
              </a:ext>
            </a:extLst>
          </p:cNvPr>
          <p:cNvSpPr txBox="1"/>
          <p:nvPr/>
        </p:nvSpPr>
        <p:spPr>
          <a:xfrm>
            <a:off x="765402" y="4585793"/>
            <a:ext cx="7613196" cy="430887"/>
          </a:xfrm>
          <a:prstGeom prst="rect">
            <a:avLst/>
          </a:prstGeom>
          <a:solidFill>
            <a:schemeClr val="accent3">
              <a:lumMod val="20000"/>
              <a:lumOff val="80000"/>
            </a:schemeClr>
          </a:solidFill>
        </p:spPr>
        <p:txBody>
          <a:bodyPr wrap="square" rtlCol="0">
            <a:spAutoFit/>
          </a:bodyPr>
          <a:lstStyle/>
          <a:p>
            <a:r>
              <a:rPr lang="en-US" altLang="zh-CN" sz="1100" dirty="0"/>
              <a:t>conv = Conv2D(</a:t>
            </a:r>
            <a:r>
              <a:rPr lang="en-US" altLang="zh-CN" sz="1100" dirty="0" err="1"/>
              <a:t>in_channel</a:t>
            </a:r>
            <a:r>
              <a:rPr lang="en-US" altLang="zh-CN" sz="1100" dirty="0"/>
              <a:t>=10, </a:t>
            </a:r>
            <a:r>
              <a:rPr lang="en-US" altLang="zh-CN" sz="1100" dirty="0" err="1"/>
              <a:t>out_channel</a:t>
            </a:r>
            <a:r>
              <a:rPr lang="en-US" altLang="zh-CN" sz="1100" dirty="0"/>
              <a:t>=20, </a:t>
            </a:r>
            <a:r>
              <a:rPr lang="en-US" altLang="zh-CN" sz="1100" dirty="0" err="1"/>
              <a:t>filter_size</a:t>
            </a:r>
            <a:r>
              <a:rPr lang="en-US" altLang="zh-CN" sz="1100" dirty="0"/>
              <a:t>=3, stride=2, padding=0)</a:t>
            </a:r>
          </a:p>
          <a:p>
            <a:r>
              <a:rPr lang="en-US" altLang="zh-CN" sz="1100" dirty="0"/>
              <a:t>output = conv(input)</a:t>
            </a:r>
            <a:endParaRPr lang="zh-CN" altLang="en-US" sz="1100" dirty="0"/>
          </a:p>
        </p:txBody>
      </p:sp>
      <p:sp>
        <p:nvSpPr>
          <p:cNvPr id="14" name="文本框 13">
            <a:extLst>
              <a:ext uri="{FF2B5EF4-FFF2-40B4-BE49-F238E27FC236}">
                <a16:creationId xmlns:a16="http://schemas.microsoft.com/office/drawing/2014/main" id="{938C3CF4-2A7D-A05B-9504-306C48718CCC}"/>
              </a:ext>
            </a:extLst>
          </p:cNvPr>
          <p:cNvSpPr txBox="1"/>
          <p:nvPr/>
        </p:nvSpPr>
        <p:spPr>
          <a:xfrm>
            <a:off x="5976257" y="1415716"/>
            <a:ext cx="2932611" cy="2554545"/>
          </a:xfrm>
          <a:prstGeom prst="rect">
            <a:avLst/>
          </a:prstGeom>
          <a:noFill/>
        </p:spPr>
        <p:txBody>
          <a:bodyPr wrap="square" rtlCol="0">
            <a:spAutoFit/>
          </a:bodyPr>
          <a:lstStyle/>
          <a:p>
            <a:r>
              <a:rPr lang="zh-CN" altLang="en-US" sz="1600" b="0" i="0" dirty="0">
                <a:effectLst/>
                <a:latin typeface="微软雅黑" panose="020B0503020204020204" pitchFamily="34" charset="-122"/>
                <a:ea typeface="微软雅黑" panose="020B0503020204020204" pitchFamily="34" charset="-122"/>
              </a:rPr>
              <a:t>自定义卷积层的过程</a:t>
            </a:r>
            <a:r>
              <a:rPr lang="en-US" altLang="zh-CN" sz="1600" b="0" i="0" dirty="0">
                <a:effectLst/>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lang="zh-CN" altLang="en-US" sz="1600" b="0" i="0" dirty="0">
                <a:effectLst/>
                <a:latin typeface="微软雅黑" panose="020B0503020204020204" pitchFamily="34" charset="-122"/>
                <a:ea typeface="微软雅黑" panose="020B0503020204020204" pitchFamily="34" charset="-122"/>
              </a:rPr>
              <a:t>继承神经网络基类，重写抽象方法</a:t>
            </a:r>
            <a:r>
              <a:rPr lang="en-US" altLang="zh-CN" sz="1600" b="0" i="0" dirty="0">
                <a:effectLst/>
                <a:latin typeface="微软雅黑" panose="020B0503020204020204" pitchFamily="34" charset="-122"/>
                <a:ea typeface="微软雅黑" panose="020B0503020204020204" pitchFamily="34" charset="-122"/>
              </a:rPr>
              <a:t>__</a:t>
            </a:r>
            <a:r>
              <a:rPr lang="en-US" altLang="zh-CN" sz="1600" b="0" i="0" dirty="0" err="1">
                <a:effectLst/>
                <a:latin typeface="微软雅黑" panose="020B0503020204020204" pitchFamily="34" charset="-122"/>
                <a:ea typeface="微软雅黑" panose="020B0503020204020204" pitchFamily="34" charset="-122"/>
              </a:rPr>
              <a:t>init</a:t>
            </a:r>
            <a:r>
              <a:rPr lang="en-US" altLang="zh-CN" sz="1600" b="0" i="0" dirty="0">
                <a:effectLst/>
                <a:latin typeface="微软雅黑" panose="020B0503020204020204" pitchFamily="34" charset="-122"/>
                <a:ea typeface="微软雅黑" panose="020B0503020204020204" pitchFamily="34" charset="-122"/>
              </a:rPr>
              <a:t>__</a:t>
            </a:r>
            <a:r>
              <a:rPr lang="zh-CN" altLang="en-US" sz="1600" b="0" i="0" dirty="0">
                <a:effectLst/>
                <a:latin typeface="微软雅黑" panose="020B0503020204020204" pitchFamily="34" charset="-122"/>
                <a:ea typeface="微软雅黑" panose="020B0503020204020204" pitchFamily="34" charset="-122"/>
              </a:rPr>
              <a:t>和</a:t>
            </a:r>
            <a:r>
              <a:rPr lang="en-US" altLang="zh-CN" sz="1600" b="0" i="0" dirty="0">
                <a:effectLst/>
                <a:latin typeface="微软雅黑" panose="020B0503020204020204" pitchFamily="34" charset="-122"/>
                <a:ea typeface="微软雅黑" panose="020B0503020204020204" pitchFamily="34" charset="-122"/>
              </a:rPr>
              <a:t>__call__</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0" i="0" dirty="0">
                <a:effectLst/>
                <a:latin typeface="微软雅黑" panose="020B0503020204020204" pitchFamily="34" charset="-122"/>
                <a:ea typeface="微软雅黑" panose="020B0503020204020204" pitchFamily="34" charset="-122"/>
              </a:rPr>
              <a:t>在</a:t>
            </a:r>
            <a:r>
              <a:rPr lang="en-US" altLang="zh-CN" sz="1600" b="0" i="0" dirty="0">
                <a:effectLst/>
                <a:latin typeface="微软雅黑" panose="020B0503020204020204" pitchFamily="34" charset="-122"/>
                <a:ea typeface="微软雅黑" panose="020B0503020204020204" pitchFamily="34" charset="-122"/>
              </a:rPr>
              <a:t>__</a:t>
            </a:r>
            <a:r>
              <a:rPr lang="en-US" altLang="zh-CN" sz="1600" b="0" i="0" dirty="0" err="1">
                <a:effectLst/>
                <a:latin typeface="微软雅黑" panose="020B0503020204020204" pitchFamily="34" charset="-122"/>
                <a:ea typeface="微软雅黑" panose="020B0503020204020204" pitchFamily="34" charset="-122"/>
              </a:rPr>
              <a:t>init</a:t>
            </a:r>
            <a:r>
              <a:rPr lang="en-US" altLang="zh-CN" sz="1600" b="0" i="0" dirty="0">
                <a:effectLst/>
                <a:latin typeface="微软雅黑" panose="020B0503020204020204" pitchFamily="34" charset="-122"/>
                <a:ea typeface="微软雅黑" panose="020B0503020204020204" pitchFamily="34" charset="-122"/>
              </a:rPr>
              <a:t>__</a:t>
            </a:r>
            <a:r>
              <a:rPr lang="zh-CN" altLang="en-US" sz="1600" b="0" i="0" dirty="0">
                <a:effectLst/>
                <a:latin typeface="微软雅黑" panose="020B0503020204020204" pitchFamily="34" charset="-122"/>
                <a:ea typeface="微软雅黑" panose="020B0503020204020204" pitchFamily="34" charset="-122"/>
              </a:rPr>
              <a:t>里初始化训练参数和输入参数</a:t>
            </a:r>
            <a:endParaRPr lang="en-US" altLang="zh-CN" sz="1600" b="0" i="0" dirty="0">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0" i="0" dirty="0">
                <a:effectLst/>
                <a:latin typeface="微软雅黑" panose="020B0503020204020204" pitchFamily="34" charset="-122"/>
                <a:ea typeface="微软雅黑" panose="020B0503020204020204" pitchFamily="34" charset="-122"/>
              </a:rPr>
              <a:t>在</a:t>
            </a:r>
            <a:r>
              <a:rPr lang="en-US" altLang="zh-CN" sz="1600" b="0" i="0" dirty="0">
                <a:effectLst/>
                <a:latin typeface="微软雅黑" panose="020B0503020204020204" pitchFamily="34" charset="-122"/>
                <a:ea typeface="微软雅黑" panose="020B0503020204020204" pitchFamily="34" charset="-122"/>
              </a:rPr>
              <a:t>__call__</a:t>
            </a:r>
            <a:r>
              <a:rPr lang="zh-CN" altLang="en-US" sz="1600" b="0" i="0" dirty="0">
                <a:effectLst/>
                <a:latin typeface="微软雅黑" panose="020B0503020204020204" pitchFamily="34" charset="-122"/>
                <a:ea typeface="微软雅黑" panose="020B0503020204020204" pitchFamily="34" charset="-122"/>
              </a:rPr>
              <a:t>里调用低级</a:t>
            </a:r>
            <a:r>
              <a:rPr lang="en-US" altLang="zh-CN" sz="1600" b="0" i="0" dirty="0">
                <a:effectLst/>
                <a:latin typeface="微软雅黑" panose="020B0503020204020204" pitchFamily="34" charset="-122"/>
                <a:ea typeface="微软雅黑" panose="020B0503020204020204" pitchFamily="34" charset="-122"/>
              </a:rPr>
              <a:t>API</a:t>
            </a:r>
            <a:r>
              <a:rPr lang="zh-CN" altLang="en-US" sz="1600" b="0" i="0" dirty="0">
                <a:effectLst/>
                <a:latin typeface="微软雅黑" panose="020B0503020204020204" pitchFamily="34" charset="-122"/>
                <a:ea typeface="微软雅黑" panose="020B0503020204020204" pitchFamily="34" charset="-122"/>
              </a:rPr>
              <a:t>实现计算逻辑（</a:t>
            </a:r>
            <a:r>
              <a:rPr lang="zh-CN" altLang="en-US" sz="1600" b="0" i="0" dirty="0">
                <a:solidFill>
                  <a:srgbClr val="FF0000"/>
                </a:solidFill>
                <a:effectLst/>
                <a:latin typeface="微软雅黑" panose="020B0503020204020204" pitchFamily="34" charset="-122"/>
                <a:ea typeface="微软雅黑" panose="020B0503020204020204" pitchFamily="34" charset="-122"/>
              </a:rPr>
              <a:t>一般只需要重载</a:t>
            </a:r>
            <a:r>
              <a:rPr lang="en-US" altLang="zh-CN" sz="1600" b="0" i="0" dirty="0">
                <a:solidFill>
                  <a:srgbClr val="FF0000"/>
                </a:solidFill>
                <a:effectLst/>
                <a:latin typeface="微软雅黑" panose="020B0503020204020204" pitchFamily="34" charset="-122"/>
                <a:ea typeface="微软雅黑" panose="020B0503020204020204" pitchFamily="34" charset="-122"/>
              </a:rPr>
              <a:t>construct</a:t>
            </a:r>
            <a:r>
              <a:rPr lang="zh-CN" altLang="en-US" sz="1600" b="0" i="0" dirty="0">
                <a:solidFill>
                  <a:srgbClr val="FF0000"/>
                </a:solidFill>
                <a:effectLst/>
                <a:latin typeface="微软雅黑" panose="020B0503020204020204" pitchFamily="34" charset="-122"/>
                <a:ea typeface="微软雅黑" panose="020B0503020204020204" pitchFamily="34" charset="-122"/>
              </a:rPr>
              <a:t>，但此处为了演示原理直接对</a:t>
            </a:r>
            <a:r>
              <a:rPr lang="en-US" altLang="zh-CN" sz="1600" b="0" i="0" dirty="0">
                <a:solidFill>
                  <a:srgbClr val="FF0000"/>
                </a:solidFill>
                <a:effectLst/>
                <a:latin typeface="微软雅黑" panose="020B0503020204020204" pitchFamily="34" charset="-122"/>
                <a:ea typeface="微软雅黑" panose="020B0503020204020204" pitchFamily="34" charset="-122"/>
              </a:rPr>
              <a:t>__call__</a:t>
            </a:r>
            <a:r>
              <a:rPr lang="zh-CN" altLang="en-US" sz="1600" b="0" i="0" dirty="0">
                <a:solidFill>
                  <a:srgbClr val="FF0000"/>
                </a:solidFill>
                <a:effectLst/>
                <a:latin typeface="微软雅黑" panose="020B0503020204020204" pitchFamily="34" charset="-122"/>
                <a:ea typeface="微软雅黑" panose="020B0503020204020204" pitchFamily="34" charset="-122"/>
              </a:rPr>
              <a:t>进行了重载</a:t>
            </a:r>
            <a:r>
              <a:rPr lang="zh-CN" altLang="en-US" sz="1600" b="0" i="0" dirty="0">
                <a:effectLst/>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cxnSp>
        <p:nvCxnSpPr>
          <p:cNvPr id="16" name="直接箭头连接符 15">
            <a:extLst>
              <a:ext uri="{FF2B5EF4-FFF2-40B4-BE49-F238E27FC236}">
                <a16:creationId xmlns:a16="http://schemas.microsoft.com/office/drawing/2014/main" id="{8DEC91DD-00FC-27E8-B7A9-8D9F972F2D99}"/>
              </a:ext>
            </a:extLst>
          </p:cNvPr>
          <p:cNvCxnSpPr/>
          <p:nvPr/>
        </p:nvCxnSpPr>
        <p:spPr>
          <a:xfrm flipH="1">
            <a:off x="2050869" y="1835335"/>
            <a:ext cx="4056017" cy="86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F58875B6-8E41-5A7D-E73B-74772C172E77}"/>
              </a:ext>
            </a:extLst>
          </p:cNvPr>
          <p:cNvCxnSpPr>
            <a:cxnSpLocks/>
          </p:cNvCxnSpPr>
          <p:nvPr/>
        </p:nvCxnSpPr>
        <p:spPr>
          <a:xfrm flipH="1">
            <a:off x="4728755" y="2339338"/>
            <a:ext cx="1325879" cy="487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F0141FF-CB5D-447A-01D6-632AAD15799E}"/>
              </a:ext>
            </a:extLst>
          </p:cNvPr>
          <p:cNvCxnSpPr>
            <a:cxnSpLocks/>
          </p:cNvCxnSpPr>
          <p:nvPr/>
        </p:nvCxnSpPr>
        <p:spPr>
          <a:xfrm flipH="1">
            <a:off x="2527663" y="2828063"/>
            <a:ext cx="3579222" cy="1234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933AFC24-3060-7DBF-DEC7-568C663B246D}"/>
              </a:ext>
            </a:extLst>
          </p:cNvPr>
          <p:cNvSpPr txBox="1"/>
          <p:nvPr/>
        </p:nvSpPr>
        <p:spPr>
          <a:xfrm>
            <a:off x="765402" y="5122158"/>
            <a:ext cx="7613196" cy="1077218"/>
          </a:xfrm>
          <a:prstGeom prst="rect">
            <a:avLst/>
          </a:prstGeom>
          <a:noFill/>
        </p:spPr>
        <p:txBody>
          <a:bodyPr wrap="square" rtlCol="0">
            <a:spAutoFit/>
          </a:bodyPr>
          <a:lstStyle/>
          <a:p>
            <a:r>
              <a:rPr lang="zh-CN" altLang="en-US" sz="1600" b="0" i="0" dirty="0">
                <a:effectLst/>
                <a:latin typeface="微软雅黑" panose="020B0503020204020204" pitchFamily="34" charset="-122"/>
                <a:ea typeface="微软雅黑" panose="020B0503020204020204" pitchFamily="34" charset="-122"/>
              </a:rPr>
              <a:t>调用及执行过程</a:t>
            </a:r>
            <a:r>
              <a:rPr lang="en-US" altLang="zh-CN" sz="1600" b="0" i="0" dirty="0">
                <a:effectLst/>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lang="zh-CN" altLang="en-US" sz="1600" b="0" i="0" dirty="0">
                <a:effectLst/>
                <a:latin typeface="微软雅黑" panose="020B0503020204020204" pitchFamily="34" charset="-122"/>
                <a:ea typeface="微软雅黑" panose="020B0503020204020204" pitchFamily="34" charset="-122"/>
              </a:rPr>
              <a:t>在初始化</a:t>
            </a:r>
            <a:r>
              <a:rPr lang="en-US" altLang="zh-CN" sz="1600" b="0" i="0" dirty="0">
                <a:effectLst/>
                <a:latin typeface="微软雅黑" panose="020B0503020204020204" pitchFamily="34" charset="-122"/>
                <a:ea typeface="微软雅黑" panose="020B0503020204020204" pitchFamily="34" charset="-122"/>
              </a:rPr>
              <a:t>Conv2D</a:t>
            </a:r>
            <a:r>
              <a:rPr lang="zh-CN" altLang="en-US" sz="1600" b="0" i="0" dirty="0">
                <a:effectLst/>
                <a:latin typeface="微软雅黑" panose="020B0503020204020204" pitchFamily="34" charset="-122"/>
                <a:ea typeface="微软雅黑" panose="020B0503020204020204" pitchFamily="34" charset="-122"/>
              </a:rPr>
              <a:t>时，</a:t>
            </a:r>
            <a:r>
              <a:rPr lang="en-US" altLang="zh-CN" sz="1600" b="0" i="0" dirty="0">
                <a:effectLst/>
                <a:latin typeface="微软雅黑" panose="020B0503020204020204" pitchFamily="34" charset="-122"/>
                <a:ea typeface="微软雅黑" panose="020B0503020204020204" pitchFamily="34" charset="-122"/>
              </a:rPr>
              <a:t>__</a:t>
            </a:r>
            <a:r>
              <a:rPr lang="en-US" altLang="zh-CN" sz="1600" b="0" i="0" dirty="0" err="1">
                <a:effectLst/>
                <a:latin typeface="微软雅黑" panose="020B0503020204020204" pitchFamily="34" charset="-122"/>
                <a:ea typeface="微软雅黑" panose="020B0503020204020204" pitchFamily="34" charset="-122"/>
              </a:rPr>
              <a:t>setattr</a:t>
            </a:r>
            <a:r>
              <a:rPr lang="en-US" altLang="zh-CN" sz="1600" b="0" i="0" dirty="0">
                <a:effectLst/>
                <a:latin typeface="微软雅黑" panose="020B0503020204020204" pitchFamily="34" charset="-122"/>
                <a:ea typeface="微软雅黑" panose="020B0503020204020204" pitchFamily="34" charset="-122"/>
              </a:rPr>
              <a:t>__</a:t>
            </a:r>
            <a:r>
              <a:rPr lang="zh-CN" altLang="en-US" sz="1600" b="0" i="0" dirty="0">
                <a:effectLst/>
                <a:latin typeface="微软雅黑" panose="020B0503020204020204" pitchFamily="34" charset="-122"/>
                <a:ea typeface="微软雅黑" panose="020B0503020204020204" pitchFamily="34" charset="-122"/>
              </a:rPr>
              <a:t>会判断属性，</a:t>
            </a:r>
            <a:r>
              <a:rPr lang="en-US" altLang="zh-CN" sz="1600" b="0" i="0" dirty="0">
                <a:effectLst/>
                <a:latin typeface="微软雅黑" panose="020B0503020204020204" pitchFamily="34" charset="-122"/>
                <a:ea typeface="微软雅黑" panose="020B0503020204020204" pitchFamily="34" charset="-122"/>
              </a:rPr>
              <a:t>filters</a:t>
            </a:r>
            <a:r>
              <a:rPr lang="zh-CN" altLang="en-US" sz="1600" b="0" i="0" dirty="0">
                <a:effectLst/>
                <a:latin typeface="微软雅黑" panose="020B0503020204020204" pitchFamily="34" charset="-122"/>
                <a:ea typeface="微软雅黑" panose="020B0503020204020204" pitchFamily="34" charset="-122"/>
              </a:rPr>
              <a:t>属于</a:t>
            </a:r>
            <a:r>
              <a:rPr lang="en-US" altLang="zh-CN" sz="1600" b="0" i="0" dirty="0">
                <a:effectLst/>
                <a:latin typeface="微软雅黑" panose="020B0503020204020204" pitchFamily="34" charset="-122"/>
                <a:ea typeface="微软雅黑" panose="020B0503020204020204" pitchFamily="34" charset="-122"/>
              </a:rPr>
              <a:t>parameter</a:t>
            </a:r>
            <a:r>
              <a:rPr lang="zh-CN" altLang="en-US" sz="1600" b="0" i="0" dirty="0">
                <a:effectLst/>
                <a:latin typeface="微软雅黑" panose="020B0503020204020204" pitchFamily="34" charset="-122"/>
                <a:ea typeface="微软雅黑" panose="020B0503020204020204" pitchFamily="34" charset="-122"/>
              </a:rPr>
              <a:t>把参数记录到</a:t>
            </a:r>
            <a:r>
              <a:rPr lang="en-US" altLang="zh-CN" sz="1600" b="0" i="0" dirty="0" err="1">
                <a:effectLst/>
                <a:latin typeface="微软雅黑" panose="020B0503020204020204" pitchFamily="34" charset="-122"/>
                <a:ea typeface="微软雅黑" panose="020B0503020204020204" pitchFamily="34" charset="-122"/>
              </a:rPr>
              <a:t>self._params</a:t>
            </a:r>
            <a:endParaRPr lang="en-US" altLang="zh-CN" sz="1600" b="0" i="0" dirty="0">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0" i="0" dirty="0">
                <a:effectLst/>
                <a:latin typeface="微软雅黑" panose="020B0503020204020204" pitchFamily="34" charset="-122"/>
                <a:ea typeface="微软雅黑" panose="020B0503020204020204" pitchFamily="34" charset="-122"/>
              </a:rPr>
              <a:t>执行操作使用</a:t>
            </a:r>
            <a:r>
              <a:rPr lang="en-US" altLang="zh-CN" sz="1600" b="0" i="0" dirty="0">
                <a:effectLst/>
                <a:latin typeface="微软雅黑" panose="020B0503020204020204" pitchFamily="34" charset="-122"/>
                <a:ea typeface="微软雅黑" panose="020B0503020204020204" pitchFamily="34" charset="-122"/>
              </a:rPr>
              <a:t>conv(input)</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61285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EE87BCB-2E02-079E-3A10-C693F335C8EC}"/>
              </a:ext>
            </a:extLst>
          </p:cNvPr>
          <p:cNvSpPr txBox="1">
            <a:spLocks/>
          </p:cNvSpPr>
          <p:nvPr/>
        </p:nvSpPr>
        <p:spPr>
          <a:xfrm>
            <a:off x="628650" y="6468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自定义神经网络模型</a:t>
            </a:r>
            <a:endParaRPr lang="zh-CN" altLang="en-US" dirty="0"/>
          </a:p>
        </p:txBody>
      </p:sp>
      <p:sp>
        <p:nvSpPr>
          <p:cNvPr id="10" name="文本框 9">
            <a:extLst>
              <a:ext uri="{FF2B5EF4-FFF2-40B4-BE49-F238E27FC236}">
                <a16:creationId xmlns:a16="http://schemas.microsoft.com/office/drawing/2014/main" id="{117171D4-22C5-8193-9130-94DD2324A5C4}"/>
              </a:ext>
            </a:extLst>
          </p:cNvPr>
          <p:cNvSpPr txBox="1"/>
          <p:nvPr/>
        </p:nvSpPr>
        <p:spPr>
          <a:xfrm>
            <a:off x="765402" y="1193651"/>
            <a:ext cx="7613196" cy="5339923"/>
          </a:xfrm>
          <a:prstGeom prst="rect">
            <a:avLst/>
          </a:prstGeom>
          <a:solidFill>
            <a:schemeClr val="accent3">
              <a:lumMod val="20000"/>
              <a:lumOff val="80000"/>
            </a:schemeClr>
          </a:solidFill>
        </p:spPr>
        <p:txBody>
          <a:bodyPr wrap="square" rtlCol="0">
            <a:spAutoFit/>
          </a:bodyPr>
          <a:lstStyle/>
          <a:p>
            <a:r>
              <a:rPr lang="en-US" altLang="zh-CN" sz="1100" dirty="0"/>
              <a:t># </a:t>
            </a:r>
            <a:r>
              <a:rPr lang="zh-CN" altLang="en-US" sz="1100" dirty="0"/>
              <a:t>使用</a:t>
            </a:r>
            <a:r>
              <a:rPr lang="en-US" altLang="zh-CN" sz="1100" dirty="0"/>
              <a:t>Cell</a:t>
            </a:r>
            <a:r>
              <a:rPr lang="zh-CN" altLang="en-US" sz="1100" dirty="0"/>
              <a:t>子类构建的神经网络层接口定义：</a:t>
            </a:r>
          </a:p>
          <a:p>
            <a:r>
              <a:rPr lang="en-US" altLang="zh-CN" sz="1100" dirty="0"/>
              <a:t># </a:t>
            </a:r>
            <a:r>
              <a:rPr lang="zh-CN" altLang="en-US" sz="1100" dirty="0"/>
              <a:t>构建卷积神经网络的组件接口定义：</a:t>
            </a:r>
          </a:p>
          <a:p>
            <a:r>
              <a:rPr lang="zh-CN" altLang="en-US" sz="1100" dirty="0"/>
              <a:t>全连接层接口：</a:t>
            </a:r>
            <a:r>
              <a:rPr lang="en-US" altLang="zh-CN" sz="1100" dirty="0"/>
              <a:t>Dense(</a:t>
            </a:r>
            <a:r>
              <a:rPr lang="en-US" altLang="zh-CN" sz="1100" dirty="0" err="1"/>
              <a:t>in_channel</a:t>
            </a:r>
            <a:r>
              <a:rPr lang="en-US" altLang="zh-CN" sz="1100" dirty="0"/>
              <a:t>, </a:t>
            </a:r>
            <a:r>
              <a:rPr lang="en-US" altLang="zh-CN" sz="1100" dirty="0" err="1"/>
              <a:t>out_channel</a:t>
            </a:r>
            <a:r>
              <a:rPr lang="en-US" altLang="zh-CN" sz="1100" dirty="0"/>
              <a:t>)</a:t>
            </a:r>
          </a:p>
          <a:p>
            <a:r>
              <a:rPr lang="zh-CN" altLang="en-US" sz="1100" dirty="0"/>
              <a:t>卷积层的接口：</a:t>
            </a:r>
            <a:r>
              <a:rPr lang="en-US" altLang="zh-CN" sz="1100" dirty="0"/>
              <a:t>Conv2D(</a:t>
            </a:r>
            <a:r>
              <a:rPr lang="en-US" altLang="zh-CN" sz="1100" dirty="0" err="1"/>
              <a:t>in_channel</a:t>
            </a:r>
            <a:r>
              <a:rPr lang="en-US" altLang="zh-CN" sz="1100" dirty="0"/>
              <a:t>, </a:t>
            </a:r>
            <a:r>
              <a:rPr lang="en-US" altLang="zh-CN" sz="1100" dirty="0" err="1"/>
              <a:t>out_channel</a:t>
            </a:r>
            <a:r>
              <a:rPr lang="en-US" altLang="zh-CN" sz="1100" dirty="0"/>
              <a:t>, </a:t>
            </a:r>
            <a:r>
              <a:rPr lang="en-US" altLang="zh-CN" sz="1100" dirty="0" err="1"/>
              <a:t>filter_size</a:t>
            </a:r>
            <a:r>
              <a:rPr lang="en-US" altLang="zh-CN" sz="1100" dirty="0"/>
              <a:t>, stride, padding)</a:t>
            </a:r>
          </a:p>
          <a:p>
            <a:r>
              <a:rPr lang="zh-CN" altLang="en-US" sz="1100" dirty="0"/>
              <a:t>最大池化接口：</a:t>
            </a:r>
            <a:r>
              <a:rPr lang="en-US" altLang="zh-CN" sz="1100" dirty="0"/>
              <a:t>MaxPool2D(</a:t>
            </a:r>
            <a:r>
              <a:rPr lang="en-US" altLang="zh-CN" sz="1100" dirty="0" err="1"/>
              <a:t>pool_size</a:t>
            </a:r>
            <a:r>
              <a:rPr lang="en-US" altLang="zh-CN" sz="1100" dirty="0"/>
              <a:t>, stride, padding)</a:t>
            </a:r>
          </a:p>
          <a:p>
            <a:r>
              <a:rPr lang="zh-CN" altLang="en-US" sz="1100" dirty="0"/>
              <a:t>张量平铺：</a:t>
            </a:r>
            <a:r>
              <a:rPr lang="en-US" altLang="zh-CN" sz="1100" dirty="0"/>
              <a:t>Flatten()</a:t>
            </a:r>
          </a:p>
          <a:p>
            <a:endParaRPr lang="en-US" altLang="zh-CN" sz="1100" dirty="0"/>
          </a:p>
          <a:p>
            <a:r>
              <a:rPr lang="en-US" altLang="zh-CN" sz="1100" dirty="0"/>
              <a:t># </a:t>
            </a:r>
            <a:r>
              <a:rPr lang="zh-CN" altLang="en-US" sz="1100" dirty="0"/>
              <a:t>使用</a:t>
            </a:r>
            <a:r>
              <a:rPr lang="en-US" altLang="zh-CN" sz="1100" dirty="0" err="1"/>
              <a:t>SubClass</a:t>
            </a:r>
            <a:r>
              <a:rPr lang="zh-CN" altLang="en-US" sz="1100" dirty="0"/>
              <a:t>方式构建卷积模型</a:t>
            </a:r>
          </a:p>
          <a:p>
            <a:r>
              <a:rPr lang="en-US" altLang="zh-CN" sz="1100" dirty="0"/>
              <a:t>class CNN(Cell):</a:t>
            </a:r>
          </a:p>
          <a:p>
            <a:r>
              <a:rPr lang="en-US" altLang="zh-CN" sz="1100" dirty="0"/>
              <a:t>    def __</a:t>
            </a:r>
            <a:r>
              <a:rPr lang="en-US" altLang="zh-CN" sz="1100" dirty="0" err="1"/>
              <a:t>init</a:t>
            </a:r>
            <a:r>
              <a:rPr lang="en-US" altLang="zh-CN" sz="1100" dirty="0"/>
              <a:t>__(self):</a:t>
            </a:r>
          </a:p>
          <a:p>
            <a:r>
              <a:rPr lang="en-US" altLang="zh-CN" sz="1100" dirty="0"/>
              <a:t>        self.conv1 = Conv2D(</a:t>
            </a:r>
            <a:r>
              <a:rPr lang="en-US" altLang="zh-CN" sz="1100" dirty="0" err="1"/>
              <a:t>in_channel</a:t>
            </a:r>
            <a:r>
              <a:rPr lang="en-US" altLang="zh-CN" sz="1100" dirty="0"/>
              <a:t>=3, </a:t>
            </a:r>
            <a:r>
              <a:rPr lang="en-US" altLang="zh-CN" sz="1100" dirty="0" err="1"/>
              <a:t>out_channel</a:t>
            </a:r>
            <a:r>
              <a:rPr lang="en-US" altLang="zh-CN" sz="1100" dirty="0"/>
              <a:t>=16, </a:t>
            </a:r>
            <a:r>
              <a:rPr lang="en-US" altLang="zh-CN" sz="1100" dirty="0" err="1"/>
              <a:t>filter_size</a:t>
            </a:r>
            <a:r>
              <a:rPr lang="en-US" altLang="zh-CN" sz="1100" dirty="0"/>
              <a:t>=3, stride=1, padding=0)</a:t>
            </a:r>
          </a:p>
          <a:p>
            <a:r>
              <a:rPr lang="en-US" altLang="zh-CN" sz="1100" dirty="0"/>
              <a:t>        self.maxpool1 = MaxPool2D(</a:t>
            </a:r>
            <a:r>
              <a:rPr lang="en-US" altLang="zh-CN" sz="1100" dirty="0" err="1"/>
              <a:t>pool_size</a:t>
            </a:r>
            <a:r>
              <a:rPr lang="en-US" altLang="zh-CN" sz="1100" dirty="0"/>
              <a:t>=3, stride=1, padding=0)</a:t>
            </a:r>
          </a:p>
          <a:p>
            <a:r>
              <a:rPr lang="en-US" altLang="zh-CN" sz="1100" dirty="0"/>
              <a:t>        self.conv2 = Conv2D(</a:t>
            </a:r>
            <a:r>
              <a:rPr lang="en-US" altLang="zh-CN" sz="1100" dirty="0" err="1"/>
              <a:t>in_channel</a:t>
            </a:r>
            <a:r>
              <a:rPr lang="en-US" altLang="zh-CN" sz="1100" dirty="0"/>
              <a:t>=16, </a:t>
            </a:r>
            <a:r>
              <a:rPr lang="en-US" altLang="zh-CN" sz="1100" dirty="0" err="1"/>
              <a:t>out_channel</a:t>
            </a:r>
            <a:r>
              <a:rPr lang="en-US" altLang="zh-CN" sz="1100" dirty="0"/>
              <a:t>=32, </a:t>
            </a:r>
            <a:r>
              <a:rPr lang="en-US" altLang="zh-CN" sz="1100" dirty="0" err="1"/>
              <a:t>filter_size</a:t>
            </a:r>
            <a:r>
              <a:rPr lang="en-US" altLang="zh-CN" sz="1100" dirty="0"/>
              <a:t>=3, stride=1, padding=0)</a:t>
            </a:r>
          </a:p>
          <a:p>
            <a:r>
              <a:rPr lang="en-US" altLang="zh-CN" sz="1100" dirty="0"/>
              <a:t>        self.maxpool2 = MaxPool2D(</a:t>
            </a:r>
            <a:r>
              <a:rPr lang="en-US" altLang="zh-CN" sz="1100" dirty="0" err="1"/>
              <a:t>pool_size</a:t>
            </a:r>
            <a:r>
              <a:rPr lang="en-US" altLang="zh-CN" sz="1100" dirty="0"/>
              <a:t>=3, stride=1, padding=0)</a:t>
            </a:r>
          </a:p>
          <a:p>
            <a:r>
              <a:rPr lang="en-US" altLang="zh-CN" sz="1100" dirty="0"/>
              <a:t>        </a:t>
            </a:r>
            <a:r>
              <a:rPr lang="en-US" altLang="zh-CN" sz="1100" dirty="0" err="1"/>
              <a:t>self.flatten</a:t>
            </a:r>
            <a:r>
              <a:rPr lang="en-US" altLang="zh-CN" sz="1100" dirty="0"/>
              <a:t> = Flatten()</a:t>
            </a:r>
          </a:p>
          <a:p>
            <a:r>
              <a:rPr lang="en-US" altLang="zh-CN" sz="1100" dirty="0"/>
              <a:t>        self.dense1 = Dense(</a:t>
            </a:r>
            <a:r>
              <a:rPr lang="en-US" altLang="zh-CN" sz="1100" dirty="0" err="1"/>
              <a:t>in_channels</a:t>
            </a:r>
            <a:r>
              <a:rPr lang="en-US" altLang="zh-CN" sz="1100" dirty="0"/>
              <a:t>=768, </a:t>
            </a:r>
            <a:r>
              <a:rPr lang="en-US" altLang="zh-CN" sz="1100" dirty="0" err="1"/>
              <a:t>out_channel</a:t>
            </a:r>
            <a:r>
              <a:rPr lang="en-US" altLang="zh-CN" sz="1100" dirty="0"/>
              <a:t>=128)</a:t>
            </a:r>
          </a:p>
          <a:p>
            <a:r>
              <a:rPr lang="en-US" altLang="zh-CN" sz="1100" dirty="0"/>
              <a:t>        self.dense2 = Dense(</a:t>
            </a:r>
            <a:r>
              <a:rPr lang="en-US" altLang="zh-CN" sz="1100" dirty="0" err="1"/>
              <a:t>in_channels</a:t>
            </a:r>
            <a:r>
              <a:rPr lang="en-US" altLang="zh-CN" sz="1100" dirty="0"/>
              <a:t>=128, </a:t>
            </a:r>
            <a:r>
              <a:rPr lang="en-US" altLang="zh-CN" sz="1100" dirty="0" err="1"/>
              <a:t>out_channel</a:t>
            </a:r>
            <a:r>
              <a:rPr lang="en-US" altLang="zh-CN" sz="1100" dirty="0"/>
              <a:t>=64)</a:t>
            </a:r>
          </a:p>
          <a:p>
            <a:r>
              <a:rPr lang="en-US" altLang="zh-CN" sz="1100" dirty="0"/>
              <a:t>        self.dense3 = Dense(</a:t>
            </a:r>
            <a:r>
              <a:rPr lang="en-US" altLang="zh-CN" sz="1100" dirty="0" err="1"/>
              <a:t>in_channels</a:t>
            </a:r>
            <a:r>
              <a:rPr lang="en-US" altLang="zh-CN" sz="1100" dirty="0"/>
              <a:t>=64, </a:t>
            </a:r>
            <a:r>
              <a:rPr lang="en-US" altLang="zh-CN" sz="1100" dirty="0" err="1"/>
              <a:t>out_channel</a:t>
            </a:r>
            <a:r>
              <a:rPr lang="en-US" altLang="zh-CN" sz="1100" dirty="0"/>
              <a:t>=10)</a:t>
            </a:r>
          </a:p>
          <a:p>
            <a:endParaRPr lang="en-US" altLang="zh-CN" sz="1100" dirty="0"/>
          </a:p>
          <a:p>
            <a:r>
              <a:rPr lang="en-US" altLang="zh-CN" sz="1100" dirty="0"/>
              <a:t>    def __call__(self, inputs):</a:t>
            </a:r>
          </a:p>
          <a:p>
            <a:r>
              <a:rPr lang="en-US" altLang="zh-CN" sz="1100" dirty="0"/>
              <a:t>        z = self.conv1(inputs)</a:t>
            </a:r>
          </a:p>
          <a:p>
            <a:r>
              <a:rPr lang="en-US" altLang="zh-CN" sz="1100" dirty="0"/>
              <a:t>        z = self.maxpool1(z)</a:t>
            </a:r>
          </a:p>
          <a:p>
            <a:r>
              <a:rPr lang="en-US" altLang="zh-CN" sz="1100" dirty="0"/>
              <a:t>        z = self.conv2(z)</a:t>
            </a:r>
          </a:p>
          <a:p>
            <a:r>
              <a:rPr lang="en-US" altLang="zh-CN" sz="1100" dirty="0"/>
              <a:t>        z = self.maxpool2(z)</a:t>
            </a:r>
          </a:p>
          <a:p>
            <a:r>
              <a:rPr lang="en-US" altLang="zh-CN" sz="1100" dirty="0"/>
              <a:t>        z = </a:t>
            </a:r>
            <a:r>
              <a:rPr lang="en-US" altLang="zh-CN" sz="1100" dirty="0" err="1"/>
              <a:t>self.flatten</a:t>
            </a:r>
            <a:r>
              <a:rPr lang="en-US" altLang="zh-CN" sz="1100" dirty="0"/>
              <a:t>(z)</a:t>
            </a:r>
          </a:p>
          <a:p>
            <a:r>
              <a:rPr lang="en-US" altLang="zh-CN" sz="1100" dirty="0"/>
              <a:t>        z = self.dense1(z)</a:t>
            </a:r>
          </a:p>
          <a:p>
            <a:r>
              <a:rPr lang="en-US" altLang="zh-CN" sz="1100" dirty="0"/>
              <a:t>        z = self.dense2(z)</a:t>
            </a:r>
          </a:p>
          <a:p>
            <a:r>
              <a:rPr lang="en-US" altLang="zh-CN" sz="1100" dirty="0"/>
              <a:t>        z = self.dense3(z)</a:t>
            </a:r>
          </a:p>
          <a:p>
            <a:r>
              <a:rPr lang="en-US" altLang="zh-CN" sz="1100" dirty="0"/>
              <a:t>        return z</a:t>
            </a:r>
          </a:p>
          <a:p>
            <a:r>
              <a:rPr lang="en-US" altLang="zh-CN" sz="1100" dirty="0"/>
              <a:t>net = CNN()</a:t>
            </a:r>
          </a:p>
          <a:p>
            <a:r>
              <a:rPr lang="en-US" altLang="zh-CN" sz="1100" dirty="0" err="1"/>
              <a:t>ouput</a:t>
            </a:r>
            <a:r>
              <a:rPr lang="en-US" altLang="zh-CN" sz="1100" dirty="0"/>
              <a:t> = net(input)</a:t>
            </a:r>
            <a:endParaRPr lang="zh-CN" altLang="en-US" sz="1100" dirty="0"/>
          </a:p>
        </p:txBody>
      </p:sp>
      <p:sp>
        <p:nvSpPr>
          <p:cNvPr id="14" name="文本框 13">
            <a:extLst>
              <a:ext uri="{FF2B5EF4-FFF2-40B4-BE49-F238E27FC236}">
                <a16:creationId xmlns:a16="http://schemas.microsoft.com/office/drawing/2014/main" id="{938C3CF4-2A7D-A05B-9504-306C48718CCC}"/>
              </a:ext>
            </a:extLst>
          </p:cNvPr>
          <p:cNvSpPr txBox="1"/>
          <p:nvPr/>
        </p:nvSpPr>
        <p:spPr>
          <a:xfrm>
            <a:off x="6106886" y="1193651"/>
            <a:ext cx="2932611" cy="5693866"/>
          </a:xfrm>
          <a:prstGeom prst="rect">
            <a:avLst/>
          </a:prstGeom>
          <a:noFill/>
        </p:spPr>
        <p:txBody>
          <a:bodyPr wrap="square" rtlCol="0">
            <a:spAutoFit/>
          </a:bodyPr>
          <a:lstStyle/>
          <a:p>
            <a:r>
              <a:rPr lang="zh-CN" altLang="en-US" sz="1400" b="0" i="0" dirty="0">
                <a:effectLst/>
                <a:latin typeface="微软雅黑" panose="020B0503020204020204" pitchFamily="34" charset="-122"/>
                <a:ea typeface="微软雅黑" panose="020B0503020204020204" pitchFamily="34" charset="-122"/>
              </a:rPr>
              <a:t>自定义</a:t>
            </a:r>
            <a:r>
              <a:rPr lang="zh-CN" altLang="en-US" sz="1400" dirty="0">
                <a:latin typeface="微软雅黑" panose="020B0503020204020204" pitchFamily="34" charset="-122"/>
                <a:ea typeface="微软雅黑" panose="020B0503020204020204" pitchFamily="34" charset="-122"/>
              </a:rPr>
              <a:t>神经网络模型</a:t>
            </a:r>
            <a:r>
              <a:rPr lang="zh-CN" altLang="en-US" sz="1400" b="0" i="0" dirty="0">
                <a:effectLst/>
                <a:latin typeface="微软雅黑" panose="020B0503020204020204" pitchFamily="34" charset="-122"/>
                <a:ea typeface="微软雅黑" panose="020B0503020204020204" pitchFamily="34" charset="-122"/>
              </a:rPr>
              <a:t>的过程</a:t>
            </a:r>
            <a:r>
              <a:rPr lang="en-US" altLang="zh-CN" sz="1400" b="0" i="0" dirty="0">
                <a:effectLst/>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lang="zh-CN" altLang="en-US" sz="1400" b="0" i="0" dirty="0">
                <a:effectLst/>
                <a:latin typeface="微软雅黑" panose="020B0503020204020204" pitchFamily="34" charset="-122"/>
                <a:ea typeface="微软雅黑" panose="020B0503020204020204" pitchFamily="34" charset="-122"/>
              </a:rPr>
              <a:t>神经网络模型与神经网络层同是</a:t>
            </a:r>
            <a:r>
              <a:rPr lang="en-US" altLang="zh-CN" sz="1400" b="0" i="0" dirty="0">
                <a:effectLst/>
                <a:latin typeface="微软雅黑" panose="020B0503020204020204" pitchFamily="34" charset="-122"/>
                <a:ea typeface="微软雅黑" panose="020B0503020204020204" pitchFamily="34" charset="-122"/>
              </a:rPr>
              <a:t>Cell</a:t>
            </a:r>
            <a:r>
              <a:rPr lang="zh-CN" altLang="en-US" sz="1400" b="0" i="0" dirty="0">
                <a:effectLst/>
                <a:latin typeface="微软雅黑" panose="020B0503020204020204" pitchFamily="34" charset="-122"/>
                <a:ea typeface="微软雅黑" panose="020B0503020204020204" pitchFamily="34" charset="-122"/>
              </a:rPr>
              <a:t>的子类实现，构建时需在</a:t>
            </a:r>
            <a:r>
              <a:rPr lang="en-US" altLang="zh-CN" sz="1400" b="0" i="0" dirty="0">
                <a:effectLst/>
                <a:latin typeface="微软雅黑" panose="020B0503020204020204" pitchFamily="34" charset="-122"/>
                <a:ea typeface="微软雅黑" panose="020B0503020204020204" pitchFamily="34" charset="-122"/>
              </a:rPr>
              <a:t>__</a:t>
            </a:r>
            <a:r>
              <a:rPr lang="en-US" altLang="zh-CN" sz="1400" b="0" i="0" dirty="0" err="1">
                <a:effectLst/>
                <a:latin typeface="微软雅黑" panose="020B0503020204020204" pitchFamily="34" charset="-122"/>
                <a:ea typeface="微软雅黑" panose="020B0503020204020204" pitchFamily="34" charset="-122"/>
              </a:rPr>
              <a:t>init</a:t>
            </a:r>
            <a:r>
              <a:rPr lang="en-US" altLang="zh-CN" sz="1400" b="0" i="0" dirty="0">
                <a:effectLst/>
                <a:latin typeface="微软雅黑" panose="020B0503020204020204" pitchFamily="34" charset="-122"/>
                <a:ea typeface="微软雅黑" panose="020B0503020204020204" pitchFamily="34" charset="-122"/>
              </a:rPr>
              <a:t>__</a:t>
            </a:r>
            <a:r>
              <a:rPr lang="zh-CN" altLang="en-US" sz="1400" b="0" i="0" dirty="0">
                <a:effectLst/>
                <a:latin typeface="微软雅黑" panose="020B0503020204020204" pitchFamily="34" charset="-122"/>
                <a:ea typeface="微软雅黑" panose="020B0503020204020204" pitchFamily="34" charset="-122"/>
              </a:rPr>
              <a:t>里将所使用的神经网络层组件实例化，在</a:t>
            </a:r>
            <a:r>
              <a:rPr lang="en-US" altLang="zh-CN" sz="1400" b="0" i="0" dirty="0">
                <a:effectLst/>
                <a:latin typeface="微软雅黑" panose="020B0503020204020204" pitchFamily="34" charset="-122"/>
                <a:ea typeface="微软雅黑" panose="020B0503020204020204" pitchFamily="34" charset="-122"/>
              </a:rPr>
              <a:t>__call__</a:t>
            </a:r>
            <a:r>
              <a:rPr lang="zh-CN" altLang="en-US" sz="1400" b="0" i="0" dirty="0">
                <a:effectLst/>
                <a:latin typeface="微软雅黑" panose="020B0503020204020204" pitchFamily="34" charset="-122"/>
                <a:ea typeface="微软雅黑" panose="020B0503020204020204" pitchFamily="34" charset="-122"/>
              </a:rPr>
              <a:t>里定义神经网络的计算逻辑。</a:t>
            </a:r>
            <a:endParaRPr lang="en-US" altLang="zh-CN" sz="1400" b="0" i="0" dirty="0">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CNN</a:t>
            </a:r>
            <a:r>
              <a:rPr lang="zh-CN" altLang="en-US" sz="1400" dirty="0">
                <a:latin typeface="微软雅黑" panose="020B0503020204020204" pitchFamily="34" charset="-122"/>
                <a:ea typeface="微软雅黑" panose="020B0503020204020204" pitchFamily="34" charset="-122"/>
              </a:rPr>
              <a:t>模型实例化将执行</a:t>
            </a:r>
            <a:r>
              <a:rPr lang="en-US" altLang="zh-CN" sz="1400" dirty="0">
                <a:latin typeface="微软雅黑" panose="020B0503020204020204" pitchFamily="34" charset="-122"/>
                <a:ea typeface="微软雅黑" panose="020B0503020204020204" pitchFamily="34" charset="-122"/>
              </a:rPr>
              <a:t>__</a:t>
            </a:r>
            <a:r>
              <a:rPr lang="en-US" altLang="zh-CN" sz="1400" dirty="0" err="1">
                <a:latin typeface="微软雅黑" panose="020B0503020204020204" pitchFamily="34" charset="-122"/>
                <a:ea typeface="微软雅黑" panose="020B0503020204020204" pitchFamily="34" charset="-122"/>
              </a:rPr>
              <a:t>init</a:t>
            </a:r>
            <a:r>
              <a:rPr lang="en-US" altLang="zh-CN" sz="1400" dirty="0">
                <a:latin typeface="微软雅黑" panose="020B0503020204020204" pitchFamily="34" charset="-122"/>
                <a:ea typeface="微软雅黑" panose="020B0503020204020204" pitchFamily="34" charset="-122"/>
              </a:rPr>
              <a:t>__</a:t>
            </a:r>
            <a:r>
              <a:rPr lang="zh-CN" altLang="en-US" sz="1400" dirty="0">
                <a:latin typeface="微软雅黑" panose="020B0503020204020204" pitchFamily="34" charset="-122"/>
                <a:ea typeface="微软雅黑" panose="020B0503020204020204" pitchFamily="34" charset="-122"/>
              </a:rPr>
              <a:t>，其中首先会实例化一个</a:t>
            </a:r>
            <a:r>
              <a:rPr lang="en-US" altLang="zh-CN" sz="1400" dirty="0">
                <a:latin typeface="微软雅黑" panose="020B0503020204020204" pitchFamily="34" charset="-122"/>
                <a:ea typeface="微软雅黑" panose="020B0503020204020204" pitchFamily="34" charset="-122"/>
              </a:rPr>
              <a:t>Conv2D</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Conv2D</a:t>
            </a:r>
            <a:r>
              <a:rPr lang="zh-CN" altLang="en-US" sz="1400" dirty="0">
                <a:latin typeface="微软雅黑" panose="020B0503020204020204" pitchFamily="34" charset="-122"/>
                <a:ea typeface="微软雅黑" panose="020B0503020204020204" pitchFamily="34" charset="-122"/>
              </a:rPr>
              <a:t>也是</a:t>
            </a:r>
            <a:r>
              <a:rPr lang="en-US" altLang="zh-CN" sz="1400" dirty="0">
                <a:latin typeface="微软雅黑" panose="020B0503020204020204" pitchFamily="34" charset="-122"/>
                <a:ea typeface="微软雅黑" panose="020B0503020204020204" pitchFamily="34" charset="-122"/>
              </a:rPr>
              <a:t>Cell</a:t>
            </a:r>
            <a:r>
              <a:rPr lang="zh-CN" altLang="en-US" sz="1400" dirty="0">
                <a:latin typeface="微软雅黑" panose="020B0503020204020204" pitchFamily="34" charset="-122"/>
                <a:ea typeface="微软雅黑" panose="020B0503020204020204" pitchFamily="34" charset="-122"/>
              </a:rPr>
              <a:t>的子类，会进入到</a:t>
            </a:r>
            <a:r>
              <a:rPr lang="en-US" altLang="zh-CN" sz="1400" dirty="0">
                <a:latin typeface="微软雅黑" panose="020B0503020204020204" pitchFamily="34" charset="-122"/>
                <a:ea typeface="微软雅黑" panose="020B0503020204020204" pitchFamily="34" charset="-122"/>
              </a:rPr>
              <a:t>Conv2D</a:t>
            </a:r>
            <a:r>
              <a:rPr lang="zh-CN" altLang="en-US" sz="1400" dirty="0">
                <a:latin typeface="微软雅黑" panose="020B0503020204020204" pitchFamily="34" charset="-122"/>
                <a:ea typeface="微软雅黑" panose="020B0503020204020204" pitchFamily="34" charset="-122"/>
              </a:rPr>
              <a:t>的</a:t>
            </a:r>
            <a:r>
              <a:rPr lang="en-US" altLang="zh-CN" sz="1400" dirty="0">
                <a:latin typeface="微软雅黑" panose="020B0503020204020204" pitchFamily="34" charset="-122"/>
                <a:ea typeface="微软雅黑" panose="020B0503020204020204" pitchFamily="34" charset="-122"/>
              </a:rPr>
              <a:t>__</a:t>
            </a:r>
            <a:r>
              <a:rPr lang="en-US" altLang="zh-CN" sz="1400" dirty="0" err="1">
                <a:latin typeface="微软雅黑" panose="020B0503020204020204" pitchFamily="34" charset="-122"/>
                <a:ea typeface="微软雅黑" panose="020B0503020204020204" pitchFamily="34" charset="-122"/>
              </a:rPr>
              <a:t>init</a:t>
            </a:r>
            <a:r>
              <a:rPr lang="en-US" altLang="zh-CN" sz="1400" dirty="0">
                <a:latin typeface="微软雅黑" panose="020B0503020204020204" pitchFamily="34" charset="-122"/>
                <a:ea typeface="微软雅黑" panose="020B0503020204020204" pitchFamily="34" charset="-122"/>
              </a:rPr>
              <a:t>__</a:t>
            </a:r>
            <a:r>
              <a:rPr lang="zh-CN" altLang="en-US" sz="1400" dirty="0">
                <a:latin typeface="微软雅黑" panose="020B0503020204020204" pitchFamily="34" charset="-122"/>
                <a:ea typeface="微软雅黑" panose="020B0503020204020204" pitchFamily="34" charset="-122"/>
              </a:rPr>
              <a:t>，此时会将此</a:t>
            </a:r>
            <a:r>
              <a:rPr lang="en-US" altLang="zh-CN" sz="1400" dirty="0">
                <a:latin typeface="微软雅黑" panose="020B0503020204020204" pitchFamily="34" charset="-122"/>
                <a:ea typeface="微软雅黑" panose="020B0503020204020204" pitchFamily="34" charset="-122"/>
              </a:rPr>
              <a:t>Conv2D</a:t>
            </a:r>
            <a:r>
              <a:rPr lang="zh-CN" altLang="en-US" sz="1400" dirty="0">
                <a:latin typeface="微软雅黑" panose="020B0503020204020204" pitchFamily="34" charset="-122"/>
                <a:ea typeface="微软雅黑" panose="020B0503020204020204" pitchFamily="34" charset="-122"/>
              </a:rPr>
              <a:t>的参数收集到</a:t>
            </a:r>
            <a:r>
              <a:rPr lang="en-US" altLang="zh-CN" sz="1400" dirty="0" err="1">
                <a:latin typeface="微软雅黑" panose="020B0503020204020204" pitchFamily="34" charset="-122"/>
                <a:ea typeface="微软雅黑" panose="020B0503020204020204" pitchFamily="34" charset="-122"/>
              </a:rPr>
              <a:t>self._params</a:t>
            </a:r>
            <a:r>
              <a:rPr lang="zh-CN" altLang="en-US" sz="1400" dirty="0">
                <a:latin typeface="微软雅黑" panose="020B0503020204020204" pitchFamily="34" charset="-122"/>
                <a:ea typeface="微软雅黑" panose="020B0503020204020204" pitchFamily="34" charset="-122"/>
              </a:rPr>
              <a:t>，之后回到</a:t>
            </a:r>
            <a:r>
              <a:rPr lang="en-US" altLang="zh-CN" sz="1400" dirty="0">
                <a:latin typeface="微软雅黑" panose="020B0503020204020204" pitchFamily="34" charset="-122"/>
                <a:ea typeface="微软雅黑" panose="020B0503020204020204" pitchFamily="34" charset="-122"/>
              </a:rPr>
              <a:t>CNN</a:t>
            </a:r>
            <a:r>
              <a:rPr lang="zh-CN" altLang="en-US" sz="1400" dirty="0">
                <a:latin typeface="微软雅黑" panose="020B0503020204020204" pitchFamily="34" charset="-122"/>
                <a:ea typeface="微软雅黑" panose="020B0503020204020204" pitchFamily="34" charset="-122"/>
              </a:rPr>
              <a:t>，将此</a:t>
            </a:r>
            <a:r>
              <a:rPr lang="en-US" altLang="zh-CN" sz="1400" dirty="0">
                <a:latin typeface="微软雅黑" panose="020B0503020204020204" pitchFamily="34" charset="-122"/>
                <a:ea typeface="微软雅黑" panose="020B0503020204020204" pitchFamily="34" charset="-122"/>
              </a:rPr>
              <a:t>Conv2D</a:t>
            </a:r>
            <a:r>
              <a:rPr lang="zh-CN" altLang="en-US" sz="1400" dirty="0">
                <a:latin typeface="微软雅黑" panose="020B0503020204020204" pitchFamily="34" charset="-122"/>
                <a:ea typeface="微软雅黑" panose="020B0503020204020204" pitchFamily="34" charset="-122"/>
              </a:rPr>
              <a:t>收集到</a:t>
            </a:r>
            <a:r>
              <a:rPr lang="en-US" altLang="zh-CN" sz="1400" dirty="0" err="1">
                <a:latin typeface="微软雅黑" panose="020B0503020204020204" pitchFamily="34" charset="-122"/>
                <a:ea typeface="微软雅黑" panose="020B0503020204020204" pitchFamily="34" charset="-122"/>
              </a:rPr>
              <a:t>self._cells</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第二个的组件是</a:t>
            </a:r>
            <a:r>
              <a:rPr lang="en-US" altLang="zh-CN" sz="1400" dirty="0">
                <a:latin typeface="微软雅黑" panose="020B0503020204020204" pitchFamily="34" charset="-122"/>
                <a:ea typeface="微软雅黑" panose="020B0503020204020204" pitchFamily="34" charset="-122"/>
              </a:rPr>
              <a:t>MaxPool2D</a:t>
            </a:r>
            <a:r>
              <a:rPr lang="zh-CN" altLang="en-US" sz="1400" dirty="0">
                <a:latin typeface="微软雅黑" panose="020B0503020204020204" pitchFamily="34" charset="-122"/>
                <a:ea typeface="微软雅黑" panose="020B0503020204020204" pitchFamily="34" charset="-122"/>
              </a:rPr>
              <a:t>，因为其没有训练参数，因此将</a:t>
            </a:r>
            <a:r>
              <a:rPr lang="en-US" altLang="zh-CN" sz="1400" dirty="0">
                <a:latin typeface="微软雅黑" panose="020B0503020204020204" pitchFamily="34" charset="-122"/>
                <a:ea typeface="微软雅黑" panose="020B0503020204020204" pitchFamily="34" charset="-122"/>
              </a:rPr>
              <a:t>MaxPool2D</a:t>
            </a:r>
            <a:r>
              <a:rPr lang="zh-CN" altLang="en-US" sz="1400" dirty="0">
                <a:latin typeface="微软雅黑" panose="020B0503020204020204" pitchFamily="34" charset="-122"/>
                <a:ea typeface="微软雅黑" panose="020B0503020204020204" pitchFamily="34" charset="-122"/>
              </a:rPr>
              <a:t>收集到</a:t>
            </a:r>
            <a:r>
              <a:rPr lang="en-US" altLang="zh-CN" sz="1400" dirty="0" err="1">
                <a:latin typeface="微软雅黑" panose="020B0503020204020204" pitchFamily="34" charset="-122"/>
                <a:ea typeface="微软雅黑" panose="020B0503020204020204" pitchFamily="34" charset="-122"/>
              </a:rPr>
              <a:t>self._cells</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依次类推，继续收集第二个卷积参数和卷积层，三个全连接层的参数和全连接层。</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实例化之后可以调用</a:t>
            </a:r>
            <a:r>
              <a:rPr lang="en-US" altLang="zh-CN" sz="1400" dirty="0" err="1">
                <a:latin typeface="微软雅黑" panose="020B0503020204020204" pitchFamily="34" charset="-122"/>
                <a:ea typeface="微软雅黑" panose="020B0503020204020204" pitchFamily="34" charset="-122"/>
              </a:rPr>
              <a:t>net.parameters_and_names</a:t>
            </a:r>
            <a:r>
              <a:rPr lang="zh-CN" altLang="en-US" sz="1400" dirty="0">
                <a:latin typeface="微软雅黑" panose="020B0503020204020204" pitchFamily="34" charset="-122"/>
                <a:ea typeface="微软雅黑" panose="020B0503020204020204" pitchFamily="34" charset="-122"/>
              </a:rPr>
              <a:t>来返回训练参数；调用</a:t>
            </a:r>
            <a:r>
              <a:rPr lang="en-US" altLang="zh-CN" sz="1400" dirty="0" err="1">
                <a:latin typeface="微软雅黑" panose="020B0503020204020204" pitchFamily="34" charset="-122"/>
                <a:ea typeface="微软雅黑" panose="020B0503020204020204" pitchFamily="34" charset="-122"/>
              </a:rPr>
              <a:t>net.cells_and_names</a:t>
            </a:r>
            <a:r>
              <a:rPr lang="zh-CN" altLang="en-US" sz="1400" dirty="0">
                <a:latin typeface="微软雅黑" panose="020B0503020204020204" pitchFamily="34" charset="-122"/>
                <a:ea typeface="微软雅黑" panose="020B0503020204020204" pitchFamily="34" charset="-122"/>
              </a:rPr>
              <a:t>查看神经网络层列表。</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b="0" i="0" dirty="0">
                <a:effectLst/>
                <a:latin typeface="微软雅黑" panose="020B0503020204020204" pitchFamily="34" charset="-122"/>
                <a:ea typeface="微软雅黑" panose="020B0503020204020204" pitchFamily="34" charset="-122"/>
              </a:rPr>
              <a:t>执行操作使用</a:t>
            </a:r>
            <a:r>
              <a:rPr lang="en-US" altLang="zh-CN" sz="1400" b="0" i="0" dirty="0">
                <a:effectLst/>
                <a:latin typeface="微软雅黑" panose="020B0503020204020204" pitchFamily="34" charset="-122"/>
                <a:ea typeface="微软雅黑" panose="020B0503020204020204" pitchFamily="34" charset="-122"/>
              </a:rPr>
              <a:t>net(input)</a:t>
            </a:r>
            <a:endParaRPr lang="en-US" altLang="zh-CN" sz="1400" dirty="0">
              <a:latin typeface="微软雅黑" panose="020B0503020204020204" pitchFamily="34" charset="-122"/>
              <a:ea typeface="微软雅黑" panose="020B0503020204020204" pitchFamily="34" charset="-122"/>
            </a:endParaRPr>
          </a:p>
        </p:txBody>
      </p:sp>
      <p:cxnSp>
        <p:nvCxnSpPr>
          <p:cNvPr id="16" name="直接箭头连接符 15">
            <a:extLst>
              <a:ext uri="{FF2B5EF4-FFF2-40B4-BE49-F238E27FC236}">
                <a16:creationId xmlns:a16="http://schemas.microsoft.com/office/drawing/2014/main" id="{8DEC91DD-00FC-27E8-B7A9-8D9F972F2D99}"/>
              </a:ext>
            </a:extLst>
          </p:cNvPr>
          <p:cNvCxnSpPr>
            <a:cxnSpLocks/>
          </p:cNvCxnSpPr>
          <p:nvPr/>
        </p:nvCxnSpPr>
        <p:spPr>
          <a:xfrm flipH="1">
            <a:off x="1789611" y="1613270"/>
            <a:ext cx="4317275" cy="1058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F58875B6-8E41-5A7D-E73B-74772C172E77}"/>
              </a:ext>
            </a:extLst>
          </p:cNvPr>
          <p:cNvCxnSpPr>
            <a:cxnSpLocks/>
          </p:cNvCxnSpPr>
          <p:nvPr/>
        </p:nvCxnSpPr>
        <p:spPr>
          <a:xfrm flipH="1">
            <a:off x="2011680" y="2669650"/>
            <a:ext cx="4186644" cy="148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F0141FF-CB5D-447A-01D6-632AAD15799E}"/>
              </a:ext>
            </a:extLst>
          </p:cNvPr>
          <p:cNvCxnSpPr>
            <a:cxnSpLocks/>
          </p:cNvCxnSpPr>
          <p:nvPr/>
        </p:nvCxnSpPr>
        <p:spPr>
          <a:xfrm flipH="1" flipV="1">
            <a:off x="4669971" y="3206935"/>
            <a:ext cx="1528353" cy="960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0BB09F26-B023-49C4-80A5-8E491E13FF0F}"/>
              </a:ext>
            </a:extLst>
          </p:cNvPr>
          <p:cNvCxnSpPr>
            <a:cxnSpLocks/>
          </p:cNvCxnSpPr>
          <p:nvPr/>
        </p:nvCxnSpPr>
        <p:spPr>
          <a:xfrm flipH="1" flipV="1">
            <a:off x="4369526" y="4036426"/>
            <a:ext cx="1828798" cy="700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E71AB3B8-3C6E-EDDE-0233-C294FADB3618}"/>
              </a:ext>
            </a:extLst>
          </p:cNvPr>
          <p:cNvCxnSpPr>
            <a:cxnSpLocks/>
          </p:cNvCxnSpPr>
          <p:nvPr/>
        </p:nvCxnSpPr>
        <p:spPr>
          <a:xfrm flipH="1" flipV="1">
            <a:off x="1900646" y="6381608"/>
            <a:ext cx="4297678" cy="71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812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EE87BCB-2E02-079E-3A10-C693F335C8EC}"/>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微软雅黑" panose="020B0503020204020204" pitchFamily="34" charset="-122"/>
                <a:ea typeface="微软雅黑" panose="020B0503020204020204" pitchFamily="34" charset="-122"/>
              </a:rPr>
              <a:t>C/C++</a:t>
            </a:r>
            <a:r>
              <a:rPr lang="zh-CN" altLang="en-US" dirty="0">
                <a:latin typeface="微软雅黑" panose="020B0503020204020204" pitchFamily="34" charset="-122"/>
                <a:ea typeface="微软雅黑" panose="020B0503020204020204" pitchFamily="34" charset="-122"/>
              </a:rPr>
              <a:t>编程接口</a:t>
            </a:r>
            <a:endParaRPr lang="zh-CN" altLang="en-US" dirty="0"/>
          </a:p>
        </p:txBody>
      </p:sp>
      <p:sp>
        <p:nvSpPr>
          <p:cNvPr id="5" name="文本框 4">
            <a:extLst>
              <a:ext uri="{FF2B5EF4-FFF2-40B4-BE49-F238E27FC236}">
                <a16:creationId xmlns:a16="http://schemas.microsoft.com/office/drawing/2014/main" id="{0AEC5DE1-436F-C8CA-BBEF-607314BBFDAC}"/>
              </a:ext>
            </a:extLst>
          </p:cNvPr>
          <p:cNvSpPr txBox="1"/>
          <p:nvPr/>
        </p:nvSpPr>
        <p:spPr>
          <a:xfrm>
            <a:off x="628650" y="1613603"/>
            <a:ext cx="7832816" cy="5078313"/>
          </a:xfrm>
          <a:prstGeom prst="rect">
            <a:avLst/>
          </a:prstGeom>
          <a:noFill/>
        </p:spPr>
        <p:txBody>
          <a:bodyPr wrap="square" rtlCol="0">
            <a:spAutoFit/>
          </a:bodyPr>
          <a:lstStyle/>
          <a:p>
            <a:pPr marL="285750" indent="-285750">
              <a:buFont typeface="Arial" panose="020B0604020202020204" pitchFamily="34" charset="0"/>
              <a:buChar char="•"/>
            </a:pPr>
            <a:r>
              <a:rPr lang="zh-CN" altLang="en-US" b="1" i="0" dirty="0">
                <a:effectLst/>
                <a:latin typeface="微软雅黑" panose="020B0503020204020204" pitchFamily="34" charset="-122"/>
                <a:ea typeface="微软雅黑" panose="020B0503020204020204" pitchFamily="34" charset="-122"/>
              </a:rPr>
              <a:t>目的：</a:t>
            </a:r>
            <a:r>
              <a:rPr lang="zh-CN" altLang="en-US" b="0" i="0" dirty="0">
                <a:effectLst/>
                <a:latin typeface="微软雅黑" panose="020B0503020204020204" pitchFamily="34" charset="-122"/>
                <a:ea typeface="微软雅黑" panose="020B0503020204020204" pitchFamily="34" charset="-122"/>
              </a:rPr>
              <a:t>用户需要自定义新的模型、优化器或数据处理函数等计算时，需要通过</a:t>
            </a:r>
            <a:r>
              <a:rPr lang="en-US" altLang="zh-CN" b="0" i="0" dirty="0">
                <a:effectLst/>
                <a:latin typeface="微软雅黑" panose="020B0503020204020204" pitchFamily="34" charset="-122"/>
                <a:ea typeface="微软雅黑" panose="020B0503020204020204" pitchFamily="34" charset="-122"/>
              </a:rPr>
              <a:t>C/C++</a:t>
            </a:r>
            <a:r>
              <a:rPr lang="zh-CN" altLang="en-US" b="0" i="0" dirty="0">
                <a:effectLst/>
                <a:latin typeface="微软雅黑" panose="020B0503020204020204" pitchFamily="34" charset="-122"/>
                <a:ea typeface="微软雅黑" panose="020B0503020204020204" pitchFamily="34" charset="-122"/>
              </a:rPr>
              <a:t>实现自定义算子，从而获得最优性能。</a:t>
            </a:r>
            <a:endParaRPr lang="en-US" altLang="zh-CN" b="0" i="0" dirty="0">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b="0" i="0" dirty="0">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用法：</a:t>
            </a:r>
            <a:r>
              <a:rPr lang="en-US" altLang="zh-CN" b="0" i="0" dirty="0">
                <a:effectLst/>
                <a:latin typeface="微软雅黑" panose="020B0503020204020204" pitchFamily="34" charset="-122"/>
                <a:ea typeface="微软雅黑" panose="020B0503020204020204" pitchFamily="34" charset="-122"/>
              </a:rPr>
              <a:t>C</a:t>
            </a:r>
            <a:r>
              <a:rPr lang="en-US" altLang="zh-CN" dirty="0">
                <a:latin typeface="微软雅黑" panose="020B0503020204020204" pitchFamily="34" charset="-122"/>
                <a:ea typeface="微软雅黑" panose="020B0503020204020204" pitchFamily="34" charset="-122"/>
              </a:rPr>
              <a:t>/</a:t>
            </a:r>
            <a:r>
              <a:rPr lang="en-US" altLang="zh-CN" b="0" i="0" dirty="0">
                <a:effectLst/>
                <a:latin typeface="微软雅黑" panose="020B0503020204020204" pitchFamily="34" charset="-122"/>
                <a:ea typeface="微软雅黑" panose="020B0503020204020204" pitchFamily="34" charset="-122"/>
              </a:rPr>
              <a:t>C++</a:t>
            </a:r>
            <a:r>
              <a:rPr lang="zh-CN" altLang="en-US" b="0" i="0" dirty="0">
                <a:effectLst/>
                <a:latin typeface="微软雅黑" panose="020B0503020204020204" pitchFamily="34" charset="-122"/>
                <a:ea typeface="微软雅黑" panose="020B0503020204020204" pitchFamily="34" charset="-122"/>
              </a:rPr>
              <a:t>实现的自定义算子通过暴露为</a:t>
            </a:r>
            <a:r>
              <a:rPr lang="en-US" altLang="zh-CN" b="0" i="0" dirty="0">
                <a:effectLst/>
                <a:latin typeface="微软雅黑" panose="020B0503020204020204" pitchFamily="34" charset="-122"/>
                <a:ea typeface="微软雅黑" panose="020B0503020204020204" pitchFamily="34" charset="-122"/>
              </a:rPr>
              <a:t>Python</a:t>
            </a:r>
            <a:r>
              <a:rPr lang="zh-CN" altLang="en-US" b="0" i="0" dirty="0">
                <a:effectLst/>
                <a:latin typeface="微软雅黑" panose="020B0503020204020204" pitchFamily="34" charset="-122"/>
                <a:ea typeface="微软雅黑" panose="020B0503020204020204" pitchFamily="34" charset="-122"/>
              </a:rPr>
              <a:t>接口函数来整合入已有的</a:t>
            </a:r>
            <a:r>
              <a:rPr lang="en-US" altLang="zh-CN" b="0" i="0" dirty="0">
                <a:effectLst/>
                <a:latin typeface="微软雅黑" panose="020B0503020204020204" pitchFamily="34" charset="-122"/>
                <a:ea typeface="微软雅黑" panose="020B0503020204020204" pitchFamily="34" charset="-122"/>
              </a:rPr>
              <a:t>Python</a:t>
            </a:r>
            <a:r>
              <a:rPr lang="zh-CN" altLang="en-US" b="0" i="0" dirty="0">
                <a:effectLst/>
                <a:latin typeface="微软雅黑" panose="020B0503020204020204" pitchFamily="34" charset="-122"/>
                <a:ea typeface="微软雅黑" panose="020B0503020204020204" pitchFamily="34" charset="-122"/>
              </a:rPr>
              <a:t>为核心编写的工作流和模型。</a:t>
            </a:r>
            <a:endParaRPr lang="en-US" altLang="zh-CN" b="0" i="0" dirty="0">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实现：</a:t>
            </a:r>
            <a:r>
              <a:rPr lang="zh-CN" altLang="en-US" dirty="0">
                <a:latin typeface="微软雅黑" panose="020B0503020204020204" pitchFamily="34" charset="-122"/>
                <a:ea typeface="微软雅黑" panose="020B0503020204020204" pitchFamily="34" charset="-122"/>
              </a:rPr>
              <a:t>现代机器学习框架（包括</a:t>
            </a:r>
            <a:r>
              <a:rPr lang="en-US" altLang="zh-CN" dirty="0">
                <a:latin typeface="微软雅黑" panose="020B0503020204020204" pitchFamily="34" charset="-122"/>
                <a:ea typeface="微软雅黑" panose="020B0503020204020204" pitchFamily="34" charset="-122"/>
              </a:rPr>
              <a:t>TensorFlow</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PyTorch</a:t>
            </a:r>
            <a:r>
              <a:rPr lang="zh-CN" altLang="en-US" dirty="0">
                <a:latin typeface="微软雅黑" panose="020B0503020204020204" pitchFamily="34" charset="-122"/>
                <a:ea typeface="微软雅黑" panose="020B0503020204020204" pitchFamily="34" charset="-122"/>
              </a:rPr>
              <a:t>和</a:t>
            </a:r>
            <a:r>
              <a:rPr lang="en-US" altLang="zh-CN" dirty="0" err="1">
                <a:latin typeface="微软雅黑" panose="020B0503020204020204" pitchFamily="34" charset="-122"/>
                <a:ea typeface="微软雅黑" panose="020B0503020204020204" pitchFamily="34" charset="-122"/>
              </a:rPr>
              <a:t>MindSpore</a:t>
            </a:r>
            <a:r>
              <a:rPr lang="zh-CN" altLang="en-US" dirty="0">
                <a:latin typeface="微软雅黑" panose="020B0503020204020204" pitchFamily="34" charset="-122"/>
                <a:ea typeface="微软雅黑" panose="020B0503020204020204" pitchFamily="34" charset="-122"/>
              </a:rPr>
              <a:t>）主要依赖</a:t>
            </a:r>
            <a:r>
              <a:rPr lang="en-US" altLang="zh-CN" dirty="0">
                <a:latin typeface="微软雅黑" panose="020B0503020204020204" pitchFamily="34" charset="-122"/>
                <a:ea typeface="微软雅黑" panose="020B0503020204020204" pitchFamily="34" charset="-122"/>
              </a:rPr>
              <a:t>Pybind11</a:t>
            </a:r>
            <a:r>
              <a:rPr lang="zh-CN" altLang="en-US" dirty="0">
                <a:latin typeface="微软雅黑" panose="020B0503020204020204" pitchFamily="34" charset="-122"/>
                <a:ea typeface="微软雅黑" panose="020B0503020204020204" pitchFamily="34" charset="-122"/>
              </a:rPr>
              <a:t>来将底层的大量</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函数自动生成对应的</a:t>
            </a: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函数，这一过程一般被称为</a:t>
            </a:r>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绑定（ </a:t>
            </a:r>
            <a:r>
              <a:rPr lang="en-US" altLang="zh-CN" dirty="0">
                <a:latin typeface="微软雅黑" panose="020B0503020204020204" pitchFamily="34" charset="-122"/>
                <a:ea typeface="微软雅黑" panose="020B0503020204020204" pitchFamily="34" charset="-122"/>
              </a:rPr>
              <a:t>Binding</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以</a:t>
            </a:r>
            <a:r>
              <a:rPr lang="en-US" altLang="zh-CN" dirty="0" err="1">
                <a:latin typeface="微软雅黑" panose="020B0503020204020204" pitchFamily="34" charset="-122"/>
                <a:ea typeface="微软雅黑" panose="020B0503020204020204" pitchFamily="34" charset="-122"/>
              </a:rPr>
              <a:t>MindSpore</a:t>
            </a:r>
            <a:r>
              <a:rPr lang="zh-CN" altLang="en-US" dirty="0">
                <a:latin typeface="微软雅黑" panose="020B0503020204020204" pitchFamily="34" charset="-122"/>
                <a:ea typeface="微软雅黑" panose="020B0503020204020204" pitchFamily="34" charset="-122"/>
              </a:rPr>
              <a:t>为例，实现一个</a:t>
            </a:r>
            <a:r>
              <a:rPr lang="en-US" altLang="zh-CN" dirty="0">
                <a:latin typeface="微软雅黑" panose="020B0503020204020204" pitchFamily="34" charset="-122"/>
                <a:ea typeface="微软雅黑" panose="020B0503020204020204" pitchFamily="34" charset="-122"/>
              </a:rPr>
              <a:t>GPU</a:t>
            </a:r>
            <a:r>
              <a:rPr lang="zh-CN" altLang="en-US" dirty="0">
                <a:latin typeface="微软雅黑" panose="020B0503020204020204" pitchFamily="34" charset="-122"/>
                <a:ea typeface="微软雅黑" panose="020B0503020204020204" pitchFamily="34" charset="-122"/>
              </a:rPr>
              <a:t>算子需要如下步骤：</a:t>
            </a:r>
          </a:p>
          <a:p>
            <a:pPr marL="800100" lvl="1" indent="-342900">
              <a:buFont typeface="+mj-lt"/>
              <a:buAutoNum type="arabicPeriod"/>
            </a:pPr>
            <a:r>
              <a:rPr lang="en-US" altLang="zh-CN" dirty="0">
                <a:latin typeface="微软雅黑" panose="020B0503020204020204" pitchFamily="34" charset="-122"/>
                <a:ea typeface="微软雅黑" panose="020B0503020204020204" pitchFamily="34" charset="-122"/>
              </a:rPr>
              <a:t>Primitive python</a:t>
            </a:r>
            <a:r>
              <a:rPr lang="zh-CN" altLang="en-US" dirty="0">
                <a:latin typeface="微软雅黑" panose="020B0503020204020204" pitchFamily="34" charset="-122"/>
                <a:ea typeface="微软雅黑" panose="020B0503020204020204" pitchFamily="34" charset="-122"/>
              </a:rPr>
              <a:t>侧注册：算子原语</a:t>
            </a:r>
            <a:r>
              <a:rPr lang="en-US" altLang="zh-CN" dirty="0">
                <a:latin typeface="微软雅黑" panose="020B0503020204020204" pitchFamily="34" charset="-122"/>
                <a:ea typeface="微软雅黑" panose="020B0503020204020204" pitchFamily="34" charset="-122"/>
              </a:rPr>
              <a:t>(primitive)</a:t>
            </a:r>
            <a:r>
              <a:rPr lang="zh-CN" altLang="en-US" dirty="0">
                <a:latin typeface="微软雅黑" panose="020B0503020204020204" pitchFamily="34" charset="-122"/>
                <a:ea typeface="微软雅黑" panose="020B0503020204020204" pitchFamily="34" charset="-122"/>
              </a:rPr>
              <a:t>是构建网络模型的基础单元，用户可以直接或者间接调用算子原语搭建一个神经网络模型。</a:t>
            </a:r>
          </a:p>
          <a:p>
            <a:pPr marL="800100" lvl="1" indent="-342900">
              <a:buFont typeface="+mj-lt"/>
              <a:buAutoNum type="arabicPeriod"/>
            </a:pPr>
            <a:r>
              <a:rPr lang="en-US" altLang="zh-CN" dirty="0">
                <a:latin typeface="微软雅黑" panose="020B0503020204020204" pitchFamily="34" charset="-122"/>
                <a:ea typeface="微软雅黑" panose="020B0503020204020204" pitchFamily="34" charset="-122"/>
              </a:rPr>
              <a:t>GPU Kernel C/C++</a:t>
            </a:r>
            <a:r>
              <a:rPr lang="zh-CN" altLang="en-US" dirty="0">
                <a:latin typeface="微软雅黑" panose="020B0503020204020204" pitchFamily="34" charset="-122"/>
                <a:ea typeface="微软雅黑" panose="020B0503020204020204" pitchFamily="34" charset="-122"/>
              </a:rPr>
              <a:t>实现：</a:t>
            </a:r>
            <a:r>
              <a:rPr lang="en-US" altLang="zh-CN" dirty="0">
                <a:latin typeface="微软雅黑" panose="020B0503020204020204" pitchFamily="34" charset="-122"/>
                <a:ea typeface="微软雅黑" panose="020B0503020204020204" pitchFamily="34" charset="-122"/>
              </a:rPr>
              <a:t>GPU Kernel</a:t>
            </a:r>
            <a:r>
              <a:rPr lang="zh-CN" altLang="en-US" dirty="0">
                <a:latin typeface="微软雅黑" panose="020B0503020204020204" pitchFamily="34" charset="-122"/>
                <a:ea typeface="微软雅黑" panose="020B0503020204020204" pitchFamily="34" charset="-122"/>
              </a:rPr>
              <a:t>用于调用</a:t>
            </a:r>
            <a:r>
              <a:rPr lang="en-US" altLang="zh-CN" dirty="0">
                <a:latin typeface="微软雅黑" panose="020B0503020204020204" pitchFamily="34" charset="-122"/>
                <a:ea typeface="微软雅黑" panose="020B0503020204020204" pitchFamily="34" charset="-122"/>
              </a:rPr>
              <a:t>GPU</a:t>
            </a:r>
            <a:r>
              <a:rPr lang="zh-CN" altLang="en-US" dirty="0">
                <a:latin typeface="微软雅黑" panose="020B0503020204020204" pitchFamily="34" charset="-122"/>
                <a:ea typeface="微软雅黑" panose="020B0503020204020204" pitchFamily="34" charset="-122"/>
              </a:rPr>
              <a:t>实现加速计算。</a:t>
            </a:r>
          </a:p>
          <a:p>
            <a:pPr marL="800100" lvl="1" indent="-342900">
              <a:buFont typeface="+mj-lt"/>
              <a:buAutoNum type="arabicPeriod"/>
            </a:pPr>
            <a:r>
              <a:rPr lang="en-US" altLang="zh-CN" dirty="0">
                <a:latin typeface="微软雅黑" panose="020B0503020204020204" pitchFamily="34" charset="-122"/>
                <a:ea typeface="微软雅黑" panose="020B0503020204020204" pitchFamily="34" charset="-122"/>
              </a:rPr>
              <a:t>GPU Kernel C/C++</a:t>
            </a:r>
            <a:r>
              <a:rPr lang="zh-CN" altLang="en-US" dirty="0">
                <a:latin typeface="微软雅黑" panose="020B0503020204020204" pitchFamily="34" charset="-122"/>
                <a:ea typeface="微软雅黑" panose="020B0503020204020204" pitchFamily="34" charset="-122"/>
              </a:rPr>
              <a:t>侧注册：</a:t>
            </a:r>
            <a:r>
              <a:rPr lang="en-US" altLang="zh-CN" dirty="0">
                <a:latin typeface="微软雅黑" panose="020B0503020204020204" pitchFamily="34" charset="-122"/>
                <a:ea typeface="微软雅黑" panose="020B0503020204020204" pitchFamily="34" charset="-122"/>
              </a:rPr>
              <a:t>Kernel</a:t>
            </a:r>
            <a:r>
              <a:rPr lang="zh-CN" altLang="en-US" dirty="0">
                <a:latin typeface="微软雅黑" panose="020B0503020204020204" pitchFamily="34" charset="-122"/>
                <a:ea typeface="微软雅黑" panose="020B0503020204020204" pitchFamily="34" charset="-122"/>
              </a:rPr>
              <a:t>注册用于将</a:t>
            </a:r>
            <a:r>
              <a:rPr lang="en-US" altLang="zh-CN" dirty="0">
                <a:latin typeface="微软雅黑" panose="020B0503020204020204" pitchFamily="34" charset="-122"/>
                <a:ea typeface="微软雅黑" panose="020B0503020204020204" pitchFamily="34" charset="-122"/>
              </a:rPr>
              <a:t>GPU Kernel</a:t>
            </a:r>
            <a:r>
              <a:rPr lang="zh-CN" altLang="en-US" dirty="0">
                <a:latin typeface="微软雅黑" panose="020B0503020204020204" pitchFamily="34" charset="-122"/>
                <a:ea typeface="微软雅黑" panose="020B0503020204020204" pitchFamily="34" charset="-122"/>
              </a:rPr>
              <a:t>及必要信息注册给框架，由框架完成对</a:t>
            </a:r>
            <a:r>
              <a:rPr lang="en-US" altLang="zh-CN" dirty="0">
                <a:latin typeface="微软雅黑" panose="020B0503020204020204" pitchFamily="34" charset="-122"/>
                <a:ea typeface="微软雅黑" panose="020B0503020204020204" pitchFamily="34" charset="-122"/>
              </a:rPr>
              <a:t>GPU Kernel</a:t>
            </a:r>
            <a:r>
              <a:rPr lang="zh-CN" altLang="en-US" dirty="0">
                <a:latin typeface="微软雅黑" panose="020B0503020204020204" pitchFamily="34" charset="-122"/>
                <a:ea typeface="微软雅黑" panose="020B0503020204020204" pitchFamily="34" charset="-122"/>
              </a:rPr>
              <a:t>的调用。</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94414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EE87BCB-2E02-079E-3A10-C693F335C8EC}"/>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总结</a:t>
            </a:r>
            <a:endParaRPr lang="zh-CN" altLang="en-US" dirty="0"/>
          </a:p>
        </p:txBody>
      </p:sp>
      <p:sp>
        <p:nvSpPr>
          <p:cNvPr id="5" name="文本框 4">
            <a:extLst>
              <a:ext uri="{FF2B5EF4-FFF2-40B4-BE49-F238E27FC236}">
                <a16:creationId xmlns:a16="http://schemas.microsoft.com/office/drawing/2014/main" id="{0AEC5DE1-436F-C8CA-BBEF-607314BBFDAC}"/>
              </a:ext>
            </a:extLst>
          </p:cNvPr>
          <p:cNvSpPr txBox="1"/>
          <p:nvPr/>
        </p:nvSpPr>
        <p:spPr>
          <a:xfrm>
            <a:off x="628650" y="1522163"/>
            <a:ext cx="7832816" cy="447814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zh-CN" altLang="en-US" sz="1600" i="0" dirty="0">
                <a:effectLst/>
                <a:latin typeface="微软雅黑" panose="020B0503020204020204" pitchFamily="34" charset="-122"/>
                <a:ea typeface="微软雅黑" panose="020B0503020204020204" pitchFamily="34" charset="-122"/>
              </a:rPr>
              <a:t>现代机器学习系统需要兼有</a:t>
            </a:r>
            <a:r>
              <a:rPr lang="zh-CN" altLang="en-US" sz="1600" b="1" i="0" dirty="0">
                <a:effectLst/>
                <a:latin typeface="微软雅黑" panose="020B0503020204020204" pitchFamily="34" charset="-122"/>
                <a:ea typeface="微软雅黑" panose="020B0503020204020204" pitchFamily="34" charset="-122"/>
              </a:rPr>
              <a:t>易用性</a:t>
            </a:r>
            <a:r>
              <a:rPr lang="zh-CN" altLang="en-US" sz="1600" i="0" dirty="0">
                <a:effectLst/>
                <a:latin typeface="微软雅黑" panose="020B0503020204020204" pitchFamily="34" charset="-122"/>
                <a:ea typeface="微软雅黑" panose="020B0503020204020204" pitchFamily="34" charset="-122"/>
              </a:rPr>
              <a:t>和</a:t>
            </a:r>
            <a:r>
              <a:rPr lang="zh-CN" altLang="en-US" sz="1600" b="1" i="0" dirty="0">
                <a:effectLst/>
                <a:latin typeface="微软雅黑" panose="020B0503020204020204" pitchFamily="34" charset="-122"/>
                <a:ea typeface="微软雅黑" panose="020B0503020204020204" pitchFamily="34" charset="-122"/>
              </a:rPr>
              <a:t>高性能</a:t>
            </a:r>
            <a:r>
              <a:rPr lang="zh-CN" altLang="en-US" sz="1600" i="0" dirty="0">
                <a:effectLst/>
                <a:latin typeface="微软雅黑" panose="020B0503020204020204" pitchFamily="34" charset="-122"/>
                <a:ea typeface="微软雅黑" panose="020B0503020204020204" pitchFamily="34" charset="-122"/>
              </a:rPr>
              <a:t>，因此其一般选择</a:t>
            </a:r>
            <a:r>
              <a:rPr lang="en-US" altLang="zh-CN" sz="1600" b="1" i="0" dirty="0">
                <a:effectLst/>
                <a:latin typeface="微软雅黑" panose="020B0503020204020204" pitchFamily="34" charset="-122"/>
                <a:ea typeface="微软雅黑" panose="020B0503020204020204" pitchFamily="34" charset="-122"/>
              </a:rPr>
              <a:t>Python</a:t>
            </a:r>
            <a:r>
              <a:rPr lang="zh-CN" altLang="en-US" sz="1600" i="0" dirty="0">
                <a:effectLst/>
                <a:latin typeface="微软雅黑" panose="020B0503020204020204" pitchFamily="34" charset="-122"/>
                <a:ea typeface="微软雅黑" panose="020B0503020204020204" pitchFamily="34" charset="-122"/>
              </a:rPr>
              <a:t>作为</a:t>
            </a:r>
            <a:r>
              <a:rPr lang="zh-CN" altLang="en-US" sz="1600" b="1" i="0" dirty="0">
                <a:effectLst/>
                <a:latin typeface="微软雅黑" panose="020B0503020204020204" pitchFamily="34" charset="-122"/>
                <a:ea typeface="微软雅黑" panose="020B0503020204020204" pitchFamily="34" charset="-122"/>
              </a:rPr>
              <a:t>前端</a:t>
            </a:r>
            <a:r>
              <a:rPr lang="zh-CN" altLang="en-US" sz="1600" i="0" dirty="0">
                <a:effectLst/>
                <a:latin typeface="微软雅黑" panose="020B0503020204020204" pitchFamily="34" charset="-122"/>
                <a:ea typeface="微软雅黑" panose="020B0503020204020204" pitchFamily="34" charset="-122"/>
              </a:rPr>
              <a:t>编程语言，而使用</a:t>
            </a:r>
            <a:r>
              <a:rPr lang="en-US" altLang="zh-CN" sz="1600" b="1" i="0" dirty="0">
                <a:effectLst/>
                <a:latin typeface="微软雅黑" panose="020B0503020204020204" pitchFamily="34" charset="-122"/>
                <a:ea typeface="微软雅黑" panose="020B0503020204020204" pitchFamily="34" charset="-122"/>
              </a:rPr>
              <a:t>C</a:t>
            </a:r>
            <a:r>
              <a:rPr lang="zh-CN" altLang="en-US" sz="1600" b="1" i="0" dirty="0">
                <a:effectLst/>
                <a:latin typeface="微软雅黑" panose="020B0503020204020204" pitchFamily="34" charset="-122"/>
                <a:ea typeface="微软雅黑" panose="020B0503020204020204" pitchFamily="34" charset="-122"/>
              </a:rPr>
              <a:t>和</a:t>
            </a:r>
            <a:r>
              <a:rPr lang="en-US" altLang="zh-CN" sz="1600" b="1" i="0" dirty="0">
                <a:effectLst/>
                <a:latin typeface="微软雅黑" panose="020B0503020204020204" pitchFamily="34" charset="-122"/>
                <a:ea typeface="微软雅黑" panose="020B0503020204020204" pitchFamily="34" charset="-122"/>
              </a:rPr>
              <a:t>C++</a:t>
            </a:r>
            <a:r>
              <a:rPr lang="zh-CN" altLang="en-US" sz="1600" i="0" dirty="0">
                <a:effectLst/>
                <a:latin typeface="微软雅黑" panose="020B0503020204020204" pitchFamily="34" charset="-122"/>
                <a:ea typeface="微软雅黑" panose="020B0503020204020204" pitchFamily="34" charset="-122"/>
              </a:rPr>
              <a:t>作为</a:t>
            </a:r>
            <a:r>
              <a:rPr lang="zh-CN" altLang="en-US" sz="1600" b="1" i="0" dirty="0">
                <a:effectLst/>
                <a:latin typeface="微软雅黑" panose="020B0503020204020204" pitchFamily="34" charset="-122"/>
                <a:ea typeface="微软雅黑" panose="020B0503020204020204" pitchFamily="34" charset="-122"/>
              </a:rPr>
              <a:t>后端</a:t>
            </a:r>
            <a:r>
              <a:rPr lang="zh-CN" altLang="en-US" sz="1600" i="0" dirty="0">
                <a:effectLst/>
                <a:latin typeface="微软雅黑" panose="020B0503020204020204" pitchFamily="34" charset="-122"/>
                <a:ea typeface="微软雅黑" panose="020B0503020204020204" pitchFamily="34" charset="-122"/>
              </a:rPr>
              <a:t>编程语言。</a:t>
            </a:r>
          </a:p>
          <a:p>
            <a:pPr marL="285750" indent="-285750">
              <a:spcAft>
                <a:spcPts val="600"/>
              </a:spcAft>
              <a:buFont typeface="Arial" panose="020B0604020202020204" pitchFamily="34" charset="0"/>
              <a:buChar char="•"/>
            </a:pPr>
            <a:r>
              <a:rPr lang="zh-CN" altLang="en-US" sz="1600" i="0" dirty="0">
                <a:effectLst/>
                <a:latin typeface="微软雅黑" panose="020B0503020204020204" pitchFamily="34" charset="-122"/>
                <a:ea typeface="微软雅黑" panose="020B0503020204020204" pitchFamily="34" charset="-122"/>
              </a:rPr>
              <a:t>一个机器学习框架需要对一个</a:t>
            </a:r>
            <a:r>
              <a:rPr lang="zh-CN" altLang="en-US" sz="1600" b="1" i="0" dirty="0">
                <a:effectLst/>
                <a:latin typeface="微软雅黑" panose="020B0503020204020204" pitchFamily="34" charset="-122"/>
                <a:ea typeface="微软雅黑" panose="020B0503020204020204" pitchFamily="34" charset="-122"/>
              </a:rPr>
              <a:t>完整的机器学习应用工作流</a:t>
            </a:r>
            <a:r>
              <a:rPr lang="zh-CN" altLang="en-US" sz="1600" i="0" dirty="0">
                <a:effectLst/>
                <a:latin typeface="微软雅黑" panose="020B0503020204020204" pitchFamily="34" charset="-122"/>
                <a:ea typeface="微软雅黑" panose="020B0503020204020204" pitchFamily="34" charset="-122"/>
              </a:rPr>
              <a:t>进行编程支持。这些编程支持一般通过提供</a:t>
            </a:r>
            <a:r>
              <a:rPr lang="zh-CN" altLang="en-US" sz="1600" b="1" i="0" dirty="0">
                <a:effectLst/>
                <a:latin typeface="微软雅黑" panose="020B0503020204020204" pitchFamily="34" charset="-122"/>
                <a:ea typeface="微软雅黑" panose="020B0503020204020204" pitchFamily="34" charset="-122"/>
              </a:rPr>
              <a:t>高层次</a:t>
            </a:r>
            <a:r>
              <a:rPr lang="en-US" altLang="zh-CN" sz="1600" b="1" i="0" dirty="0">
                <a:effectLst/>
                <a:latin typeface="微软雅黑" panose="020B0503020204020204" pitchFamily="34" charset="-122"/>
                <a:ea typeface="微软雅黑" panose="020B0503020204020204" pitchFamily="34" charset="-122"/>
              </a:rPr>
              <a:t>Python API</a:t>
            </a:r>
            <a:r>
              <a:rPr lang="zh-CN" altLang="en-US" sz="1600" i="0" dirty="0">
                <a:effectLst/>
                <a:latin typeface="微软雅黑" panose="020B0503020204020204" pitchFamily="34" charset="-122"/>
                <a:ea typeface="微软雅黑" panose="020B0503020204020204" pitchFamily="34" charset="-122"/>
              </a:rPr>
              <a:t>来实现。</a:t>
            </a:r>
          </a:p>
          <a:p>
            <a:pPr marL="285750" indent="-285750">
              <a:spcAft>
                <a:spcPts val="600"/>
              </a:spcAft>
              <a:buFont typeface="Arial" panose="020B0604020202020204" pitchFamily="34" charset="0"/>
              <a:buChar char="•"/>
            </a:pPr>
            <a:r>
              <a:rPr lang="zh-CN" altLang="en-US" sz="1600" b="1" i="0" dirty="0">
                <a:effectLst/>
                <a:latin typeface="微软雅黑" panose="020B0503020204020204" pitchFamily="34" charset="-122"/>
                <a:ea typeface="微软雅黑" panose="020B0503020204020204" pitchFamily="34" charset="-122"/>
              </a:rPr>
              <a:t>数据处理编程接口</a:t>
            </a:r>
            <a:r>
              <a:rPr lang="zh-CN" altLang="en-US" sz="1600" i="0" dirty="0">
                <a:effectLst/>
                <a:latin typeface="微软雅黑" panose="020B0503020204020204" pitchFamily="34" charset="-122"/>
                <a:ea typeface="微软雅黑" panose="020B0503020204020204" pitchFamily="34" charset="-122"/>
              </a:rPr>
              <a:t>允许用户下载，导入和预处理</a:t>
            </a:r>
            <a:r>
              <a:rPr lang="zh-CN" altLang="en-US" sz="1600" b="1" i="0" dirty="0">
                <a:effectLst/>
                <a:latin typeface="微软雅黑" panose="020B0503020204020204" pitchFamily="34" charset="-122"/>
                <a:ea typeface="微软雅黑" panose="020B0503020204020204" pitchFamily="34" charset="-122"/>
              </a:rPr>
              <a:t>数据集</a:t>
            </a:r>
            <a:r>
              <a:rPr lang="zh-CN" altLang="en-US" sz="1600" i="0" dirty="0">
                <a:effectLst/>
                <a:latin typeface="微软雅黑" panose="020B0503020204020204" pitchFamily="34" charset="-122"/>
                <a:ea typeface="微软雅黑" panose="020B0503020204020204" pitchFamily="34" charset="-122"/>
              </a:rPr>
              <a:t>。</a:t>
            </a:r>
          </a:p>
          <a:p>
            <a:pPr marL="285750" indent="-285750">
              <a:spcAft>
                <a:spcPts val="600"/>
              </a:spcAft>
              <a:buFont typeface="Arial" panose="020B0604020202020204" pitchFamily="34" charset="0"/>
              <a:buChar char="•"/>
            </a:pPr>
            <a:r>
              <a:rPr lang="zh-CN" altLang="en-US" sz="1600" b="1" i="0" dirty="0">
                <a:effectLst/>
                <a:latin typeface="微软雅黑" panose="020B0503020204020204" pitchFamily="34" charset="-122"/>
                <a:ea typeface="微软雅黑" panose="020B0503020204020204" pitchFamily="34" charset="-122"/>
              </a:rPr>
              <a:t>模型定义编程接口</a:t>
            </a:r>
            <a:r>
              <a:rPr lang="zh-CN" altLang="en-US" sz="1600" i="0" dirty="0">
                <a:effectLst/>
                <a:latin typeface="微软雅黑" panose="020B0503020204020204" pitchFamily="34" charset="-122"/>
                <a:ea typeface="微软雅黑" panose="020B0503020204020204" pitchFamily="34" charset="-122"/>
              </a:rPr>
              <a:t>允许用户定义和导入</a:t>
            </a:r>
            <a:r>
              <a:rPr lang="zh-CN" altLang="en-US" sz="1600" b="1" i="0" dirty="0">
                <a:effectLst/>
                <a:latin typeface="微软雅黑" panose="020B0503020204020204" pitchFamily="34" charset="-122"/>
                <a:ea typeface="微软雅黑" panose="020B0503020204020204" pitchFamily="34" charset="-122"/>
              </a:rPr>
              <a:t>机器学习模型</a:t>
            </a:r>
            <a:r>
              <a:rPr lang="zh-CN" altLang="en-US" sz="1600" i="0" dirty="0">
                <a:effectLst/>
                <a:latin typeface="微软雅黑" panose="020B0503020204020204" pitchFamily="34" charset="-122"/>
                <a:ea typeface="微软雅黑" panose="020B0503020204020204" pitchFamily="34" charset="-122"/>
              </a:rPr>
              <a:t>。</a:t>
            </a:r>
          </a:p>
          <a:p>
            <a:pPr marL="285750" indent="-285750">
              <a:spcAft>
                <a:spcPts val="600"/>
              </a:spcAft>
              <a:buFont typeface="Arial" panose="020B0604020202020204" pitchFamily="34" charset="0"/>
              <a:buChar char="•"/>
            </a:pPr>
            <a:r>
              <a:rPr lang="zh-CN" altLang="en-US" sz="1600" b="1" i="0" dirty="0">
                <a:effectLst/>
                <a:latin typeface="微软雅黑" panose="020B0503020204020204" pitchFamily="34" charset="-122"/>
                <a:ea typeface="微软雅黑" panose="020B0503020204020204" pitchFamily="34" charset="-122"/>
              </a:rPr>
              <a:t>损失函数接口</a:t>
            </a:r>
            <a:r>
              <a:rPr lang="zh-CN" altLang="en-US" sz="1600" i="0" dirty="0">
                <a:effectLst/>
                <a:latin typeface="微软雅黑" panose="020B0503020204020204" pitchFamily="34" charset="-122"/>
                <a:ea typeface="微软雅黑" panose="020B0503020204020204" pitchFamily="34" charset="-122"/>
              </a:rPr>
              <a:t>允许用户定义损失函数来</a:t>
            </a:r>
            <a:r>
              <a:rPr lang="zh-CN" altLang="en-US" sz="1600" b="1" i="0" dirty="0">
                <a:effectLst/>
                <a:latin typeface="微软雅黑" panose="020B0503020204020204" pitchFamily="34" charset="-122"/>
                <a:ea typeface="微软雅黑" panose="020B0503020204020204" pitchFamily="34" charset="-122"/>
              </a:rPr>
              <a:t>评估当前模型性能</a:t>
            </a:r>
            <a:r>
              <a:rPr lang="zh-CN" altLang="en-US" sz="1600" i="0" dirty="0">
                <a:effectLst/>
                <a:latin typeface="微软雅黑" panose="020B0503020204020204" pitchFamily="34" charset="-122"/>
                <a:ea typeface="微软雅黑" panose="020B0503020204020204" pitchFamily="34" charset="-122"/>
              </a:rPr>
              <a:t>。同时，</a:t>
            </a:r>
            <a:r>
              <a:rPr lang="zh-CN" altLang="en-US" sz="1600" b="1" i="0" dirty="0">
                <a:effectLst/>
                <a:latin typeface="微软雅黑" panose="020B0503020204020204" pitchFamily="34" charset="-122"/>
                <a:ea typeface="微软雅黑" panose="020B0503020204020204" pitchFamily="34" charset="-122"/>
              </a:rPr>
              <a:t>优化器接口</a:t>
            </a:r>
            <a:r>
              <a:rPr lang="zh-CN" altLang="en-US" sz="1600" i="0" dirty="0">
                <a:effectLst/>
                <a:latin typeface="微软雅黑" panose="020B0503020204020204" pitchFamily="34" charset="-122"/>
                <a:ea typeface="微软雅黑" panose="020B0503020204020204" pitchFamily="34" charset="-122"/>
              </a:rPr>
              <a:t>允许用户定义和导入</a:t>
            </a:r>
            <a:r>
              <a:rPr lang="zh-CN" altLang="en-US" sz="1600" b="1" i="0" dirty="0">
                <a:effectLst/>
                <a:latin typeface="微软雅黑" panose="020B0503020204020204" pitchFamily="34" charset="-122"/>
                <a:ea typeface="微软雅黑" panose="020B0503020204020204" pitchFamily="34" charset="-122"/>
              </a:rPr>
              <a:t>优化算法</a:t>
            </a:r>
            <a:r>
              <a:rPr lang="zh-CN" altLang="en-US" sz="1600" i="0" dirty="0">
                <a:effectLst/>
                <a:latin typeface="微软雅黑" panose="020B0503020204020204" pitchFamily="34" charset="-122"/>
                <a:ea typeface="微软雅黑" panose="020B0503020204020204" pitchFamily="34" charset="-122"/>
              </a:rPr>
              <a:t>来基于损失函数计算梯度。</a:t>
            </a:r>
          </a:p>
          <a:p>
            <a:pPr marL="285750" indent="-285750">
              <a:spcAft>
                <a:spcPts val="600"/>
              </a:spcAft>
              <a:buFont typeface="Arial" panose="020B0604020202020204" pitchFamily="34" charset="0"/>
              <a:buChar char="•"/>
            </a:pPr>
            <a:r>
              <a:rPr lang="zh-CN" altLang="en-US" sz="1600" i="0" dirty="0">
                <a:effectLst/>
                <a:latin typeface="微软雅黑" panose="020B0503020204020204" pitchFamily="34" charset="-122"/>
                <a:ea typeface="微软雅黑" panose="020B0503020204020204" pitchFamily="34" charset="-122"/>
              </a:rPr>
              <a:t>机器学习框架拥有</a:t>
            </a:r>
            <a:r>
              <a:rPr lang="zh-CN" altLang="en-US" sz="1600" b="1" i="0" dirty="0">
                <a:effectLst/>
                <a:latin typeface="微软雅黑" panose="020B0503020204020204" pitchFamily="34" charset="-122"/>
                <a:ea typeface="微软雅黑" panose="020B0503020204020204" pitchFamily="34" charset="-122"/>
              </a:rPr>
              <a:t>高层次</a:t>
            </a:r>
            <a:r>
              <a:rPr lang="en-US" altLang="zh-CN" sz="1600" b="1" i="0" dirty="0">
                <a:effectLst/>
                <a:latin typeface="微软雅黑" panose="020B0503020204020204" pitchFamily="34" charset="-122"/>
                <a:ea typeface="微软雅黑" panose="020B0503020204020204" pitchFamily="34" charset="-122"/>
              </a:rPr>
              <a:t>Python API</a:t>
            </a:r>
            <a:r>
              <a:rPr lang="zh-CN" altLang="en-US" sz="1600" i="0" dirty="0">
                <a:effectLst/>
                <a:latin typeface="微软雅黑" panose="020B0503020204020204" pitchFamily="34" charset="-122"/>
                <a:ea typeface="微软雅黑" panose="020B0503020204020204" pitchFamily="34" charset="-122"/>
              </a:rPr>
              <a:t>来对</a:t>
            </a:r>
            <a:r>
              <a:rPr lang="zh-CN" altLang="en-US" sz="1600" b="1" i="0" dirty="0">
                <a:effectLst/>
                <a:latin typeface="微软雅黑" panose="020B0503020204020204" pitchFamily="34" charset="-122"/>
                <a:ea typeface="微软雅黑" panose="020B0503020204020204" pitchFamily="34" charset="-122"/>
              </a:rPr>
              <a:t>训练</a:t>
            </a:r>
            <a:r>
              <a:rPr lang="zh-CN" altLang="en-US" sz="1600" i="0" dirty="0">
                <a:effectLst/>
                <a:latin typeface="微软雅黑" panose="020B0503020204020204" pitchFamily="34" charset="-122"/>
                <a:ea typeface="微软雅黑" panose="020B0503020204020204" pitchFamily="34" charset="-122"/>
              </a:rPr>
              <a:t>过程，模型</a:t>
            </a:r>
            <a:r>
              <a:rPr lang="zh-CN" altLang="en-US" sz="1600" b="1" i="0" dirty="0">
                <a:effectLst/>
                <a:latin typeface="微软雅黑" panose="020B0503020204020204" pitchFamily="34" charset="-122"/>
                <a:ea typeface="微软雅黑" panose="020B0503020204020204" pitchFamily="34" charset="-122"/>
              </a:rPr>
              <a:t>测试</a:t>
            </a:r>
            <a:r>
              <a:rPr lang="zh-CN" altLang="en-US" sz="1600" i="0" dirty="0">
                <a:effectLst/>
                <a:latin typeface="微软雅黑" panose="020B0503020204020204" pitchFamily="34" charset="-122"/>
                <a:ea typeface="微软雅黑" panose="020B0503020204020204" pitchFamily="34" charset="-122"/>
              </a:rPr>
              <a:t>和</a:t>
            </a:r>
            <a:r>
              <a:rPr lang="zh-CN" altLang="en-US" sz="1600" b="1" i="0" dirty="0">
                <a:effectLst/>
                <a:latin typeface="微软雅黑" panose="020B0503020204020204" pitchFamily="34" charset="-122"/>
                <a:ea typeface="微软雅黑" panose="020B0503020204020204" pitchFamily="34" charset="-122"/>
              </a:rPr>
              <a:t>调试</a:t>
            </a:r>
            <a:r>
              <a:rPr lang="zh-CN" altLang="en-US" sz="1600" i="0" dirty="0">
                <a:effectLst/>
                <a:latin typeface="微软雅黑" panose="020B0503020204020204" pitchFamily="34" charset="-122"/>
                <a:ea typeface="微软雅黑" panose="020B0503020204020204" pitchFamily="34" charset="-122"/>
              </a:rPr>
              <a:t>进行支持。</a:t>
            </a:r>
          </a:p>
          <a:p>
            <a:pPr marL="285750" indent="-285750">
              <a:spcAft>
                <a:spcPts val="600"/>
              </a:spcAft>
              <a:buFont typeface="Arial" panose="020B0604020202020204" pitchFamily="34" charset="0"/>
              <a:buChar char="•"/>
            </a:pPr>
            <a:r>
              <a:rPr lang="zh-CN" altLang="en-US" sz="1600" b="1" i="0" dirty="0">
                <a:effectLst/>
                <a:latin typeface="微软雅黑" panose="020B0503020204020204" pitchFamily="34" charset="-122"/>
                <a:ea typeface="微软雅黑" panose="020B0503020204020204" pitchFamily="34" charset="-122"/>
              </a:rPr>
              <a:t>复杂</a:t>
            </a:r>
            <a:r>
              <a:rPr lang="zh-CN" altLang="en-US" sz="1600" i="0" dirty="0">
                <a:effectLst/>
                <a:latin typeface="微软雅黑" panose="020B0503020204020204" pitchFamily="34" charset="-122"/>
                <a:ea typeface="微软雅黑" panose="020B0503020204020204" pitchFamily="34" charset="-122"/>
              </a:rPr>
              <a:t>的深度神经网络可以通过</a:t>
            </a:r>
            <a:r>
              <a:rPr lang="zh-CN" altLang="en-US" sz="1600" b="1" i="0" dirty="0">
                <a:effectLst/>
                <a:latin typeface="微软雅黑" panose="020B0503020204020204" pitchFamily="34" charset="-122"/>
                <a:ea typeface="微软雅黑" panose="020B0503020204020204" pitchFamily="34" charset="-122"/>
              </a:rPr>
              <a:t>叠加神经网络层</a:t>
            </a:r>
            <a:r>
              <a:rPr lang="zh-CN" altLang="en-US" sz="1600" i="0" dirty="0">
                <a:effectLst/>
                <a:latin typeface="微软雅黑" panose="020B0503020204020204" pitchFamily="34" charset="-122"/>
                <a:ea typeface="微软雅黑" panose="020B0503020204020204" pitchFamily="34" charset="-122"/>
              </a:rPr>
              <a:t>来完成。</a:t>
            </a:r>
          </a:p>
          <a:p>
            <a:pPr marL="285750" indent="-285750">
              <a:spcAft>
                <a:spcPts val="600"/>
              </a:spcAft>
              <a:buFont typeface="Arial" panose="020B0604020202020204" pitchFamily="34" charset="0"/>
              <a:buChar char="•"/>
            </a:pPr>
            <a:r>
              <a:rPr lang="zh-CN" altLang="en-US" sz="1600" i="0" dirty="0">
                <a:effectLst/>
                <a:latin typeface="微软雅黑" panose="020B0503020204020204" pitchFamily="34" charset="-122"/>
                <a:ea typeface="微软雅黑" panose="020B0503020204020204" pitchFamily="34" charset="-122"/>
              </a:rPr>
              <a:t>用户可以通过</a:t>
            </a:r>
            <a:r>
              <a:rPr lang="en-US" altLang="zh-CN" sz="1600" i="0" dirty="0">
                <a:effectLst/>
                <a:latin typeface="微软雅黑" panose="020B0503020204020204" pitchFamily="34" charset="-122"/>
                <a:ea typeface="微软雅黑" panose="020B0503020204020204" pitchFamily="34" charset="-122"/>
              </a:rPr>
              <a:t>Python API</a:t>
            </a:r>
            <a:r>
              <a:rPr lang="zh-CN" altLang="en-US" sz="1600" i="0" dirty="0">
                <a:effectLst/>
                <a:latin typeface="微软雅黑" panose="020B0503020204020204" pitchFamily="34" charset="-122"/>
                <a:ea typeface="微软雅黑" panose="020B0503020204020204" pitchFamily="34" charset="-122"/>
              </a:rPr>
              <a:t>定义</a:t>
            </a:r>
            <a:r>
              <a:rPr lang="zh-CN" altLang="en-US" sz="1600" b="1" i="0" dirty="0">
                <a:effectLst/>
                <a:latin typeface="微软雅黑" panose="020B0503020204020204" pitchFamily="34" charset="-122"/>
                <a:ea typeface="微软雅黑" panose="020B0503020204020204" pitchFamily="34" charset="-122"/>
              </a:rPr>
              <a:t>神经网络层</a:t>
            </a:r>
            <a:r>
              <a:rPr lang="zh-CN" altLang="en-US" sz="1600" i="0" dirty="0">
                <a:effectLst/>
                <a:latin typeface="微软雅黑" panose="020B0503020204020204" pitchFamily="34" charset="-122"/>
                <a:ea typeface="微软雅黑" panose="020B0503020204020204" pitchFamily="34" charset="-122"/>
              </a:rPr>
              <a:t>，并指定神经网络层之间的</a:t>
            </a:r>
            <a:r>
              <a:rPr lang="zh-CN" altLang="en-US" sz="1600" b="1" i="0" dirty="0">
                <a:effectLst/>
                <a:latin typeface="微软雅黑" panose="020B0503020204020204" pitchFamily="34" charset="-122"/>
                <a:ea typeface="微软雅黑" panose="020B0503020204020204" pitchFamily="34" charset="-122"/>
              </a:rPr>
              <a:t>拓扑</a:t>
            </a:r>
            <a:r>
              <a:rPr lang="zh-CN" altLang="en-US" sz="1600" i="0" dirty="0">
                <a:effectLst/>
                <a:latin typeface="微软雅黑" panose="020B0503020204020204" pitchFamily="34" charset="-122"/>
                <a:ea typeface="微软雅黑" panose="020B0503020204020204" pitchFamily="34" charset="-122"/>
              </a:rPr>
              <a:t>来定义深度神经</a:t>
            </a:r>
            <a:r>
              <a:rPr lang="zh-CN" altLang="en-US" sz="1600" b="1" i="0" dirty="0">
                <a:effectLst/>
                <a:latin typeface="微软雅黑" panose="020B0503020204020204" pitchFamily="34" charset="-122"/>
                <a:ea typeface="微软雅黑" panose="020B0503020204020204" pitchFamily="34" charset="-122"/>
              </a:rPr>
              <a:t>网络</a:t>
            </a:r>
            <a:r>
              <a:rPr lang="zh-CN" altLang="en-US" sz="1600" i="0" dirty="0">
                <a:effectLst/>
                <a:latin typeface="微软雅黑" panose="020B0503020204020204" pitchFamily="34" charset="-122"/>
                <a:ea typeface="微软雅黑" panose="020B0503020204020204" pitchFamily="34" charset="-122"/>
              </a:rPr>
              <a:t>。</a:t>
            </a:r>
          </a:p>
          <a:p>
            <a:pPr marL="285750" indent="-285750">
              <a:spcAft>
                <a:spcPts val="600"/>
              </a:spcAft>
              <a:buFont typeface="Arial" panose="020B0604020202020204" pitchFamily="34" charset="0"/>
              <a:buChar char="•"/>
            </a:pPr>
            <a:r>
              <a:rPr lang="en-US" altLang="zh-CN" sz="1600" i="0" dirty="0">
                <a:effectLst/>
                <a:latin typeface="微软雅黑" panose="020B0503020204020204" pitchFamily="34" charset="-122"/>
                <a:ea typeface="微软雅黑" panose="020B0503020204020204" pitchFamily="34" charset="-122"/>
              </a:rPr>
              <a:t>Python</a:t>
            </a:r>
            <a:r>
              <a:rPr lang="zh-CN" altLang="en-US" sz="1600" i="0" dirty="0">
                <a:effectLst/>
                <a:latin typeface="微软雅黑" panose="020B0503020204020204" pitchFamily="34" charset="-122"/>
                <a:ea typeface="微软雅黑" panose="020B0503020204020204" pitchFamily="34" charset="-122"/>
              </a:rPr>
              <a:t>和</a:t>
            </a:r>
            <a:r>
              <a:rPr lang="en-US" altLang="zh-CN" sz="1600" i="0" dirty="0">
                <a:effectLst/>
                <a:latin typeface="微软雅黑" panose="020B0503020204020204" pitchFamily="34" charset="-122"/>
                <a:ea typeface="微软雅黑" panose="020B0503020204020204" pitchFamily="34" charset="-122"/>
              </a:rPr>
              <a:t>C/C++</a:t>
            </a:r>
            <a:r>
              <a:rPr lang="zh-CN" altLang="en-US" sz="1600" i="0" dirty="0">
                <a:effectLst/>
                <a:latin typeface="微软雅黑" panose="020B0503020204020204" pitchFamily="34" charset="-122"/>
                <a:ea typeface="微软雅黑" panose="020B0503020204020204" pitchFamily="34" charset="-122"/>
              </a:rPr>
              <a:t>之间的</a:t>
            </a:r>
            <a:r>
              <a:rPr lang="zh-CN" altLang="en-US" sz="1600" b="1" i="0" dirty="0">
                <a:effectLst/>
                <a:latin typeface="微软雅黑" panose="020B0503020204020204" pitchFamily="34" charset="-122"/>
                <a:ea typeface="微软雅黑" panose="020B0503020204020204" pitchFamily="34" charset="-122"/>
              </a:rPr>
              <a:t>互操作</a:t>
            </a:r>
            <a:r>
              <a:rPr lang="zh-CN" altLang="en-US" sz="1600" i="0" dirty="0">
                <a:effectLst/>
                <a:latin typeface="微软雅黑" panose="020B0503020204020204" pitchFamily="34" charset="-122"/>
                <a:ea typeface="微软雅黑" panose="020B0503020204020204" pitchFamily="34" charset="-122"/>
              </a:rPr>
              <a:t>性一般通过</a:t>
            </a:r>
            <a:r>
              <a:rPr lang="en-US" altLang="zh-CN" sz="1600" b="1" dirty="0">
                <a:latin typeface="微软雅黑" panose="020B0503020204020204" pitchFamily="34" charset="-122"/>
                <a:ea typeface="微软雅黑" panose="020B0503020204020204" pitchFamily="34" charset="-122"/>
              </a:rPr>
              <a:t>Python</a:t>
            </a:r>
            <a:r>
              <a:rPr lang="zh-CN" altLang="en-US" sz="1600" b="1" dirty="0">
                <a:latin typeface="微软雅黑" panose="020B0503020204020204" pitchFamily="34" charset="-122"/>
                <a:ea typeface="微软雅黑" panose="020B0503020204020204" pitchFamily="34" charset="-122"/>
              </a:rPr>
              <a:t>绑定</a:t>
            </a:r>
            <a:r>
              <a:rPr lang="zh-CN" altLang="en-US" sz="1600" i="0" dirty="0">
                <a:effectLst/>
                <a:latin typeface="微软雅黑" panose="020B0503020204020204" pitchFamily="34" charset="-122"/>
                <a:ea typeface="微软雅黑" panose="020B0503020204020204" pitchFamily="34" charset="-122"/>
              </a:rPr>
              <a:t>实现。</a:t>
            </a:r>
          </a:p>
          <a:p>
            <a:pPr marL="285750" indent="-285750">
              <a:spcAft>
                <a:spcPts val="600"/>
              </a:spcAft>
              <a:buFont typeface="Arial" panose="020B0604020202020204" pitchFamily="34" charset="0"/>
              <a:buChar char="•"/>
            </a:pPr>
            <a:r>
              <a:rPr lang="zh-CN" altLang="en-US" sz="1600" i="0" dirty="0">
                <a:effectLst/>
                <a:latin typeface="微软雅黑" panose="020B0503020204020204" pitchFamily="34" charset="-122"/>
                <a:ea typeface="微软雅黑" panose="020B0503020204020204" pitchFamily="34" charset="-122"/>
              </a:rPr>
              <a:t>机器学习框架一般具有多种</a:t>
            </a:r>
            <a:r>
              <a:rPr lang="en-US" altLang="zh-CN" sz="1600" i="0" dirty="0">
                <a:effectLst/>
                <a:latin typeface="微软雅黑" panose="020B0503020204020204" pitchFamily="34" charset="-122"/>
                <a:ea typeface="微软雅黑" panose="020B0503020204020204" pitchFamily="34" charset="-122"/>
              </a:rPr>
              <a:t>C</a:t>
            </a:r>
            <a:r>
              <a:rPr lang="zh-CN" altLang="en-US" sz="1600" i="0" dirty="0">
                <a:effectLst/>
                <a:latin typeface="微软雅黑" panose="020B0503020204020204" pitchFamily="34" charset="-122"/>
                <a:ea typeface="微软雅黑" panose="020B0503020204020204" pitchFamily="34" charset="-122"/>
              </a:rPr>
              <a:t>和</a:t>
            </a:r>
            <a:r>
              <a:rPr lang="en-US" altLang="zh-CN" sz="1600" i="0" dirty="0">
                <a:effectLst/>
                <a:latin typeface="微软雅黑" panose="020B0503020204020204" pitchFamily="34" charset="-122"/>
                <a:ea typeface="微软雅黑" panose="020B0503020204020204" pitchFamily="34" charset="-122"/>
              </a:rPr>
              <a:t>C++</a:t>
            </a:r>
            <a:r>
              <a:rPr lang="zh-CN" altLang="en-US" sz="1600" i="0" dirty="0">
                <a:effectLst/>
                <a:latin typeface="微软雅黑" panose="020B0503020204020204" pitchFamily="34" charset="-122"/>
                <a:ea typeface="微软雅黑" panose="020B0503020204020204" pitchFamily="34" charset="-122"/>
              </a:rPr>
              <a:t>接口允许用户</a:t>
            </a:r>
            <a:r>
              <a:rPr lang="zh-CN" altLang="en-US" sz="1600" b="1" i="0" dirty="0">
                <a:effectLst/>
                <a:latin typeface="微软雅黑" panose="020B0503020204020204" pitchFamily="34" charset="-122"/>
                <a:ea typeface="微软雅黑" panose="020B0503020204020204" pitchFamily="34" charset="-122"/>
              </a:rPr>
              <a:t>定义</a:t>
            </a:r>
            <a:r>
              <a:rPr lang="zh-CN" altLang="en-US" sz="1600" i="0" dirty="0">
                <a:effectLst/>
                <a:latin typeface="微软雅黑" panose="020B0503020204020204" pitchFamily="34" charset="-122"/>
                <a:ea typeface="微软雅黑" panose="020B0503020204020204" pitchFamily="34" charset="-122"/>
              </a:rPr>
              <a:t>和</a:t>
            </a:r>
            <a:r>
              <a:rPr lang="zh-CN" altLang="en-US" sz="1600" b="1" i="0" dirty="0">
                <a:effectLst/>
                <a:latin typeface="微软雅黑" panose="020B0503020204020204" pitchFamily="34" charset="-122"/>
                <a:ea typeface="微软雅黑" panose="020B0503020204020204" pitchFamily="34" charset="-122"/>
              </a:rPr>
              <a:t>注册</a:t>
            </a:r>
            <a:r>
              <a:rPr lang="en-US" altLang="zh-CN" sz="1600" i="0" dirty="0">
                <a:effectLst/>
                <a:latin typeface="微软雅黑" panose="020B0503020204020204" pitchFamily="34" charset="-122"/>
                <a:ea typeface="微软雅黑" panose="020B0503020204020204" pitchFamily="34" charset="-122"/>
              </a:rPr>
              <a:t>C++</a:t>
            </a:r>
            <a:r>
              <a:rPr lang="zh-CN" altLang="en-US" sz="1600" i="0" dirty="0">
                <a:effectLst/>
                <a:latin typeface="微软雅黑" panose="020B0503020204020204" pitchFamily="34" charset="-122"/>
                <a:ea typeface="微软雅黑" panose="020B0503020204020204" pitchFamily="34" charset="-122"/>
              </a:rPr>
              <a:t>实现的算子。这些算子使得用户可以开发</a:t>
            </a:r>
            <a:r>
              <a:rPr lang="zh-CN" altLang="en-US" sz="1600" b="1" i="0" dirty="0">
                <a:effectLst/>
                <a:latin typeface="微软雅黑" panose="020B0503020204020204" pitchFamily="34" charset="-122"/>
                <a:ea typeface="微软雅黑" panose="020B0503020204020204" pitchFamily="34" charset="-122"/>
              </a:rPr>
              <a:t>高性能</a:t>
            </a:r>
            <a:r>
              <a:rPr lang="zh-CN" altLang="en-US" sz="1600" i="0" dirty="0">
                <a:effectLst/>
                <a:latin typeface="微软雅黑" panose="020B0503020204020204" pitchFamily="34" charset="-122"/>
                <a:ea typeface="微软雅黑" panose="020B0503020204020204" pitchFamily="34" charset="-122"/>
              </a:rPr>
              <a:t>模型，数据处理函数，优化器等一系列框架拓展。</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4775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EE87BCB-2E02-079E-3A10-C693F335C8EC}"/>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扩展阅读</a:t>
            </a:r>
            <a:endParaRPr lang="zh-CN" altLang="en-US" dirty="0"/>
          </a:p>
        </p:txBody>
      </p:sp>
      <p:sp>
        <p:nvSpPr>
          <p:cNvPr id="5" name="文本框 4">
            <a:extLst>
              <a:ext uri="{FF2B5EF4-FFF2-40B4-BE49-F238E27FC236}">
                <a16:creationId xmlns:a16="http://schemas.microsoft.com/office/drawing/2014/main" id="{0AEC5DE1-436F-C8CA-BBEF-607314BBFDAC}"/>
              </a:ext>
            </a:extLst>
          </p:cNvPr>
          <p:cNvSpPr txBox="1"/>
          <p:nvPr/>
        </p:nvSpPr>
        <p:spPr>
          <a:xfrm>
            <a:off x="778873" y="2413337"/>
            <a:ext cx="7832816" cy="2246769"/>
          </a:xfrm>
          <a:prstGeom prst="rect">
            <a:avLst/>
          </a:prstGeom>
          <a:noFill/>
        </p:spPr>
        <p:txBody>
          <a:bodyPr wrap="square" rtlCol="0">
            <a:spAutoFit/>
          </a:bodyPr>
          <a:lstStyle/>
          <a:p>
            <a:pPr marL="342900" indent="-342900" algn="l">
              <a:buFont typeface="Wingdings" panose="05000000000000000000" pitchFamily="2" charset="2"/>
              <a:buChar char="l"/>
            </a:pPr>
            <a:r>
              <a:rPr lang="en-US" altLang="zh-CN" sz="2000" b="0" i="0" dirty="0" err="1">
                <a:effectLst/>
                <a:latin typeface="微软雅黑" panose="020B0503020204020204" pitchFamily="34" charset="-122"/>
                <a:ea typeface="微软雅黑" panose="020B0503020204020204" pitchFamily="34" charset="-122"/>
              </a:rPr>
              <a:t>MindSpore</a:t>
            </a:r>
            <a:r>
              <a:rPr lang="zh-CN" altLang="en-US" sz="2000" b="0" i="0" dirty="0">
                <a:effectLst/>
                <a:latin typeface="微软雅黑" panose="020B0503020204020204" pitchFamily="34" charset="-122"/>
                <a:ea typeface="微软雅黑" panose="020B0503020204020204" pitchFamily="34" charset="-122"/>
              </a:rPr>
              <a:t>编程指南：</a:t>
            </a:r>
            <a:r>
              <a:rPr lang="en-US" altLang="zh-CN" sz="2000" b="0" i="0" dirty="0" err="1">
                <a:solidFill>
                  <a:srgbClr val="FF6E40"/>
                </a:solidFill>
                <a:effectLst/>
                <a:latin typeface="微软雅黑" panose="020B0503020204020204" pitchFamily="34" charset="-122"/>
                <a:ea typeface="微软雅黑" panose="020B0503020204020204" pitchFamily="34" charset="-122"/>
                <a:hlinkClick r:id="rId2"/>
              </a:rPr>
              <a:t>MindSpore</a:t>
            </a:r>
            <a:r>
              <a:rPr lang="en-US" altLang="zh-CN" sz="2000" b="0" i="0" dirty="0">
                <a:solidFill>
                  <a:srgbClr val="FF6E40"/>
                </a:solidFill>
                <a:effectLst/>
                <a:latin typeface="微软雅黑" panose="020B0503020204020204" pitchFamily="34" charset="-122"/>
                <a:ea typeface="微软雅黑" panose="020B0503020204020204" pitchFamily="34" charset="-122"/>
              </a:rPr>
              <a:t> https://www.mindspore.cn/docs/programming_guide/zh-CN/r1.6/index.html</a:t>
            </a:r>
          </a:p>
          <a:p>
            <a:pPr marL="342900" indent="-342900" algn="l">
              <a:buFont typeface="Wingdings" panose="05000000000000000000" pitchFamily="2" charset="2"/>
              <a:buChar char="l"/>
            </a:pPr>
            <a:endParaRPr lang="en-US" altLang="zh-CN" sz="2000" b="0" i="0" dirty="0">
              <a:effectLst/>
              <a:latin typeface="微软雅黑" panose="020B0503020204020204" pitchFamily="34" charset="-122"/>
              <a:ea typeface="微软雅黑" panose="020B0503020204020204" pitchFamily="34" charset="-122"/>
            </a:endParaRPr>
          </a:p>
          <a:p>
            <a:pPr marL="342900" indent="-342900" algn="l">
              <a:buFont typeface="Wingdings" panose="05000000000000000000" pitchFamily="2" charset="2"/>
              <a:buChar char="l"/>
            </a:pPr>
            <a:r>
              <a:rPr lang="en-US" altLang="zh-CN" sz="2000" b="0" i="0" dirty="0">
                <a:effectLst/>
                <a:latin typeface="微软雅黑" panose="020B0503020204020204" pitchFamily="34" charset="-122"/>
                <a:ea typeface="微软雅黑" panose="020B0503020204020204" pitchFamily="34" charset="-122"/>
              </a:rPr>
              <a:t>Python</a:t>
            </a:r>
            <a:r>
              <a:rPr lang="zh-CN" altLang="en-US" sz="2000" b="0" i="0" dirty="0">
                <a:effectLst/>
                <a:latin typeface="微软雅黑" panose="020B0503020204020204" pitchFamily="34" charset="-122"/>
                <a:ea typeface="微软雅黑" panose="020B0503020204020204" pitchFamily="34" charset="-122"/>
              </a:rPr>
              <a:t>和</a:t>
            </a:r>
            <a:r>
              <a:rPr lang="en-US" altLang="zh-CN" sz="2000" b="0" i="0" dirty="0">
                <a:effectLst/>
                <a:latin typeface="微软雅黑" panose="020B0503020204020204" pitchFamily="34" charset="-122"/>
                <a:ea typeface="微软雅黑" panose="020B0503020204020204" pitchFamily="34" charset="-122"/>
              </a:rPr>
              <a:t>C/C++</a:t>
            </a:r>
            <a:r>
              <a:rPr lang="zh-CN" altLang="en-US" sz="2000" b="0" i="0" dirty="0">
                <a:effectLst/>
                <a:latin typeface="微软雅黑" panose="020B0503020204020204" pitchFamily="34" charset="-122"/>
                <a:ea typeface="微软雅黑" panose="020B0503020204020204" pitchFamily="34" charset="-122"/>
              </a:rPr>
              <a:t>混合编程：</a:t>
            </a:r>
            <a:r>
              <a:rPr lang="en-US" altLang="zh-CN" sz="2000" b="0" i="0" dirty="0">
                <a:solidFill>
                  <a:srgbClr val="FF6E40"/>
                </a:solidFill>
                <a:effectLst/>
                <a:latin typeface="微软雅黑" panose="020B0503020204020204" pitchFamily="34" charset="-122"/>
                <a:ea typeface="微软雅黑" panose="020B0503020204020204" pitchFamily="34" charset="-122"/>
                <a:hlinkClick r:id="rId3"/>
              </a:rPr>
              <a:t>Pybind11</a:t>
            </a:r>
            <a:r>
              <a:rPr lang="en-US" altLang="zh-CN" sz="2000" b="0" i="0" dirty="0">
                <a:solidFill>
                  <a:srgbClr val="FF6E40"/>
                </a:solidFill>
                <a:effectLst/>
                <a:latin typeface="微软雅黑" panose="020B0503020204020204" pitchFamily="34" charset="-122"/>
                <a:ea typeface="微软雅黑" panose="020B0503020204020204" pitchFamily="34" charset="-122"/>
              </a:rPr>
              <a:t> https://pybind11.readthedocs.io/en/latest/basics.html#creating-bindings-for-a-simple-function</a:t>
            </a:r>
            <a:endParaRPr lang="en-US" altLang="zh-CN" sz="2000" b="0" i="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10147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EE87BCB-2E02-079E-3A10-C693F335C8EC}"/>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机器学习任务的一般流程</a:t>
            </a:r>
            <a:endParaRPr lang="zh-CN" altLang="en-US" dirty="0"/>
          </a:p>
        </p:txBody>
      </p:sp>
      <p:pic>
        <p:nvPicPr>
          <p:cNvPr id="1026" name="Picture 2" descr="查看源图像">
            <a:extLst>
              <a:ext uri="{FF2B5EF4-FFF2-40B4-BE49-F238E27FC236}">
                <a16:creationId xmlns:a16="http://schemas.microsoft.com/office/drawing/2014/main" id="{686B994A-43DB-469A-EF1A-A7D817422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128" y="1288906"/>
            <a:ext cx="7739743" cy="489377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22DFE32-147F-F995-8CBF-23B942AF8F14}"/>
              </a:ext>
            </a:extLst>
          </p:cNvPr>
          <p:cNvSpPr txBox="1"/>
          <p:nvPr/>
        </p:nvSpPr>
        <p:spPr>
          <a:xfrm>
            <a:off x="1903910" y="6123542"/>
            <a:ext cx="5336178"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机器学习的本质是模型的选择以及模型参数的确定</a:t>
            </a:r>
          </a:p>
        </p:txBody>
      </p:sp>
    </p:spTree>
    <p:extLst>
      <p:ext uri="{BB962C8B-B14F-4D97-AF65-F5344CB8AC3E}">
        <p14:creationId xmlns:p14="http://schemas.microsoft.com/office/powerpoint/2010/main" val="17365942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560A97-B5AB-FDBD-296A-DC0D60632557}"/>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2.3 </a:t>
            </a:r>
            <a:r>
              <a:rPr lang="zh-CN" altLang="en-US" dirty="0">
                <a:latin typeface="微软雅黑" panose="020B0503020204020204" pitchFamily="34" charset="-122"/>
                <a:ea typeface="微软雅黑" panose="020B0503020204020204" pitchFamily="34" charset="-122"/>
              </a:rPr>
              <a:t>计算图</a:t>
            </a:r>
          </a:p>
        </p:txBody>
      </p:sp>
      <p:sp>
        <p:nvSpPr>
          <p:cNvPr id="3" name="内容占位符 2">
            <a:extLst>
              <a:ext uri="{FF2B5EF4-FFF2-40B4-BE49-F238E27FC236}">
                <a16:creationId xmlns:a16="http://schemas.microsoft.com/office/drawing/2014/main" id="{01D43246-E765-4926-CFC4-7E21F9A79E15}"/>
              </a:ext>
            </a:extLst>
          </p:cNvPr>
          <p:cNvSpPr>
            <a:spLocks noGrp="1"/>
          </p:cNvSpPr>
          <p:nvPr>
            <p:ph idx="1"/>
          </p:nvPr>
        </p:nvSpPr>
        <p:spPr/>
        <p:txBody>
          <a:bodyPr/>
          <a:lstStyle/>
          <a:p>
            <a:pPr>
              <a:lnSpc>
                <a:spcPct val="100000"/>
              </a:lnSpc>
            </a:pPr>
            <a:r>
              <a:rPr lang="zh-CN" altLang="en-US" dirty="0">
                <a:latin typeface="微软雅黑" panose="020B0503020204020204" pitchFamily="34" charset="-122"/>
                <a:ea typeface="微软雅黑" panose="020B0503020204020204" pitchFamily="34" charset="-122"/>
              </a:rPr>
              <a:t>计算图的设计背景和作用</a:t>
            </a:r>
            <a:endParaRPr lang="en-US" altLang="zh-CN" dirty="0">
              <a:latin typeface="微软雅黑" panose="020B0503020204020204" pitchFamily="34" charset="-122"/>
              <a:ea typeface="微软雅黑" panose="020B0503020204020204" pitchFamily="34" charset="-122"/>
            </a:endParaRPr>
          </a:p>
          <a:p>
            <a:pPr>
              <a:lnSpc>
                <a:spcPct val="100000"/>
              </a:lnSpc>
            </a:pPr>
            <a:r>
              <a:rPr lang="zh-CN" altLang="en-US" dirty="0">
                <a:latin typeface="微软雅黑" panose="020B0503020204020204" pitchFamily="34" charset="-122"/>
                <a:ea typeface="微软雅黑" panose="020B0503020204020204" pitchFamily="34" charset="-122"/>
              </a:rPr>
              <a:t>计算图的基本构成</a:t>
            </a:r>
            <a:endParaRPr lang="en-US" altLang="zh-CN" dirty="0">
              <a:latin typeface="微软雅黑" panose="020B0503020204020204" pitchFamily="34" charset="-122"/>
              <a:ea typeface="微软雅黑" panose="020B0503020204020204" pitchFamily="34" charset="-122"/>
            </a:endParaRPr>
          </a:p>
          <a:p>
            <a:pPr>
              <a:lnSpc>
                <a:spcPct val="100000"/>
              </a:lnSpc>
            </a:pPr>
            <a:r>
              <a:rPr lang="zh-CN" altLang="en-US" dirty="0">
                <a:latin typeface="微软雅黑" panose="020B0503020204020204" pitchFamily="34" charset="-122"/>
                <a:ea typeface="微软雅黑" panose="020B0503020204020204" pitchFamily="34" charset="-122"/>
              </a:rPr>
              <a:t>计算图的生成</a:t>
            </a:r>
            <a:endParaRPr lang="en-US" altLang="zh-CN" dirty="0">
              <a:latin typeface="微软雅黑" panose="020B0503020204020204" pitchFamily="34" charset="-122"/>
              <a:ea typeface="微软雅黑" panose="020B0503020204020204" pitchFamily="34" charset="-122"/>
            </a:endParaRPr>
          </a:p>
          <a:p>
            <a:pPr>
              <a:lnSpc>
                <a:spcPct val="100000"/>
              </a:lnSpc>
            </a:pPr>
            <a:r>
              <a:rPr lang="zh-CN" altLang="en-US" dirty="0">
                <a:latin typeface="微软雅黑" panose="020B0503020204020204" pitchFamily="34" charset="-122"/>
                <a:ea typeface="微软雅黑" panose="020B0503020204020204" pitchFamily="34" charset="-122"/>
              </a:rPr>
              <a:t>计算图的调度</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93078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计算图的设计背景</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484958" y="1392388"/>
            <a:ext cx="7886700" cy="1325563"/>
          </a:xfrm>
        </p:spPr>
        <p:txBody>
          <a:bodyPr>
            <a:noAutofit/>
          </a:bodyPr>
          <a:lstStyle/>
          <a:p>
            <a:pPr marL="0" indent="0">
              <a:lnSpc>
                <a:spcPct val="100000"/>
              </a:lnSpc>
              <a:buNone/>
            </a:pPr>
            <a:r>
              <a:rPr lang="zh-CN" altLang="en-US" sz="1400" b="1" dirty="0">
                <a:latin typeface="微软雅黑" panose="020B0503020204020204" pitchFamily="34" charset="-122"/>
                <a:ea typeface="微软雅黑" panose="020B0503020204020204" pitchFamily="34" charset="-122"/>
              </a:rPr>
              <a:t>背景：</a:t>
            </a:r>
            <a:r>
              <a:rPr lang="zh-CN" altLang="en-US" sz="1400" dirty="0">
                <a:latin typeface="微软雅黑" panose="020B0503020204020204" pitchFamily="34" charset="-122"/>
                <a:ea typeface="微软雅黑" panose="020B0503020204020204" pitchFamily="34" charset="-122"/>
              </a:rPr>
              <a:t>早期的机器学习框架主要为了支持基于卷积神经网络的图像分类问题。这些神经网络的拓扑结构简单（神经网络层往往通过串行构建），他们的拓扑结构可以用简单的</a:t>
            </a:r>
            <a:r>
              <a:rPr lang="zh-CN" altLang="en-US" sz="1400" b="1" dirty="0">
                <a:latin typeface="微软雅黑" panose="020B0503020204020204" pitchFamily="34" charset="-122"/>
                <a:ea typeface="微软雅黑" panose="020B0503020204020204" pitchFamily="34" charset="-122"/>
              </a:rPr>
              <a:t>配置文件</a:t>
            </a:r>
            <a:r>
              <a:rPr lang="zh-CN" altLang="en-US" sz="1400" dirty="0">
                <a:latin typeface="微软雅黑" panose="020B0503020204020204" pitchFamily="34" charset="-122"/>
                <a:ea typeface="微软雅黑" panose="020B0503020204020204" pitchFamily="34" charset="-122"/>
              </a:rPr>
              <a:t>来表达（例如</a:t>
            </a:r>
            <a:r>
              <a:rPr lang="en-US" altLang="zh-CN" sz="1400" dirty="0">
                <a:latin typeface="微软雅黑" panose="020B0503020204020204" pitchFamily="34" charset="-122"/>
                <a:ea typeface="微软雅黑" panose="020B0503020204020204" pitchFamily="34" charset="-122"/>
              </a:rPr>
              <a:t>Caffe</a:t>
            </a:r>
            <a:r>
              <a:rPr lang="zh-CN" altLang="en-US" sz="1400" dirty="0">
                <a:latin typeface="微软雅黑" panose="020B0503020204020204" pitchFamily="34" charset="-122"/>
                <a:ea typeface="微软雅黑" panose="020B0503020204020204" pitchFamily="34" charset="-122"/>
              </a:rPr>
              <a:t>中基于</a:t>
            </a:r>
            <a:r>
              <a:rPr lang="en-US" altLang="zh-CN" sz="1400" dirty="0">
                <a:latin typeface="微软雅黑" panose="020B0503020204020204" pitchFamily="34" charset="-122"/>
                <a:ea typeface="微软雅黑" panose="020B0503020204020204" pitchFamily="34" charset="-122"/>
              </a:rPr>
              <a:t>Protocol Buffer</a:t>
            </a:r>
            <a:r>
              <a:rPr lang="zh-CN" altLang="en-US" sz="1400" dirty="0">
                <a:latin typeface="微软雅黑" panose="020B0503020204020204" pitchFamily="34" charset="-122"/>
                <a:ea typeface="微软雅黑" panose="020B0503020204020204" pitchFamily="34" charset="-122"/>
              </a:rPr>
              <a:t>格式的模型定义）。随着机器学习的进一步发展，模型的拓扑日益复杂（包括混合专家，生成对抗网络，多注意力模型）。这些复杂的模型拓扑结构（例如：分支结构，带有条件的</a:t>
            </a:r>
            <a:r>
              <a:rPr lang="en-US" altLang="zh-CN" sz="1400" dirty="0">
                <a:latin typeface="微软雅黑" panose="020B0503020204020204" pitchFamily="34" charset="-122"/>
                <a:ea typeface="微软雅黑" panose="020B0503020204020204" pitchFamily="34" charset="-122"/>
              </a:rPr>
              <a:t>if-else</a:t>
            </a:r>
            <a:r>
              <a:rPr lang="zh-CN" altLang="en-US" sz="1400" dirty="0">
                <a:latin typeface="微软雅黑" panose="020B0503020204020204" pitchFamily="34" charset="-122"/>
                <a:ea typeface="微软雅黑" panose="020B0503020204020204" pitchFamily="34" charset="-122"/>
              </a:rPr>
              <a:t>循环）会影响模型算子的执行、自动化梯度计算（一般称为自动微分）以及训练参数的自动化判断。</a:t>
            </a:r>
          </a:p>
        </p:txBody>
      </p:sp>
      <p:pic>
        <p:nvPicPr>
          <p:cNvPr id="6" name="图形 5">
            <a:extLst>
              <a:ext uri="{FF2B5EF4-FFF2-40B4-BE49-F238E27FC236}">
                <a16:creationId xmlns:a16="http://schemas.microsoft.com/office/drawing/2014/main" id="{FDEF8999-AC9A-21B6-3E35-75076DAD00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3493" y="2831449"/>
            <a:ext cx="6577013" cy="3499886"/>
          </a:xfrm>
          <a:prstGeom prst="rect">
            <a:avLst/>
          </a:prstGeom>
        </p:spPr>
      </p:pic>
    </p:spTree>
    <p:extLst>
      <p:ext uri="{BB962C8B-B14F-4D97-AF65-F5344CB8AC3E}">
        <p14:creationId xmlns:p14="http://schemas.microsoft.com/office/powerpoint/2010/main" val="18283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计算图的作用</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563336" y="1644969"/>
            <a:ext cx="7886700" cy="4592228"/>
          </a:xfrm>
        </p:spPr>
        <p:txBody>
          <a:bodyPr>
            <a:noAutofit/>
          </a:bodyPr>
          <a:lstStyle/>
          <a:p>
            <a:pPr marL="0" indent="0" algn="l">
              <a:buNone/>
            </a:pPr>
            <a:r>
              <a:rPr lang="zh-CN" altLang="en-US" sz="1600" b="1" i="0" dirty="0">
                <a:effectLst/>
                <a:latin typeface="微软雅黑" panose="020B0503020204020204" pitchFamily="34" charset="-122"/>
                <a:ea typeface="微软雅黑" panose="020B0503020204020204" pitchFamily="34" charset="-122"/>
              </a:rPr>
              <a:t>计算图的主要作用：</a:t>
            </a:r>
          </a:p>
          <a:p>
            <a:pPr algn="l">
              <a:buFont typeface="Arial" panose="020B0604020202020204" pitchFamily="34" charset="0"/>
              <a:buChar char="•"/>
            </a:pPr>
            <a:r>
              <a:rPr lang="zh-CN" altLang="en-US" sz="1600" b="1" i="0" dirty="0">
                <a:effectLst/>
                <a:latin typeface="微软雅黑" panose="020B0503020204020204" pitchFamily="34" charset="-122"/>
                <a:ea typeface="微软雅黑" panose="020B0503020204020204" pitchFamily="34" charset="-122"/>
              </a:rPr>
              <a:t>对于输入数据、算子和算子执行顺序的统一表达。</a:t>
            </a:r>
            <a:r>
              <a:rPr lang="zh-CN" altLang="en-US" sz="1600" b="0" i="0" dirty="0">
                <a:effectLst/>
                <a:latin typeface="微软雅黑" panose="020B0503020204020204" pitchFamily="34" charset="-122"/>
                <a:ea typeface="微软雅黑" panose="020B0503020204020204" pitchFamily="34" charset="-122"/>
              </a:rPr>
              <a:t> 机器学习框架用户可以用</a:t>
            </a:r>
            <a:r>
              <a:rPr lang="zh-CN" altLang="en-US" sz="1600" b="1" i="0" dirty="0">
                <a:effectLst/>
                <a:latin typeface="微软雅黑" panose="020B0503020204020204" pitchFamily="34" charset="-122"/>
                <a:ea typeface="微软雅黑" panose="020B0503020204020204" pitchFamily="34" charset="-122"/>
              </a:rPr>
              <a:t>多种高层次编程语言</a:t>
            </a:r>
            <a:r>
              <a:rPr lang="zh-CN" altLang="en-US" sz="1600" b="0" i="0" dirty="0">
                <a:effectLst/>
                <a:latin typeface="微软雅黑" panose="020B0503020204020204" pitchFamily="34" charset="-122"/>
                <a:ea typeface="微软雅黑" panose="020B0503020204020204" pitchFamily="34" charset="-122"/>
              </a:rPr>
              <a:t>（</a:t>
            </a:r>
            <a:r>
              <a:rPr lang="en-US" altLang="zh-CN" sz="1600" b="0" i="0" dirty="0">
                <a:effectLst/>
                <a:latin typeface="微软雅黑" panose="020B0503020204020204" pitchFamily="34" charset="-122"/>
                <a:ea typeface="微软雅黑" panose="020B0503020204020204" pitchFamily="34" charset="-122"/>
              </a:rPr>
              <a:t>Python</a:t>
            </a:r>
            <a:r>
              <a:rPr lang="zh-CN" altLang="en-US" sz="1600" b="0" i="0" dirty="0">
                <a:effectLst/>
                <a:latin typeface="微软雅黑" panose="020B0503020204020204" pitchFamily="34" charset="-122"/>
                <a:ea typeface="微软雅黑" panose="020B0503020204020204" pitchFamily="34" charset="-122"/>
              </a:rPr>
              <a:t>，</a:t>
            </a:r>
            <a:r>
              <a:rPr lang="en-US" altLang="zh-CN" sz="1600" b="0" i="0" dirty="0">
                <a:effectLst/>
                <a:latin typeface="微软雅黑" panose="020B0503020204020204" pitchFamily="34" charset="-122"/>
                <a:ea typeface="微软雅黑" panose="020B0503020204020204" pitchFamily="34" charset="-122"/>
              </a:rPr>
              <a:t>Julia</a:t>
            </a:r>
            <a:r>
              <a:rPr lang="zh-CN" altLang="en-US" sz="1600" b="0" i="0" dirty="0">
                <a:effectLst/>
                <a:latin typeface="微软雅黑" panose="020B0503020204020204" pitchFamily="34" charset="-122"/>
                <a:ea typeface="微软雅黑" panose="020B0503020204020204" pitchFamily="34" charset="-122"/>
              </a:rPr>
              <a:t>和</a:t>
            </a:r>
            <a:r>
              <a:rPr lang="en-US" altLang="zh-CN" sz="1600" b="0" i="0" dirty="0">
                <a:effectLst/>
                <a:latin typeface="微软雅黑" panose="020B0503020204020204" pitchFamily="34" charset="-122"/>
                <a:ea typeface="微软雅黑" panose="020B0503020204020204" pitchFamily="34" charset="-122"/>
              </a:rPr>
              <a:t>C++</a:t>
            </a:r>
            <a:r>
              <a:rPr lang="zh-CN" altLang="en-US" sz="1600" b="0" i="0" dirty="0">
                <a:effectLst/>
                <a:latin typeface="微软雅黑" panose="020B0503020204020204" pitchFamily="34" charset="-122"/>
                <a:ea typeface="微软雅黑" panose="020B0503020204020204" pitchFamily="34" charset="-122"/>
              </a:rPr>
              <a:t>）来编写训练程序。这些高层次程序需要统一的表达成框架底层</a:t>
            </a:r>
            <a:r>
              <a:rPr lang="en-US" altLang="zh-CN" sz="1600" b="0" i="0" dirty="0">
                <a:effectLst/>
                <a:latin typeface="微软雅黑" panose="020B0503020204020204" pitchFamily="34" charset="-122"/>
                <a:ea typeface="微软雅黑" panose="020B0503020204020204" pitchFamily="34" charset="-122"/>
              </a:rPr>
              <a:t>C</a:t>
            </a:r>
            <a:r>
              <a:rPr lang="zh-CN" altLang="en-US" sz="1600" b="0" i="0" dirty="0">
                <a:effectLst/>
                <a:latin typeface="微软雅黑" panose="020B0503020204020204" pitchFamily="34" charset="-122"/>
                <a:ea typeface="微软雅黑" panose="020B0503020204020204" pitchFamily="34" charset="-122"/>
              </a:rPr>
              <a:t>和</a:t>
            </a:r>
            <a:r>
              <a:rPr lang="en-US" altLang="zh-CN" sz="1600" b="0" i="0" dirty="0">
                <a:effectLst/>
                <a:latin typeface="微软雅黑" panose="020B0503020204020204" pitchFamily="34" charset="-122"/>
                <a:ea typeface="微软雅黑" panose="020B0503020204020204" pitchFamily="34" charset="-122"/>
              </a:rPr>
              <a:t>C++</a:t>
            </a:r>
            <a:r>
              <a:rPr lang="zh-CN" altLang="en-US" sz="1600" b="0" i="0" dirty="0">
                <a:effectLst/>
                <a:latin typeface="微软雅黑" panose="020B0503020204020204" pitchFamily="34" charset="-122"/>
                <a:ea typeface="微软雅黑" panose="020B0503020204020204" pitchFamily="34" charset="-122"/>
              </a:rPr>
              <a:t>算子的执行。计算图可以作为一个</a:t>
            </a:r>
            <a:r>
              <a:rPr lang="zh-CN" altLang="en-US" sz="1600" b="1" i="0" dirty="0">
                <a:effectLst/>
                <a:latin typeface="微软雅黑" panose="020B0503020204020204" pitchFamily="34" charset="-122"/>
                <a:ea typeface="微软雅黑" panose="020B0503020204020204" pitchFamily="34" charset="-122"/>
              </a:rPr>
              <a:t>统一的数据结构</a:t>
            </a:r>
            <a:r>
              <a:rPr lang="zh-CN" altLang="en-US" sz="1600" b="0" i="0" dirty="0">
                <a:effectLst/>
                <a:latin typeface="微软雅黑" panose="020B0503020204020204" pitchFamily="34" charset="-122"/>
                <a:ea typeface="微软雅黑" panose="020B0503020204020204" pitchFamily="34" charset="-122"/>
              </a:rPr>
              <a:t>来表达用户用不同语言编写的训练程序，包括输入数据、模型所带有的多个算子以及算子之间的执行顺序等。</a:t>
            </a:r>
          </a:p>
          <a:p>
            <a:pPr algn="l">
              <a:buFont typeface="Arial" panose="020B0604020202020204" pitchFamily="34" charset="0"/>
              <a:buChar char="•"/>
            </a:pPr>
            <a:r>
              <a:rPr lang="zh-CN" altLang="en-US" sz="1600" b="1" i="0" dirty="0">
                <a:effectLst/>
                <a:latin typeface="微软雅黑" panose="020B0503020204020204" pitchFamily="34" charset="-122"/>
                <a:ea typeface="微软雅黑" panose="020B0503020204020204" pitchFamily="34" charset="-122"/>
              </a:rPr>
              <a:t>定义中间状态和模型状态。</a:t>
            </a:r>
            <a:r>
              <a:rPr lang="zh-CN" altLang="en-US" sz="1600" b="0" i="0" dirty="0">
                <a:effectLst/>
                <a:latin typeface="微软雅黑" panose="020B0503020204020204" pitchFamily="34" charset="-122"/>
                <a:ea typeface="微软雅黑" panose="020B0503020204020204" pitchFamily="34" charset="-122"/>
              </a:rPr>
              <a:t> 训练过程会产生大量的</a:t>
            </a:r>
            <a:r>
              <a:rPr lang="zh-CN" altLang="en-US" sz="1600" b="1" i="0" dirty="0">
                <a:effectLst/>
                <a:latin typeface="微软雅黑" panose="020B0503020204020204" pitchFamily="34" charset="-122"/>
                <a:ea typeface="微软雅黑" panose="020B0503020204020204" pitchFamily="34" charset="-122"/>
              </a:rPr>
              <a:t>中间变量</a:t>
            </a:r>
            <a:r>
              <a:rPr lang="zh-CN" altLang="en-US" sz="1600" b="0" i="0" dirty="0">
                <a:effectLst/>
                <a:latin typeface="微软雅黑" panose="020B0503020204020204" pitchFamily="34" charset="-122"/>
                <a:ea typeface="微软雅黑" panose="020B0503020204020204" pitchFamily="34" charset="-122"/>
              </a:rPr>
              <a:t>（神经网络层之间传递的激活值和梯度），而只有模型参数需要最后持久化。通过计算图，机器学习框架可以准确分析出中间变量的</a:t>
            </a:r>
            <a:r>
              <a:rPr lang="zh-CN" altLang="en-US" sz="1600" b="1" i="0" dirty="0">
                <a:effectLst/>
                <a:latin typeface="微软雅黑" panose="020B0503020204020204" pitchFamily="34" charset="-122"/>
                <a:ea typeface="微软雅黑" panose="020B0503020204020204" pitchFamily="34" charset="-122"/>
              </a:rPr>
              <a:t>生命周期</a:t>
            </a:r>
            <a:r>
              <a:rPr lang="zh-CN" altLang="en-US" sz="1600" b="0" i="0" dirty="0">
                <a:effectLst/>
                <a:latin typeface="微软雅黑" panose="020B0503020204020204" pitchFamily="34" charset="-122"/>
                <a:ea typeface="微软雅黑" panose="020B0503020204020204" pitchFamily="34" charset="-122"/>
              </a:rPr>
              <a:t>（一个中间变量何时生成，以及何时销毁），从而帮助框架更好的</a:t>
            </a:r>
            <a:r>
              <a:rPr lang="zh-CN" altLang="en-US" sz="1600" b="1" i="0" dirty="0">
                <a:effectLst/>
                <a:latin typeface="微软雅黑" panose="020B0503020204020204" pitchFamily="34" charset="-122"/>
                <a:ea typeface="微软雅黑" panose="020B0503020204020204" pitchFamily="34" charset="-122"/>
              </a:rPr>
              <a:t>管理内存</a:t>
            </a:r>
            <a:r>
              <a:rPr lang="zh-CN" altLang="en-US" sz="1600" b="0" i="0" dirty="0">
                <a:effectLst/>
                <a:latin typeface="微软雅黑" panose="020B0503020204020204" pitchFamily="34" charset="-122"/>
                <a:ea typeface="微软雅黑" panose="020B0503020204020204" pitchFamily="34" charset="-122"/>
              </a:rPr>
              <a:t>。</a:t>
            </a:r>
          </a:p>
          <a:p>
            <a:pPr algn="l">
              <a:buFont typeface="Arial" panose="020B0604020202020204" pitchFamily="34" charset="0"/>
              <a:buChar char="•"/>
            </a:pPr>
            <a:r>
              <a:rPr lang="zh-CN" altLang="en-US" sz="1600" b="1" i="0" dirty="0">
                <a:effectLst/>
                <a:latin typeface="微软雅黑" panose="020B0503020204020204" pitchFamily="34" charset="-122"/>
                <a:ea typeface="微软雅黑" panose="020B0503020204020204" pitchFamily="34" charset="-122"/>
              </a:rPr>
              <a:t>自动微分（自动化化计算梯度）。</a:t>
            </a:r>
            <a:r>
              <a:rPr lang="zh-CN" altLang="en-US" sz="1600" b="0" i="0" dirty="0">
                <a:effectLst/>
                <a:latin typeface="微软雅黑" panose="020B0503020204020204" pitchFamily="34" charset="-122"/>
                <a:ea typeface="微软雅黑" panose="020B0503020204020204" pitchFamily="34" charset="-122"/>
              </a:rPr>
              <a:t> 用户给定的训练程序仅仅包含了一个机器学习模型如何将用户输入（一般为训练数据）转化为输出（一般为损失函数）的过程。而模型训练需要计算模型的反向梯度。计算图的出现让自动化分析模型定义和自动化计算梯度成为可能。</a:t>
            </a:r>
          </a:p>
          <a:p>
            <a:pPr algn="l">
              <a:buFont typeface="Arial" panose="020B0604020202020204" pitchFamily="34" charset="0"/>
              <a:buChar char="•"/>
            </a:pPr>
            <a:r>
              <a:rPr lang="zh-CN" altLang="en-US" sz="1600" b="1" i="0" dirty="0">
                <a:effectLst/>
                <a:latin typeface="微软雅黑" panose="020B0503020204020204" pitchFamily="34" charset="-122"/>
                <a:ea typeface="微软雅黑" panose="020B0503020204020204" pitchFamily="34" charset="-122"/>
              </a:rPr>
              <a:t>优化程序执行。</a:t>
            </a:r>
            <a:r>
              <a:rPr lang="zh-CN" altLang="en-US" sz="1600" b="0" i="0" dirty="0">
                <a:effectLst/>
                <a:latin typeface="微软雅黑" panose="020B0503020204020204" pitchFamily="34" charset="-122"/>
                <a:ea typeface="微软雅黑" panose="020B0503020204020204" pitchFamily="34" charset="-122"/>
              </a:rPr>
              <a:t> 用户给定的模型程序往往是“串行化”地连接起来多个神经网络层。通过利用计算图来</a:t>
            </a:r>
            <a:r>
              <a:rPr lang="zh-CN" altLang="en-US" sz="1600" b="1" i="0" dirty="0">
                <a:effectLst/>
                <a:latin typeface="微软雅黑" panose="020B0503020204020204" pitchFamily="34" charset="-122"/>
                <a:ea typeface="微软雅黑" panose="020B0503020204020204" pitchFamily="34" charset="-122"/>
              </a:rPr>
              <a:t>分析模型中算子的执行</a:t>
            </a:r>
            <a:r>
              <a:rPr lang="zh-CN" altLang="en-US" sz="1600" b="0" i="0" dirty="0">
                <a:effectLst/>
                <a:latin typeface="微软雅黑" panose="020B0503020204020204" pitchFamily="34" charset="-122"/>
                <a:ea typeface="微软雅黑" panose="020B0503020204020204" pitchFamily="34" charset="-122"/>
              </a:rPr>
              <a:t>关系，机器学习框架可以更好地发现将算子进行</a:t>
            </a:r>
            <a:r>
              <a:rPr lang="zh-CN" altLang="en-US" sz="1600" b="1" i="0" dirty="0">
                <a:effectLst/>
                <a:latin typeface="微软雅黑" panose="020B0503020204020204" pitchFamily="34" charset="-122"/>
                <a:ea typeface="微软雅黑" panose="020B0503020204020204" pitchFamily="34" charset="-122"/>
              </a:rPr>
              <a:t>异步或并行执行</a:t>
            </a:r>
            <a:r>
              <a:rPr lang="zh-CN" altLang="en-US" sz="1600" b="0" i="0" dirty="0">
                <a:effectLst/>
                <a:latin typeface="微软雅黑" panose="020B0503020204020204" pitchFamily="34" charset="-122"/>
                <a:ea typeface="微软雅黑" panose="020B0503020204020204" pitchFamily="34" charset="-122"/>
              </a:rPr>
              <a:t>的机会，从而以更快的速度完成模型程序的执行。</a:t>
            </a:r>
          </a:p>
        </p:txBody>
      </p:sp>
    </p:spTree>
    <p:extLst>
      <p:ext uri="{BB962C8B-B14F-4D97-AF65-F5344CB8AC3E}">
        <p14:creationId xmlns:p14="http://schemas.microsoft.com/office/powerpoint/2010/main" val="10400436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628650" y="90810"/>
            <a:ext cx="7886700" cy="1325563"/>
          </a:xfrm>
        </p:spPr>
        <p:txBody>
          <a:bodyPr/>
          <a:lstStyle/>
          <a:p>
            <a:r>
              <a:rPr lang="zh-CN" altLang="en-US" dirty="0">
                <a:latin typeface="微软雅黑" panose="020B0503020204020204" pitchFamily="34" charset="-122"/>
                <a:ea typeface="微软雅黑" panose="020B0503020204020204" pitchFamily="34" charset="-122"/>
              </a:rPr>
              <a:t>计算图的基本构成</a:t>
            </a:r>
            <a:endParaRPr lang="zh-CN" altLang="en-US" dirty="0"/>
          </a:p>
        </p:txBody>
      </p:sp>
      <p:sp>
        <p:nvSpPr>
          <p:cNvPr id="4" name="内容占位符 2">
            <a:extLst>
              <a:ext uri="{FF2B5EF4-FFF2-40B4-BE49-F238E27FC236}">
                <a16:creationId xmlns:a16="http://schemas.microsoft.com/office/drawing/2014/main" id="{6CFDF2BC-9B44-E79D-D218-5E68D27DB1B0}"/>
              </a:ext>
            </a:extLst>
          </p:cNvPr>
          <p:cNvSpPr txBox="1">
            <a:spLocks/>
          </p:cNvSpPr>
          <p:nvPr/>
        </p:nvSpPr>
        <p:spPr>
          <a:xfrm>
            <a:off x="628650" y="5699552"/>
            <a:ext cx="7886700" cy="5884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1600" b="0" i="0" dirty="0">
                <a:effectLst/>
                <a:latin typeface="微软雅黑" panose="020B0503020204020204" pitchFamily="34" charset="-122"/>
                <a:ea typeface="微软雅黑" panose="020B0503020204020204" pitchFamily="34" charset="-122"/>
              </a:rPr>
              <a:t>计算图示例：将</a:t>
            </a:r>
            <a:r>
              <a:rPr lang="en-US" altLang="zh-CN" sz="1600" b="0" i="0" dirty="0">
                <a:effectLst/>
                <a:latin typeface="微软雅黑" panose="020B0503020204020204" pitchFamily="34" charset="-122"/>
                <a:ea typeface="微软雅黑" panose="020B0503020204020204" pitchFamily="34" charset="-122"/>
              </a:rPr>
              <a:t>Z=</a:t>
            </a:r>
            <a:r>
              <a:rPr lang="en-US" altLang="zh-CN" sz="1600" b="0" i="0" dirty="0" err="1">
                <a:effectLst/>
                <a:latin typeface="微软雅黑" panose="020B0503020204020204" pitchFamily="34" charset="-122"/>
                <a:ea typeface="微软雅黑" panose="020B0503020204020204" pitchFamily="34" charset="-122"/>
              </a:rPr>
              <a:t>relu</a:t>
            </a:r>
            <a:r>
              <a:rPr lang="en-US" altLang="zh-CN" sz="1600" b="0" i="0" dirty="0">
                <a:effectLst/>
                <a:latin typeface="微软雅黑" panose="020B0503020204020204" pitchFamily="34" charset="-122"/>
                <a:ea typeface="微软雅黑" panose="020B0503020204020204" pitchFamily="34" charset="-122"/>
              </a:rPr>
              <a:t>(X∗Y)</a:t>
            </a:r>
            <a:r>
              <a:rPr lang="zh-CN" altLang="en-US" sz="1600" b="0" i="0" dirty="0">
                <a:effectLst/>
                <a:latin typeface="微软雅黑" panose="020B0503020204020204" pitchFamily="34" charset="-122"/>
                <a:ea typeface="微软雅黑" panose="020B0503020204020204" pitchFamily="34" charset="-122"/>
              </a:rPr>
              <a:t>转化为计算图表示，数据流将根据图中流向与算子进行前向计算和反向梯度计算来更新图中张量状态，以此达到训练模型的目的。</a:t>
            </a:r>
            <a:endParaRPr lang="zh-CN" altLang="en-US" sz="2400" dirty="0">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0FC3CB7B-C7DC-2B45-4519-CCF12CFDC7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91708" y="2691369"/>
            <a:ext cx="2605281" cy="2909795"/>
          </a:xfrm>
          <a:prstGeom prst="rect">
            <a:avLst/>
          </a:prstGeom>
        </p:spPr>
      </p:pic>
      <p:sp>
        <p:nvSpPr>
          <p:cNvPr id="10" name="内容占位符 2">
            <a:extLst>
              <a:ext uri="{FF2B5EF4-FFF2-40B4-BE49-F238E27FC236}">
                <a16:creationId xmlns:a16="http://schemas.microsoft.com/office/drawing/2014/main" id="{31772A6A-EE2A-34EE-93AC-FE29196D9E3D}"/>
              </a:ext>
            </a:extLst>
          </p:cNvPr>
          <p:cNvSpPr>
            <a:spLocks noGrp="1"/>
          </p:cNvSpPr>
          <p:nvPr>
            <p:ph idx="1"/>
          </p:nvPr>
        </p:nvSpPr>
        <p:spPr>
          <a:xfrm>
            <a:off x="484958" y="1118073"/>
            <a:ext cx="7886700" cy="1474908"/>
          </a:xfrm>
        </p:spPr>
        <p:txBody>
          <a:bodyPr>
            <a:noAutofit/>
          </a:bodyPr>
          <a:lstStyle/>
          <a:p>
            <a:pPr>
              <a:lnSpc>
                <a:spcPct val="100000"/>
              </a:lnSpc>
            </a:pPr>
            <a:r>
              <a:rPr lang="zh-CN" altLang="en-US" sz="1600" b="1" dirty="0">
                <a:latin typeface="微软雅黑" panose="020B0503020204020204" pitchFamily="34" charset="-122"/>
                <a:ea typeface="微软雅黑" panose="020B0503020204020204" pitchFamily="34" charset="-122"/>
              </a:rPr>
              <a:t>概念：</a:t>
            </a:r>
            <a:r>
              <a:rPr lang="zh-CN" altLang="en-US" sz="1600" dirty="0">
                <a:latin typeface="微软雅黑" panose="020B0503020204020204" pitchFamily="34" charset="-122"/>
                <a:ea typeface="微软雅黑" panose="020B0503020204020204" pitchFamily="34" charset="-122"/>
              </a:rPr>
              <a:t>计算图是用来表示深度学习网络模型在训练与推理过程中计算逻辑与状态的工具，是模型的一种高级中间表示。</a:t>
            </a:r>
            <a:endParaRPr lang="en-US" altLang="zh-CN" sz="1600" dirty="0">
              <a:latin typeface="微软雅黑" panose="020B0503020204020204" pitchFamily="34" charset="-122"/>
              <a:ea typeface="微软雅黑" panose="020B0503020204020204" pitchFamily="34" charset="-122"/>
            </a:endParaRPr>
          </a:p>
          <a:p>
            <a:pPr>
              <a:lnSpc>
                <a:spcPct val="100000"/>
              </a:lnSpc>
            </a:pPr>
            <a:r>
              <a:rPr lang="zh-CN" altLang="en-US" sz="1600" b="1" dirty="0">
                <a:latin typeface="微软雅黑" panose="020B0503020204020204" pitchFamily="34" charset="-122"/>
                <a:ea typeface="微软雅黑" panose="020B0503020204020204" pitchFamily="34" charset="-122"/>
              </a:rPr>
              <a:t>基本数据结构：</a:t>
            </a:r>
            <a:r>
              <a:rPr lang="zh-CN" altLang="en-US" sz="1600" dirty="0">
                <a:latin typeface="微软雅黑" panose="020B0503020204020204" pitchFamily="34" charset="-122"/>
                <a:ea typeface="微软雅黑" panose="020B0503020204020204" pitchFamily="34" charset="-122"/>
              </a:rPr>
              <a:t>计算图由张量</a:t>
            </a:r>
            <a:r>
              <a:rPr lang="en-US" altLang="zh-CN" sz="1600" dirty="0">
                <a:latin typeface="微软雅黑" panose="020B0503020204020204" pitchFamily="34" charset="-122"/>
                <a:ea typeface="微软雅黑" panose="020B0503020204020204" pitchFamily="34" charset="-122"/>
              </a:rPr>
              <a:t>(Tensor)</a:t>
            </a:r>
            <a:r>
              <a:rPr lang="zh-CN" altLang="en-US" sz="1600" dirty="0">
                <a:latin typeface="微软雅黑" panose="020B0503020204020204" pitchFamily="34" charset="-122"/>
                <a:ea typeface="微软雅黑" panose="020B0503020204020204" pitchFamily="34" charset="-122"/>
              </a:rPr>
              <a:t>和算子</a:t>
            </a:r>
            <a:r>
              <a:rPr lang="en-US" altLang="zh-CN" sz="1600" dirty="0">
                <a:latin typeface="微软雅黑" panose="020B0503020204020204" pitchFamily="34" charset="-122"/>
                <a:ea typeface="微软雅黑" panose="020B0503020204020204" pitchFamily="34" charset="-122"/>
              </a:rPr>
              <a:t>(Operator)</a:t>
            </a:r>
            <a:r>
              <a:rPr lang="zh-CN" altLang="en-US" sz="1600" dirty="0">
                <a:latin typeface="微软雅黑" panose="020B0503020204020204" pitchFamily="34" charset="-122"/>
                <a:ea typeface="微软雅黑" panose="020B0503020204020204" pitchFamily="34" charset="-122"/>
              </a:rPr>
              <a:t>构成。张量是基础数据的数据结构，算子是基本运算单元。在计算图中通常使用节点来表示算子，节点间的有向线段来表示张量状态，同时也描述了计算间的依赖关系。</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851045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张量</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484958" y="1581800"/>
            <a:ext cx="8030392" cy="1239777"/>
          </a:xfrm>
        </p:spPr>
        <p:txBody>
          <a:bodyPr>
            <a:noAutofit/>
          </a:bodyPr>
          <a:lstStyle/>
          <a:p>
            <a:pPr>
              <a:lnSpc>
                <a:spcPct val="100000"/>
              </a:lnSpc>
            </a:pPr>
            <a:r>
              <a:rPr lang="zh-CN" altLang="en-US" sz="1600" dirty="0">
                <a:latin typeface="微软雅黑" panose="020B0503020204020204" pitchFamily="34" charset="-122"/>
                <a:ea typeface="微软雅黑" panose="020B0503020204020204" pitchFamily="34" charset="-122"/>
              </a:rPr>
              <a:t>在数学中定义张量是基于向量与矩阵的推广，涵盖标量、向量与矩阵的概念。可以将标量理解为零阶张量，向量为一阶张量，我们熟悉的</a:t>
            </a:r>
            <a:r>
              <a:rPr lang="en-US" altLang="zh-CN" sz="1600" dirty="0">
                <a:latin typeface="微软雅黑" panose="020B0503020204020204" pitchFamily="34" charset="-122"/>
                <a:ea typeface="微软雅黑" panose="020B0503020204020204" pitchFamily="34" charset="-122"/>
              </a:rPr>
              <a:t>RGB</a:t>
            </a:r>
            <a:r>
              <a:rPr lang="zh-CN" altLang="en-US" sz="1600" dirty="0">
                <a:latin typeface="微软雅黑" panose="020B0503020204020204" pitchFamily="34" charset="-122"/>
                <a:ea typeface="微软雅黑" panose="020B0503020204020204" pitchFamily="34" charset="-122"/>
              </a:rPr>
              <a:t>彩色图像即为三阶张量。</a:t>
            </a:r>
            <a:endParaRPr lang="en-US" altLang="zh-CN" sz="1600" dirty="0">
              <a:latin typeface="微软雅黑" panose="020B0503020204020204" pitchFamily="34" charset="-122"/>
              <a:ea typeface="微软雅黑" panose="020B0503020204020204" pitchFamily="34" charset="-122"/>
            </a:endParaRPr>
          </a:p>
          <a:p>
            <a:pPr>
              <a:lnSpc>
                <a:spcPct val="100000"/>
              </a:lnSpc>
            </a:pPr>
            <a:r>
              <a:rPr lang="zh-CN" altLang="en-US" sz="1600" dirty="0">
                <a:latin typeface="微软雅黑" panose="020B0503020204020204" pitchFamily="34" charset="-122"/>
                <a:ea typeface="微软雅黑" panose="020B0503020204020204" pitchFamily="34" charset="-122"/>
              </a:rPr>
              <a:t>在计算框架中张量不仅存储数据，还存储数据类型、数据形状、维度或秩以及梯度传递状态等多个属性。</a:t>
            </a:r>
            <a:endParaRPr lang="en-US" altLang="zh-CN" sz="1600" dirty="0">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F406D45F-D569-ACAB-07A2-BC1280DFCF44}"/>
              </a:ext>
            </a:extLst>
          </p:cNvPr>
          <p:cNvGraphicFramePr>
            <a:graphicFrameLocks noGrp="1"/>
          </p:cNvGraphicFramePr>
          <p:nvPr/>
        </p:nvGraphicFramePr>
        <p:xfrm>
          <a:off x="628650" y="3021875"/>
          <a:ext cx="7886700" cy="2407920"/>
        </p:xfrm>
        <a:graphic>
          <a:graphicData uri="http://schemas.openxmlformats.org/drawingml/2006/table">
            <a:tbl>
              <a:tblPr>
                <a:tableStyleId>{5940675A-B579-460E-94D1-54222C63F5DA}</a:tableStyleId>
              </a:tblPr>
              <a:tblGrid>
                <a:gridCol w="2539093">
                  <a:extLst>
                    <a:ext uri="{9D8B030D-6E8A-4147-A177-3AD203B41FA5}">
                      <a16:colId xmlns:a16="http://schemas.microsoft.com/office/drawing/2014/main" val="2199628167"/>
                    </a:ext>
                  </a:extLst>
                </a:gridCol>
                <a:gridCol w="5347607">
                  <a:extLst>
                    <a:ext uri="{9D8B030D-6E8A-4147-A177-3AD203B41FA5}">
                      <a16:colId xmlns:a16="http://schemas.microsoft.com/office/drawing/2014/main" val="280327645"/>
                    </a:ext>
                  </a:extLst>
                </a:gridCol>
              </a:tblGrid>
              <a:tr h="365760">
                <a:tc>
                  <a:txBody>
                    <a:bodyPr/>
                    <a:lstStyle/>
                    <a:p>
                      <a:pPr algn="ctr" fontAlgn="ctr"/>
                      <a:r>
                        <a:rPr lang="zh-CN" altLang="en-US" sz="1600" b="0">
                          <a:effectLst/>
                          <a:latin typeface="微软雅黑" panose="020B0503020204020204" pitchFamily="34" charset="-122"/>
                          <a:ea typeface="微软雅黑" panose="020B0503020204020204" pitchFamily="34" charset="-122"/>
                        </a:rPr>
                        <a:t>张量属性</a:t>
                      </a:r>
                    </a:p>
                  </a:txBody>
                  <a:tcPr anchor="ctr"/>
                </a:tc>
                <a:tc>
                  <a:txBody>
                    <a:bodyPr/>
                    <a:lstStyle/>
                    <a:p>
                      <a:pPr algn="ctr" fontAlgn="ctr"/>
                      <a:r>
                        <a:rPr lang="zh-CN" altLang="en-US" sz="1600" b="0">
                          <a:effectLst/>
                          <a:latin typeface="微软雅黑" panose="020B0503020204020204" pitchFamily="34" charset="-122"/>
                          <a:ea typeface="微软雅黑" panose="020B0503020204020204" pitchFamily="34" charset="-122"/>
                        </a:rPr>
                        <a:t>功能</a:t>
                      </a:r>
                    </a:p>
                  </a:txBody>
                  <a:tcPr anchor="ctr"/>
                </a:tc>
                <a:extLst>
                  <a:ext uri="{0D108BD9-81ED-4DB2-BD59-A6C34878D82A}">
                    <a16:rowId xmlns:a16="http://schemas.microsoft.com/office/drawing/2014/main" val="3733147768"/>
                  </a:ext>
                </a:extLst>
              </a:tr>
              <a:tr h="365760">
                <a:tc>
                  <a:txBody>
                    <a:bodyPr/>
                    <a:lstStyle/>
                    <a:p>
                      <a:pPr algn="ctr" fontAlgn="ctr"/>
                      <a:r>
                        <a:rPr lang="zh-CN" altLang="en-US" sz="1600" b="0">
                          <a:effectLst/>
                          <a:latin typeface="微软雅黑" panose="020B0503020204020204" pitchFamily="34" charset="-122"/>
                          <a:ea typeface="微软雅黑" panose="020B0503020204020204" pitchFamily="34" charset="-122"/>
                        </a:rPr>
                        <a:t>形状</a:t>
                      </a:r>
                      <a:r>
                        <a:rPr lang="en-US" altLang="zh-CN" sz="1600" b="0">
                          <a:effectLst/>
                          <a:latin typeface="微软雅黑" panose="020B0503020204020204" pitchFamily="34" charset="-122"/>
                          <a:ea typeface="微软雅黑" panose="020B0503020204020204" pitchFamily="34" charset="-122"/>
                        </a:rPr>
                        <a:t>(</a:t>
                      </a:r>
                      <a:r>
                        <a:rPr lang="en-US" sz="1600" b="0">
                          <a:effectLst/>
                          <a:latin typeface="微软雅黑" panose="020B0503020204020204" pitchFamily="34" charset="-122"/>
                          <a:ea typeface="微软雅黑" panose="020B0503020204020204" pitchFamily="34" charset="-122"/>
                        </a:rPr>
                        <a:t>shape)</a:t>
                      </a:r>
                    </a:p>
                  </a:txBody>
                  <a:tcPr anchor="ctr"/>
                </a:tc>
                <a:tc>
                  <a:txBody>
                    <a:bodyPr/>
                    <a:lstStyle/>
                    <a:p>
                      <a:pPr algn="l" fontAlgn="ctr"/>
                      <a:r>
                        <a:rPr lang="zh-CN" altLang="en-US" sz="1600" b="0" dirty="0">
                          <a:effectLst/>
                          <a:latin typeface="微软雅黑" panose="020B0503020204020204" pitchFamily="34" charset="-122"/>
                          <a:ea typeface="微软雅黑" panose="020B0503020204020204" pitchFamily="34" charset="-122"/>
                        </a:rPr>
                        <a:t>存储张量的每个维度的长度，如</a:t>
                      </a:r>
                      <a:r>
                        <a:rPr lang="en-US" altLang="zh-CN" sz="1600" b="0" dirty="0">
                          <a:effectLst/>
                          <a:latin typeface="微软雅黑" panose="020B0503020204020204" pitchFamily="34" charset="-122"/>
                          <a:ea typeface="微软雅黑" panose="020B0503020204020204" pitchFamily="34" charset="-122"/>
                        </a:rPr>
                        <a:t>[3,3,3]</a:t>
                      </a:r>
                    </a:p>
                  </a:txBody>
                  <a:tcPr anchor="ctr"/>
                </a:tc>
                <a:extLst>
                  <a:ext uri="{0D108BD9-81ED-4DB2-BD59-A6C34878D82A}">
                    <a16:rowId xmlns:a16="http://schemas.microsoft.com/office/drawing/2014/main" val="454797145"/>
                  </a:ext>
                </a:extLst>
              </a:tr>
              <a:tr h="365760">
                <a:tc>
                  <a:txBody>
                    <a:bodyPr/>
                    <a:lstStyle/>
                    <a:p>
                      <a:pPr algn="ctr" fontAlgn="ctr"/>
                      <a:r>
                        <a:rPr lang="zh-CN" altLang="en-US" sz="1600" b="0">
                          <a:effectLst/>
                          <a:latin typeface="微软雅黑" panose="020B0503020204020204" pitchFamily="34" charset="-122"/>
                          <a:ea typeface="微软雅黑" panose="020B0503020204020204" pitchFamily="34" charset="-122"/>
                        </a:rPr>
                        <a:t>维度或秩</a:t>
                      </a:r>
                      <a:r>
                        <a:rPr lang="en-US" altLang="zh-CN" sz="1600" b="0">
                          <a:effectLst/>
                          <a:latin typeface="微软雅黑" panose="020B0503020204020204" pitchFamily="34" charset="-122"/>
                          <a:ea typeface="微软雅黑" panose="020B0503020204020204" pitchFamily="34" charset="-122"/>
                        </a:rPr>
                        <a:t>(</a:t>
                      </a:r>
                      <a:r>
                        <a:rPr lang="en-US" sz="1600" b="0">
                          <a:effectLst/>
                          <a:latin typeface="微软雅黑" panose="020B0503020204020204" pitchFamily="34" charset="-122"/>
                          <a:ea typeface="微软雅黑" panose="020B0503020204020204" pitchFamily="34" charset="-122"/>
                        </a:rPr>
                        <a:t>dim)</a:t>
                      </a:r>
                    </a:p>
                  </a:txBody>
                  <a:tcPr anchor="ctr"/>
                </a:tc>
                <a:tc>
                  <a:txBody>
                    <a:bodyPr/>
                    <a:lstStyle/>
                    <a:p>
                      <a:pPr algn="l" fontAlgn="ctr"/>
                      <a:r>
                        <a:rPr lang="zh-CN" altLang="en-US" sz="1600" b="0" dirty="0">
                          <a:effectLst/>
                          <a:latin typeface="微软雅黑" panose="020B0503020204020204" pitchFamily="34" charset="-122"/>
                          <a:ea typeface="微软雅黑" panose="020B0503020204020204" pitchFamily="34" charset="-122"/>
                        </a:rPr>
                        <a:t>表示张量维度的数量，标量为</a:t>
                      </a:r>
                      <a:r>
                        <a:rPr lang="en-US" altLang="zh-CN" sz="1600" b="0" dirty="0">
                          <a:effectLst/>
                          <a:latin typeface="微软雅黑" panose="020B0503020204020204" pitchFamily="34" charset="-122"/>
                          <a:ea typeface="微软雅黑" panose="020B0503020204020204" pitchFamily="34" charset="-122"/>
                        </a:rPr>
                        <a:t>0</a:t>
                      </a:r>
                      <a:r>
                        <a:rPr lang="zh-CN" altLang="en-US" sz="1600" b="0" dirty="0">
                          <a:effectLst/>
                          <a:latin typeface="微软雅黑" panose="020B0503020204020204" pitchFamily="34" charset="-122"/>
                          <a:ea typeface="微软雅黑" panose="020B0503020204020204" pitchFamily="34" charset="-122"/>
                        </a:rPr>
                        <a:t>，向量为</a:t>
                      </a:r>
                      <a:r>
                        <a:rPr lang="en-US" altLang="zh-CN" sz="1600" b="0" dirty="0">
                          <a:effectLst/>
                          <a:latin typeface="微软雅黑" panose="020B0503020204020204" pitchFamily="34" charset="-122"/>
                          <a:ea typeface="微软雅黑" panose="020B0503020204020204" pitchFamily="34" charset="-122"/>
                        </a:rPr>
                        <a:t>1</a:t>
                      </a:r>
                      <a:r>
                        <a:rPr lang="zh-CN" altLang="en-US" sz="1600" b="0" dirty="0">
                          <a:effectLst/>
                          <a:latin typeface="微软雅黑" panose="020B0503020204020204" pitchFamily="34" charset="-122"/>
                          <a:ea typeface="微软雅黑" panose="020B0503020204020204" pitchFamily="34" charset="-122"/>
                        </a:rPr>
                        <a:t>、矩阵为</a:t>
                      </a:r>
                      <a:r>
                        <a:rPr lang="en-US" altLang="zh-CN" sz="1600" b="0" dirty="0">
                          <a:effectLst/>
                          <a:latin typeface="微软雅黑" panose="020B0503020204020204" pitchFamily="34" charset="-122"/>
                          <a:ea typeface="微软雅黑" panose="020B0503020204020204" pitchFamily="34" charset="-122"/>
                        </a:rPr>
                        <a:t>2</a:t>
                      </a:r>
                    </a:p>
                  </a:txBody>
                  <a:tcPr anchor="ctr"/>
                </a:tc>
                <a:extLst>
                  <a:ext uri="{0D108BD9-81ED-4DB2-BD59-A6C34878D82A}">
                    <a16:rowId xmlns:a16="http://schemas.microsoft.com/office/drawing/2014/main" val="3071229358"/>
                  </a:ext>
                </a:extLst>
              </a:tr>
              <a:tr h="365760">
                <a:tc>
                  <a:txBody>
                    <a:bodyPr/>
                    <a:lstStyle/>
                    <a:p>
                      <a:pPr algn="ctr" fontAlgn="ctr"/>
                      <a:r>
                        <a:rPr lang="zh-CN" altLang="en-US" sz="1600" b="0" dirty="0">
                          <a:effectLst/>
                          <a:latin typeface="微软雅黑" panose="020B0503020204020204" pitchFamily="34" charset="-122"/>
                          <a:ea typeface="微软雅黑" panose="020B0503020204020204" pitchFamily="34" charset="-122"/>
                        </a:rPr>
                        <a:t>数据类型</a:t>
                      </a:r>
                      <a:r>
                        <a:rPr lang="en-US" altLang="zh-CN" sz="1600" b="0" dirty="0">
                          <a:effectLst/>
                          <a:latin typeface="微软雅黑" panose="020B0503020204020204" pitchFamily="34" charset="-122"/>
                          <a:ea typeface="微软雅黑" panose="020B0503020204020204" pitchFamily="34" charset="-122"/>
                        </a:rPr>
                        <a:t>(</a:t>
                      </a:r>
                      <a:r>
                        <a:rPr lang="en-US" sz="1600" b="0" dirty="0" err="1">
                          <a:effectLst/>
                          <a:latin typeface="微软雅黑" panose="020B0503020204020204" pitchFamily="34" charset="-122"/>
                          <a:ea typeface="微软雅黑" panose="020B0503020204020204" pitchFamily="34" charset="-122"/>
                        </a:rPr>
                        <a:t>dtype</a:t>
                      </a:r>
                      <a:r>
                        <a:rPr lang="en-US" sz="1600" b="0" dirty="0">
                          <a:effectLst/>
                          <a:latin typeface="微软雅黑" panose="020B0503020204020204" pitchFamily="34" charset="-122"/>
                          <a:ea typeface="微软雅黑" panose="020B0503020204020204" pitchFamily="34" charset="-122"/>
                        </a:rPr>
                        <a:t>)</a:t>
                      </a:r>
                    </a:p>
                  </a:txBody>
                  <a:tcPr anchor="ctr"/>
                </a:tc>
                <a:tc>
                  <a:txBody>
                    <a:bodyPr/>
                    <a:lstStyle/>
                    <a:p>
                      <a:pPr algn="l" fontAlgn="ctr"/>
                      <a:r>
                        <a:rPr lang="zh-CN" altLang="en-US" sz="1600" b="0" dirty="0">
                          <a:effectLst/>
                          <a:latin typeface="微软雅黑" panose="020B0503020204020204" pitchFamily="34" charset="-122"/>
                          <a:ea typeface="微软雅黑" panose="020B0503020204020204" pitchFamily="34" charset="-122"/>
                        </a:rPr>
                        <a:t>表示存储的数 据类型，如</a:t>
                      </a:r>
                      <a:r>
                        <a:rPr lang="en-US" sz="1600" b="0" dirty="0">
                          <a:effectLst/>
                          <a:latin typeface="微软雅黑" panose="020B0503020204020204" pitchFamily="34" charset="-122"/>
                          <a:ea typeface="微软雅黑" panose="020B0503020204020204" pitchFamily="34" charset="-122"/>
                        </a:rPr>
                        <a:t>bool、int8、int16、float32、float64</a:t>
                      </a:r>
                      <a:r>
                        <a:rPr lang="zh-CN" altLang="en-US" sz="1600" b="0" dirty="0">
                          <a:effectLst/>
                          <a:latin typeface="微软雅黑" panose="020B0503020204020204" pitchFamily="34" charset="-122"/>
                          <a:ea typeface="微软雅黑" panose="020B0503020204020204" pitchFamily="34" charset="-122"/>
                        </a:rPr>
                        <a:t>等</a:t>
                      </a:r>
                    </a:p>
                  </a:txBody>
                  <a:tcPr anchor="ctr"/>
                </a:tc>
                <a:extLst>
                  <a:ext uri="{0D108BD9-81ED-4DB2-BD59-A6C34878D82A}">
                    <a16:rowId xmlns:a16="http://schemas.microsoft.com/office/drawing/2014/main" val="3878352304"/>
                  </a:ext>
                </a:extLst>
              </a:tr>
              <a:tr h="365760">
                <a:tc>
                  <a:txBody>
                    <a:bodyPr/>
                    <a:lstStyle/>
                    <a:p>
                      <a:pPr algn="ctr" fontAlgn="ctr"/>
                      <a:r>
                        <a:rPr lang="zh-CN" altLang="en-US" sz="1600" b="0">
                          <a:effectLst/>
                          <a:latin typeface="微软雅黑" panose="020B0503020204020204" pitchFamily="34" charset="-122"/>
                          <a:ea typeface="微软雅黑" panose="020B0503020204020204" pitchFamily="34" charset="-122"/>
                        </a:rPr>
                        <a:t>存储位置</a:t>
                      </a:r>
                      <a:r>
                        <a:rPr lang="en-US" altLang="zh-CN" sz="1600" b="0">
                          <a:effectLst/>
                          <a:latin typeface="微软雅黑" panose="020B0503020204020204" pitchFamily="34" charset="-122"/>
                          <a:ea typeface="微软雅黑" panose="020B0503020204020204" pitchFamily="34" charset="-122"/>
                        </a:rPr>
                        <a:t>(</a:t>
                      </a:r>
                      <a:r>
                        <a:rPr lang="en-US" sz="1600" b="0">
                          <a:effectLst/>
                          <a:latin typeface="微软雅黑" panose="020B0503020204020204" pitchFamily="34" charset="-122"/>
                          <a:ea typeface="微软雅黑" panose="020B0503020204020204" pitchFamily="34" charset="-122"/>
                        </a:rPr>
                        <a:t>device)</a:t>
                      </a:r>
                    </a:p>
                  </a:txBody>
                  <a:tcPr anchor="ctr"/>
                </a:tc>
                <a:tc>
                  <a:txBody>
                    <a:bodyPr/>
                    <a:lstStyle/>
                    <a:p>
                      <a:pPr algn="l" fontAlgn="ctr"/>
                      <a:r>
                        <a:rPr lang="zh-CN" altLang="en-US" sz="1600" b="0" dirty="0">
                          <a:effectLst/>
                          <a:latin typeface="微软雅黑" panose="020B0503020204020204" pitchFamily="34" charset="-122"/>
                          <a:ea typeface="微软雅黑" panose="020B0503020204020204" pitchFamily="34" charset="-122"/>
                        </a:rPr>
                        <a:t>创建张量时可以指定存储的设备位置，如</a:t>
                      </a:r>
                      <a:r>
                        <a:rPr lang="en-US" altLang="zh-CN" sz="1600" b="0" dirty="0">
                          <a:effectLst/>
                          <a:latin typeface="微软雅黑" panose="020B0503020204020204" pitchFamily="34" charset="-122"/>
                          <a:ea typeface="微软雅黑" panose="020B0503020204020204" pitchFamily="34" charset="-122"/>
                        </a:rPr>
                        <a:t>CPU</a:t>
                      </a:r>
                      <a:r>
                        <a:rPr lang="zh-CN" altLang="en-US" sz="1600" b="0" dirty="0">
                          <a:effectLst/>
                          <a:latin typeface="微软雅黑" panose="020B0503020204020204" pitchFamily="34" charset="-122"/>
                          <a:ea typeface="微软雅黑" panose="020B0503020204020204" pitchFamily="34" charset="-122"/>
                        </a:rPr>
                        <a:t>、</a:t>
                      </a:r>
                      <a:r>
                        <a:rPr lang="en-US" altLang="zh-CN" sz="1600" b="0" dirty="0">
                          <a:effectLst/>
                          <a:latin typeface="微软雅黑" panose="020B0503020204020204" pitchFamily="34" charset="-122"/>
                          <a:ea typeface="微软雅黑" panose="020B0503020204020204" pitchFamily="34" charset="-122"/>
                        </a:rPr>
                        <a:t>GPU</a:t>
                      </a:r>
                      <a:r>
                        <a:rPr lang="zh-CN" altLang="en-US" sz="1600" b="0" dirty="0">
                          <a:effectLst/>
                          <a:latin typeface="微软雅黑" panose="020B0503020204020204" pitchFamily="34" charset="-122"/>
                          <a:ea typeface="微软雅黑" panose="020B0503020204020204" pitchFamily="34" charset="-122"/>
                        </a:rPr>
                        <a:t>等</a:t>
                      </a:r>
                    </a:p>
                  </a:txBody>
                  <a:tcPr anchor="ctr"/>
                </a:tc>
                <a:extLst>
                  <a:ext uri="{0D108BD9-81ED-4DB2-BD59-A6C34878D82A}">
                    <a16:rowId xmlns:a16="http://schemas.microsoft.com/office/drawing/2014/main" val="3331396030"/>
                  </a:ext>
                </a:extLst>
              </a:tr>
              <a:tr h="365760">
                <a:tc>
                  <a:txBody>
                    <a:bodyPr/>
                    <a:lstStyle/>
                    <a:p>
                      <a:pPr algn="ctr" fontAlgn="ctr"/>
                      <a:r>
                        <a:rPr lang="zh-CN" altLang="en-US" sz="1600" b="0">
                          <a:effectLst/>
                          <a:latin typeface="微软雅黑" panose="020B0503020204020204" pitchFamily="34" charset="-122"/>
                          <a:ea typeface="微软雅黑" panose="020B0503020204020204" pitchFamily="34" charset="-122"/>
                        </a:rPr>
                        <a:t>名字</a:t>
                      </a:r>
                      <a:r>
                        <a:rPr lang="en-US" altLang="zh-CN" sz="1600" b="0">
                          <a:effectLst/>
                          <a:latin typeface="微软雅黑" panose="020B0503020204020204" pitchFamily="34" charset="-122"/>
                          <a:ea typeface="微软雅黑" panose="020B0503020204020204" pitchFamily="34" charset="-122"/>
                        </a:rPr>
                        <a:t>(</a:t>
                      </a:r>
                      <a:r>
                        <a:rPr lang="en-US" sz="1600" b="0">
                          <a:effectLst/>
                          <a:latin typeface="微软雅黑" panose="020B0503020204020204" pitchFamily="34" charset="-122"/>
                          <a:ea typeface="微软雅黑" panose="020B0503020204020204" pitchFamily="34" charset="-122"/>
                        </a:rPr>
                        <a:t>name)</a:t>
                      </a:r>
                    </a:p>
                  </a:txBody>
                  <a:tcPr anchor="ctr"/>
                </a:tc>
                <a:tc>
                  <a:txBody>
                    <a:bodyPr/>
                    <a:lstStyle/>
                    <a:p>
                      <a:pPr algn="l" fontAlgn="ctr"/>
                      <a:r>
                        <a:rPr lang="zh-CN" altLang="en-US" sz="1600" b="0" dirty="0">
                          <a:effectLst/>
                          <a:latin typeface="微软雅黑" panose="020B0503020204020204" pitchFamily="34" charset="-122"/>
                          <a:ea typeface="微软雅黑" panose="020B0503020204020204" pitchFamily="34" charset="-122"/>
                        </a:rPr>
                        <a:t>张量的标识符</a:t>
                      </a:r>
                    </a:p>
                  </a:txBody>
                  <a:tcPr anchor="ctr"/>
                </a:tc>
                <a:extLst>
                  <a:ext uri="{0D108BD9-81ED-4DB2-BD59-A6C34878D82A}">
                    <a16:rowId xmlns:a16="http://schemas.microsoft.com/office/drawing/2014/main" val="3524105560"/>
                  </a:ext>
                </a:extLst>
              </a:tr>
            </a:tbl>
          </a:graphicData>
        </a:graphic>
      </p:graphicFrame>
    </p:spTree>
    <p:extLst>
      <p:ext uri="{BB962C8B-B14F-4D97-AF65-F5344CB8AC3E}">
        <p14:creationId xmlns:p14="http://schemas.microsoft.com/office/powerpoint/2010/main" val="29576174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628650" y="62198"/>
            <a:ext cx="7886700" cy="1325563"/>
          </a:xfrm>
        </p:spPr>
        <p:txBody>
          <a:bodyPr/>
          <a:lstStyle/>
          <a:p>
            <a:r>
              <a:rPr lang="zh-CN" altLang="en-US" dirty="0">
                <a:latin typeface="微软雅黑" panose="020B0503020204020204" pitchFamily="34" charset="-122"/>
                <a:ea typeface="微软雅黑" panose="020B0503020204020204" pitchFamily="34" charset="-122"/>
              </a:rPr>
              <a:t>张量示例</a:t>
            </a:r>
            <a:endParaRPr lang="zh-CN" altLang="en-US" dirty="0"/>
          </a:p>
        </p:txBody>
      </p:sp>
      <p:pic>
        <p:nvPicPr>
          <p:cNvPr id="6" name="图形 5">
            <a:extLst>
              <a:ext uri="{FF2B5EF4-FFF2-40B4-BE49-F238E27FC236}">
                <a16:creationId xmlns:a16="http://schemas.microsoft.com/office/drawing/2014/main" id="{B08D4E4A-0F26-2A73-89B6-08D60382EA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5869" y="1850140"/>
            <a:ext cx="6652261" cy="2611168"/>
          </a:xfrm>
          <a:prstGeom prst="rect">
            <a:avLst/>
          </a:prstGeom>
        </p:spPr>
      </p:pic>
      <p:sp>
        <p:nvSpPr>
          <p:cNvPr id="11" name="文本框 10">
            <a:extLst>
              <a:ext uri="{FF2B5EF4-FFF2-40B4-BE49-F238E27FC236}">
                <a16:creationId xmlns:a16="http://schemas.microsoft.com/office/drawing/2014/main" id="{2A726953-D7B6-B180-6D19-999661B9530A}"/>
              </a:ext>
            </a:extLst>
          </p:cNvPr>
          <p:cNvSpPr txBox="1"/>
          <p:nvPr/>
        </p:nvSpPr>
        <p:spPr>
          <a:xfrm>
            <a:off x="911137" y="1511586"/>
            <a:ext cx="1273628"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张量示例：</a:t>
            </a:r>
          </a:p>
        </p:txBody>
      </p:sp>
      <p:sp>
        <p:nvSpPr>
          <p:cNvPr id="16" name="文本框 15">
            <a:extLst>
              <a:ext uri="{FF2B5EF4-FFF2-40B4-BE49-F238E27FC236}">
                <a16:creationId xmlns:a16="http://schemas.microsoft.com/office/drawing/2014/main" id="{273C3CD3-B410-9C9C-6FD8-F93584BE0F25}"/>
              </a:ext>
            </a:extLst>
          </p:cNvPr>
          <p:cNvSpPr txBox="1"/>
          <p:nvPr/>
        </p:nvSpPr>
        <p:spPr>
          <a:xfrm>
            <a:off x="1547951" y="4746249"/>
            <a:ext cx="6715941"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标量就是一个零阶张量，包含单个数值但没有轴信息</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向量即为一阶张量，具有一个轴</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矩阵为二阶张量，具有两个轴即秩为二</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维矩阵为</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阶张量，具有</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个轴，即秩为</a:t>
            </a:r>
            <a:r>
              <a:rPr lang="en-US" altLang="zh-CN" dirty="0">
                <a:latin typeface="微软雅黑" panose="020B0503020204020204" pitchFamily="34" charset="-122"/>
                <a:ea typeface="微软雅黑" panose="020B0503020204020204" pitchFamily="34" charset="-122"/>
              </a:rPr>
              <a:t>N</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2482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628650" y="62198"/>
            <a:ext cx="7886700" cy="1325563"/>
          </a:xfrm>
        </p:spPr>
        <p:txBody>
          <a:bodyPr/>
          <a:lstStyle/>
          <a:p>
            <a:r>
              <a:rPr lang="zh-CN" altLang="en-US" dirty="0">
                <a:latin typeface="微软雅黑" panose="020B0503020204020204" pitchFamily="34" charset="-122"/>
                <a:ea typeface="微软雅黑" panose="020B0503020204020204" pitchFamily="34" charset="-122"/>
              </a:rPr>
              <a:t>张量分类</a:t>
            </a:r>
            <a:endParaRPr lang="zh-CN" altLang="en-US" dirty="0"/>
          </a:p>
        </p:txBody>
      </p:sp>
      <p:pic>
        <p:nvPicPr>
          <p:cNvPr id="10" name="图形 9">
            <a:extLst>
              <a:ext uri="{FF2B5EF4-FFF2-40B4-BE49-F238E27FC236}">
                <a16:creationId xmlns:a16="http://schemas.microsoft.com/office/drawing/2014/main" id="{DBF0AB57-EBB3-C864-4B2C-8A78233F88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4205" y="1645157"/>
            <a:ext cx="7249886" cy="2168974"/>
          </a:xfrm>
          <a:prstGeom prst="rect">
            <a:avLst/>
          </a:prstGeom>
        </p:spPr>
      </p:pic>
      <p:sp>
        <p:nvSpPr>
          <p:cNvPr id="12" name="文本框 11">
            <a:extLst>
              <a:ext uri="{FF2B5EF4-FFF2-40B4-BE49-F238E27FC236}">
                <a16:creationId xmlns:a16="http://schemas.microsoft.com/office/drawing/2014/main" id="{08D04DA3-33FB-A8CA-61BD-B9A8FA9EBB67}"/>
              </a:ext>
            </a:extLst>
          </p:cNvPr>
          <p:cNvSpPr txBox="1"/>
          <p:nvPr/>
        </p:nvSpPr>
        <p:spPr>
          <a:xfrm>
            <a:off x="804181" y="1347182"/>
            <a:ext cx="1273628"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张量分类：</a:t>
            </a:r>
          </a:p>
        </p:txBody>
      </p:sp>
      <p:sp>
        <p:nvSpPr>
          <p:cNvPr id="3" name="文本框 2">
            <a:extLst>
              <a:ext uri="{FF2B5EF4-FFF2-40B4-BE49-F238E27FC236}">
                <a16:creationId xmlns:a16="http://schemas.microsoft.com/office/drawing/2014/main" id="{D8FBC2E6-5545-2DC4-D1AF-611A66D9E53E}"/>
              </a:ext>
            </a:extLst>
          </p:cNvPr>
          <p:cNvSpPr txBox="1"/>
          <p:nvPr/>
        </p:nvSpPr>
        <p:spPr>
          <a:xfrm>
            <a:off x="804181" y="3991081"/>
            <a:ext cx="7649933" cy="218521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通常我们使用的张量是“整齐”的，每个轴上的具有相同的元素个数。</a:t>
            </a:r>
            <a:endParaRPr lang="en-US" altLang="zh-CN" dirty="0">
              <a:latin typeface="微软雅黑" panose="020B0503020204020204" pitchFamily="34" charset="-122"/>
              <a:ea typeface="微软雅黑" panose="020B0503020204020204" pitchFamily="34" charset="-122"/>
            </a:endParaRPr>
          </a:p>
          <a:p>
            <a:pPr marL="285750" indent="-285750">
              <a:spcAft>
                <a:spcPts val="60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不规则张量在某个轴上可能具有不同的元素个数，它们支持存储和处理包含非均匀形状的数据，在自然语言处理领域，不规则张量可以存储不同长度文本的信息。</a:t>
            </a:r>
            <a:endParaRPr lang="en-US" altLang="zh-CN" dirty="0">
              <a:latin typeface="微软雅黑" panose="020B0503020204020204" pitchFamily="34" charset="-122"/>
              <a:ea typeface="微软雅黑" panose="020B0503020204020204" pitchFamily="34" charset="-122"/>
            </a:endParaRPr>
          </a:p>
          <a:p>
            <a:pPr marL="285750" indent="-285750">
              <a:spcAft>
                <a:spcPts val="60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稀疏张量通常应用于图数据与图神经网络中，采用特殊的存储格式如坐标表格式（</a:t>
            </a:r>
            <a:r>
              <a:rPr lang="en-US" altLang="zh-CN" dirty="0">
                <a:latin typeface="微软雅黑" panose="020B0503020204020204" pitchFamily="34" charset="-122"/>
                <a:ea typeface="微软雅黑" panose="020B0503020204020204" pitchFamily="34" charset="-122"/>
              </a:rPr>
              <a:t>Coordinate List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COO</a:t>
            </a:r>
            <a:r>
              <a:rPr lang="zh-CN" altLang="en-US" dirty="0">
                <a:latin typeface="微软雅黑" panose="020B0503020204020204" pitchFamily="34" charset="-122"/>
                <a:ea typeface="微软雅黑" panose="020B0503020204020204" pitchFamily="34" charset="-122"/>
              </a:rPr>
              <a:t>），可以高效存储稀疏数据，节省存储空间。</a:t>
            </a:r>
          </a:p>
        </p:txBody>
      </p:sp>
    </p:spTree>
    <p:extLst>
      <p:ext uri="{BB962C8B-B14F-4D97-AF65-F5344CB8AC3E}">
        <p14:creationId xmlns:p14="http://schemas.microsoft.com/office/powerpoint/2010/main" val="30347280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算子、张量操作</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563336" y="1644969"/>
            <a:ext cx="7886700" cy="4592228"/>
          </a:xfrm>
        </p:spPr>
        <p:txBody>
          <a:bodyPr>
            <a:noAutofit/>
          </a:bodyPr>
          <a:lstStyle/>
          <a:p>
            <a:pPr>
              <a:lnSpc>
                <a:spcPct val="100000"/>
              </a:lnSpc>
              <a:spcAft>
                <a:spcPts val="600"/>
              </a:spcAft>
            </a:pPr>
            <a:r>
              <a:rPr lang="zh-CN" altLang="en-US" sz="1800" b="1" i="0" dirty="0">
                <a:effectLst/>
                <a:latin typeface="微软雅黑" panose="020B0503020204020204" pitchFamily="34" charset="-122"/>
                <a:ea typeface="微软雅黑" panose="020B0503020204020204" pitchFamily="34" charset="-122"/>
              </a:rPr>
              <a:t>算子</a:t>
            </a:r>
            <a:r>
              <a:rPr lang="zh-CN" altLang="en-US" sz="1800" i="0" dirty="0">
                <a:effectLst/>
                <a:latin typeface="微软雅黑" panose="020B0503020204020204" pitchFamily="34" charset="-122"/>
                <a:ea typeface="微软雅黑" panose="020B0503020204020204" pitchFamily="34" charset="-122"/>
              </a:rPr>
              <a:t>是构成神经网络的基本计算单元。算子按照功能可以分为张量操作、神经网络操作、数据流操作和控制流操作等。</a:t>
            </a:r>
            <a:endParaRPr lang="en-US" altLang="zh-CN" sz="1800" i="0" dirty="0">
              <a:effectLst/>
              <a:latin typeface="微软雅黑" panose="020B0503020204020204" pitchFamily="34" charset="-122"/>
              <a:ea typeface="微软雅黑" panose="020B0503020204020204" pitchFamily="34" charset="-122"/>
            </a:endParaRPr>
          </a:p>
          <a:p>
            <a:pPr>
              <a:lnSpc>
                <a:spcPct val="100000"/>
              </a:lnSpc>
              <a:spcAft>
                <a:spcPts val="600"/>
              </a:spcAft>
            </a:pPr>
            <a:endParaRPr lang="zh-CN" altLang="en-US" sz="1800" i="0" dirty="0">
              <a:effectLst/>
              <a:latin typeface="微软雅黑" panose="020B0503020204020204" pitchFamily="34" charset="-122"/>
              <a:ea typeface="微软雅黑" panose="020B0503020204020204" pitchFamily="34" charset="-122"/>
            </a:endParaRPr>
          </a:p>
          <a:p>
            <a:pPr>
              <a:lnSpc>
                <a:spcPct val="100000"/>
              </a:lnSpc>
              <a:spcAft>
                <a:spcPts val="600"/>
              </a:spcAft>
            </a:pPr>
            <a:r>
              <a:rPr lang="zh-CN" altLang="en-US" sz="1800" b="1" i="0" dirty="0">
                <a:effectLst/>
                <a:latin typeface="微软雅黑" panose="020B0503020204020204" pitchFamily="34" charset="-122"/>
                <a:ea typeface="微软雅黑" panose="020B0503020204020204" pitchFamily="34" charset="-122"/>
              </a:rPr>
              <a:t>张量操作：</a:t>
            </a:r>
            <a:r>
              <a:rPr lang="zh-CN" altLang="en-US" sz="1800" i="0" dirty="0">
                <a:effectLst/>
                <a:latin typeface="微软雅黑" panose="020B0503020204020204" pitchFamily="34" charset="-122"/>
                <a:ea typeface="微软雅黑" panose="020B0503020204020204" pitchFamily="34" charset="-122"/>
              </a:rPr>
              <a:t>包括张量的结构操作和张量的数学运算。</a:t>
            </a:r>
            <a:endParaRPr lang="en-US" altLang="zh-CN" sz="1800" i="0" dirty="0">
              <a:effectLst/>
              <a:latin typeface="微软雅黑" panose="020B0503020204020204" pitchFamily="34" charset="-122"/>
              <a:ea typeface="微软雅黑" panose="020B0503020204020204" pitchFamily="34" charset="-122"/>
            </a:endParaRPr>
          </a:p>
          <a:p>
            <a:pPr lvl="1">
              <a:lnSpc>
                <a:spcPct val="100000"/>
              </a:lnSpc>
              <a:spcAft>
                <a:spcPts val="600"/>
              </a:spcAft>
              <a:buFont typeface="Wingdings" panose="05000000000000000000" pitchFamily="2" charset="2"/>
              <a:buChar char="Ø"/>
            </a:pPr>
            <a:r>
              <a:rPr lang="zh-CN" altLang="en-US" sz="1600" i="0" dirty="0">
                <a:effectLst/>
                <a:latin typeface="微软雅黑" panose="020B0503020204020204" pitchFamily="34" charset="-122"/>
                <a:ea typeface="微软雅黑" panose="020B0503020204020204" pitchFamily="34" charset="-122"/>
              </a:rPr>
              <a:t>张量结构操作有：张量创建、索引切片、维度变换和合并分割等。</a:t>
            </a:r>
            <a:endParaRPr lang="en-US" altLang="zh-CN" sz="1600" i="0" dirty="0">
              <a:effectLst/>
              <a:latin typeface="微软雅黑" panose="020B0503020204020204" pitchFamily="34" charset="-122"/>
              <a:ea typeface="微软雅黑" panose="020B0503020204020204" pitchFamily="34" charset="-122"/>
            </a:endParaRPr>
          </a:p>
          <a:p>
            <a:pPr lvl="1">
              <a:lnSpc>
                <a:spcPct val="100000"/>
              </a:lnSpc>
              <a:spcAft>
                <a:spcPts val="600"/>
              </a:spcAft>
              <a:buFont typeface="Wingdings" panose="05000000000000000000" pitchFamily="2" charset="2"/>
              <a:buChar char="Ø"/>
            </a:pPr>
            <a:r>
              <a:rPr lang="zh-CN" altLang="en-US" sz="1600" i="0" dirty="0">
                <a:effectLst/>
                <a:latin typeface="微软雅黑" panose="020B0503020204020204" pitchFamily="34" charset="-122"/>
                <a:ea typeface="微软雅黑" panose="020B0503020204020204" pitchFamily="34" charset="-122"/>
              </a:rPr>
              <a:t>张量的数学运算包含标量运算、向量运算和矩阵运算。。</a:t>
            </a:r>
            <a:endParaRPr lang="en-US" altLang="zh-CN" sz="1600" i="0" dirty="0">
              <a:effectLst/>
              <a:latin typeface="微软雅黑" panose="020B0503020204020204" pitchFamily="34" charset="-122"/>
              <a:ea typeface="微软雅黑" panose="020B0503020204020204" pitchFamily="34" charset="-122"/>
            </a:endParaRPr>
          </a:p>
          <a:p>
            <a:pPr lvl="2">
              <a:lnSpc>
                <a:spcPct val="100000"/>
              </a:lnSpc>
              <a:spcAft>
                <a:spcPts val="600"/>
              </a:spcAft>
              <a:buFont typeface="微软雅黑" panose="020B0503020204020204" pitchFamily="34" charset="-122"/>
              <a:buChar char="-"/>
            </a:pPr>
            <a:r>
              <a:rPr lang="zh-CN" altLang="en-US" sz="1400" i="0" dirty="0">
                <a:effectLst/>
                <a:latin typeface="微软雅黑" panose="020B0503020204020204" pitchFamily="34" charset="-122"/>
                <a:ea typeface="微软雅黑" panose="020B0503020204020204" pitchFamily="34" charset="-122"/>
              </a:rPr>
              <a:t>标量运算符的特点是对张量实施逐元素运算，如</a:t>
            </a:r>
            <a:r>
              <a:rPr lang="zh-CN" altLang="en-US" sz="1400" dirty="0">
                <a:latin typeface="微软雅黑" panose="020B0503020204020204" pitchFamily="34" charset="-122"/>
                <a:ea typeface="微软雅黑" panose="020B0503020204020204" pitchFamily="34" charset="-122"/>
              </a:rPr>
              <a:t>：</a:t>
            </a:r>
            <a:r>
              <a:rPr lang="en-US" altLang="zh-CN" sz="1400" i="0" dirty="0">
                <a:effectLst/>
                <a:latin typeface="微软雅黑" panose="020B0503020204020204" pitchFamily="34" charset="-122"/>
                <a:ea typeface="微软雅黑" panose="020B0503020204020204" pitchFamily="34" charset="-122"/>
              </a:rPr>
              <a:t>A*10</a:t>
            </a:r>
          </a:p>
          <a:p>
            <a:pPr lvl="2">
              <a:lnSpc>
                <a:spcPct val="100000"/>
              </a:lnSpc>
              <a:spcAft>
                <a:spcPts val="600"/>
              </a:spcAft>
              <a:buFont typeface="微软雅黑" panose="020B0503020204020204" pitchFamily="34" charset="-122"/>
              <a:buChar char="-"/>
            </a:pPr>
            <a:r>
              <a:rPr lang="zh-CN" altLang="en-US" sz="1400" i="0" dirty="0">
                <a:effectLst/>
                <a:latin typeface="微软雅黑" panose="020B0503020204020204" pitchFamily="34" charset="-122"/>
                <a:ea typeface="微软雅黑" panose="020B0503020204020204" pitchFamily="34" charset="-122"/>
              </a:rPr>
              <a:t>向量运算符只在一个特定轴上运算，将一个向量映射到一个标量</a:t>
            </a:r>
            <a:r>
              <a:rPr lang="en-US" altLang="zh-CN" sz="1400" i="0" dirty="0">
                <a:effectLst/>
                <a:latin typeface="微软雅黑" panose="020B0503020204020204" pitchFamily="34" charset="-122"/>
                <a:ea typeface="微软雅黑" panose="020B0503020204020204" pitchFamily="34" charset="-122"/>
              </a:rPr>
              <a:t>(reduce)</a:t>
            </a:r>
            <a:r>
              <a:rPr lang="zh-CN" altLang="en-US" sz="1400" i="0" dirty="0">
                <a:effectLst/>
                <a:latin typeface="微软雅黑" panose="020B0503020204020204" pitchFamily="34" charset="-122"/>
                <a:ea typeface="微软雅黑" panose="020B0503020204020204" pitchFamily="34" charset="-122"/>
              </a:rPr>
              <a:t>或者另外一个向量</a:t>
            </a:r>
            <a:r>
              <a:rPr lang="en-US" altLang="zh-CN" sz="1400" i="0" dirty="0">
                <a:effectLst/>
                <a:latin typeface="微软雅黑" panose="020B0503020204020204" pitchFamily="34" charset="-122"/>
                <a:ea typeface="微软雅黑" panose="020B0503020204020204" pitchFamily="34" charset="-122"/>
              </a:rPr>
              <a:t>(cumulate)</a:t>
            </a:r>
            <a:r>
              <a:rPr lang="zh-CN" altLang="en-US" sz="1400" dirty="0">
                <a:latin typeface="微软雅黑" panose="020B0503020204020204" pitchFamily="34" charset="-122"/>
                <a:ea typeface="微软雅黑" panose="020B0503020204020204" pitchFamily="34" charset="-122"/>
              </a:rPr>
              <a:t>，</a:t>
            </a:r>
            <a:r>
              <a:rPr lang="zh-CN" altLang="en-US" sz="1400" i="0" dirty="0">
                <a:effectLst/>
                <a:latin typeface="微软雅黑" panose="020B0503020204020204" pitchFamily="34" charset="-122"/>
                <a:ea typeface="微软雅黑" panose="020B0503020204020204" pitchFamily="34" charset="-122"/>
              </a:rPr>
              <a:t>如</a:t>
            </a:r>
            <a:r>
              <a:rPr lang="zh-CN" altLang="en-US"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reduce_sum</a:t>
            </a:r>
            <a:r>
              <a:rPr lang="en-US" altLang="zh-CN" sz="1400" dirty="0">
                <a:latin typeface="微软雅黑" panose="020B0503020204020204" pitchFamily="34" charset="-122"/>
                <a:ea typeface="微软雅黑" panose="020B0503020204020204" pitchFamily="34" charset="-122"/>
              </a:rPr>
              <a:t>(A, axis=1, </a:t>
            </a:r>
            <a:r>
              <a:rPr lang="en-US" altLang="zh-CN" sz="1400" dirty="0" err="1">
                <a:latin typeface="微软雅黑" panose="020B0503020204020204" pitchFamily="34" charset="-122"/>
                <a:ea typeface="微软雅黑" panose="020B0503020204020204" pitchFamily="34" charset="-122"/>
              </a:rPr>
              <a:t>keepdims</a:t>
            </a:r>
            <a:r>
              <a:rPr lang="en-US" altLang="zh-CN" sz="1400" dirty="0">
                <a:latin typeface="微软雅黑" panose="020B0503020204020204" pitchFamily="34" charset="-122"/>
                <a:ea typeface="微软雅黑" panose="020B0503020204020204" pitchFamily="34" charset="-122"/>
              </a:rPr>
              <a:t>=True)</a:t>
            </a:r>
            <a:r>
              <a:rPr lang="zh-CN" altLang="en-US" sz="1400" dirty="0">
                <a:latin typeface="微软雅黑" panose="020B0503020204020204" pitchFamily="34" charset="-122"/>
                <a:ea typeface="微软雅黑" panose="020B0503020204020204" pitchFamily="34" charset="-122"/>
              </a:rPr>
              <a:t>和</a:t>
            </a:r>
            <a:r>
              <a:rPr lang="en-US" altLang="zh-CN" sz="1400" i="0" dirty="0" err="1">
                <a:effectLst/>
                <a:latin typeface="微软雅黑" panose="020B0503020204020204" pitchFamily="34" charset="-122"/>
                <a:ea typeface="微软雅黑" panose="020B0503020204020204" pitchFamily="34" charset="-122"/>
              </a:rPr>
              <a:t>cum</a:t>
            </a:r>
            <a:r>
              <a:rPr lang="en-US" altLang="zh-CN" sz="1400" dirty="0" err="1">
                <a:latin typeface="微软雅黑" panose="020B0503020204020204" pitchFamily="34" charset="-122"/>
                <a:ea typeface="微软雅黑" panose="020B0503020204020204" pitchFamily="34" charset="-122"/>
              </a:rPr>
              <a:t>sum</a:t>
            </a:r>
            <a:r>
              <a:rPr lang="en-US" altLang="zh-CN" sz="1400" dirty="0">
                <a:latin typeface="微软雅黑" panose="020B0503020204020204" pitchFamily="34" charset="-122"/>
                <a:ea typeface="微软雅黑" panose="020B0503020204020204" pitchFamily="34" charset="-122"/>
              </a:rPr>
              <a:t>(A , axis=1)</a:t>
            </a:r>
            <a:endParaRPr lang="en-US" altLang="zh-CN" sz="1400" i="0" dirty="0">
              <a:effectLst/>
              <a:latin typeface="微软雅黑" panose="020B0503020204020204" pitchFamily="34" charset="-122"/>
              <a:ea typeface="微软雅黑" panose="020B0503020204020204" pitchFamily="34" charset="-122"/>
            </a:endParaRPr>
          </a:p>
          <a:p>
            <a:pPr lvl="2">
              <a:lnSpc>
                <a:spcPct val="100000"/>
              </a:lnSpc>
              <a:spcAft>
                <a:spcPts val="600"/>
              </a:spcAft>
              <a:buFont typeface="微软雅黑" panose="020B0503020204020204" pitchFamily="34" charset="-122"/>
              <a:buChar char="-"/>
            </a:pPr>
            <a:r>
              <a:rPr lang="zh-CN" altLang="en-US" sz="1400" i="0" dirty="0">
                <a:effectLst/>
                <a:latin typeface="微软雅黑" panose="020B0503020204020204" pitchFamily="34" charset="-122"/>
                <a:ea typeface="微软雅黑" panose="020B0503020204020204" pitchFamily="34" charset="-122"/>
              </a:rPr>
              <a:t>矩阵运算包括矩阵加法、矩阵乘法、矩阵转置</a:t>
            </a:r>
            <a:r>
              <a:rPr lang="zh-CN" altLang="en-US" sz="1400" dirty="0">
                <a:latin typeface="微软雅黑" panose="020B0503020204020204" pitchFamily="34" charset="-122"/>
                <a:ea typeface="微软雅黑" panose="020B0503020204020204" pitchFamily="34" charset="-122"/>
              </a:rPr>
              <a:t>、求</a:t>
            </a:r>
            <a:r>
              <a:rPr lang="zh-CN" altLang="en-US" sz="1400" i="0" dirty="0">
                <a:effectLst/>
                <a:latin typeface="微软雅黑" panose="020B0503020204020204" pitchFamily="34" charset="-122"/>
                <a:ea typeface="微软雅黑" panose="020B0503020204020204" pitchFamily="34" charset="-122"/>
              </a:rPr>
              <a:t>逆矩阵、矩阵范数、矩阵行列式、矩阵求特征值、矩阵分解等运算，如</a:t>
            </a:r>
            <a:r>
              <a:rPr lang="en-US" altLang="zh-CN" sz="1400" i="0" dirty="0" err="1">
                <a:effectLst/>
                <a:latin typeface="微软雅黑" panose="020B0503020204020204" pitchFamily="34" charset="-122"/>
                <a:ea typeface="微软雅黑" panose="020B0503020204020204" pitchFamily="34" charset="-122"/>
              </a:rPr>
              <a:t>matmul</a:t>
            </a:r>
            <a:r>
              <a:rPr lang="en-US" altLang="zh-CN" sz="1400" i="0" dirty="0">
                <a:effectLst/>
                <a:latin typeface="微软雅黑" panose="020B0503020204020204" pitchFamily="34" charset="-122"/>
                <a:ea typeface="微软雅黑" panose="020B0503020204020204" pitchFamily="34" charset="-122"/>
              </a:rPr>
              <a:t>(A, B)</a:t>
            </a:r>
            <a:endParaRPr lang="zh-CN" altLang="en-US" sz="1400" i="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52274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算子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神经网络操作</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563336" y="1644969"/>
            <a:ext cx="7886700" cy="4592228"/>
          </a:xfrm>
        </p:spPr>
        <p:txBody>
          <a:bodyPr>
            <a:noAutofit/>
          </a:bodyPr>
          <a:lstStyle/>
          <a:p>
            <a:pPr>
              <a:lnSpc>
                <a:spcPct val="100000"/>
              </a:lnSpc>
              <a:spcAft>
                <a:spcPts val="600"/>
              </a:spcAft>
            </a:pPr>
            <a:r>
              <a:rPr lang="zh-CN" altLang="en-US" sz="1800" b="1" i="0" dirty="0">
                <a:effectLst/>
                <a:latin typeface="微软雅黑" panose="020B0503020204020204" pitchFamily="34" charset="-122"/>
                <a:ea typeface="微软雅黑" panose="020B0503020204020204" pitchFamily="34" charset="-122"/>
              </a:rPr>
              <a:t>神经网络操作：</a:t>
            </a:r>
            <a:r>
              <a:rPr lang="zh-CN" altLang="en-US" sz="1800" i="0" dirty="0">
                <a:effectLst/>
                <a:latin typeface="微软雅黑" panose="020B0503020204020204" pitchFamily="34" charset="-122"/>
                <a:ea typeface="微软雅黑" panose="020B0503020204020204" pitchFamily="34" charset="-122"/>
              </a:rPr>
              <a:t>包括特征提取、激活函数、损失函数、优化算法等。</a:t>
            </a:r>
            <a:endParaRPr lang="en-US" altLang="zh-CN" sz="1800" i="0" dirty="0">
              <a:effectLst/>
              <a:latin typeface="微软雅黑" panose="020B0503020204020204" pitchFamily="34" charset="-122"/>
              <a:ea typeface="微软雅黑" panose="020B0503020204020204" pitchFamily="34" charset="-122"/>
            </a:endParaRPr>
          </a:p>
          <a:p>
            <a:pPr lvl="1">
              <a:lnSpc>
                <a:spcPct val="100000"/>
              </a:lnSpc>
              <a:spcAft>
                <a:spcPts val="600"/>
              </a:spcAft>
              <a:buFont typeface="Wingdings" panose="05000000000000000000" pitchFamily="2" charset="2"/>
              <a:buChar char="Ø"/>
            </a:pPr>
            <a:r>
              <a:rPr lang="zh-CN" altLang="en-US" sz="1600" i="0" dirty="0">
                <a:effectLst/>
                <a:latin typeface="微软雅黑" panose="020B0503020204020204" pitchFamily="34" charset="-122"/>
                <a:ea typeface="微软雅黑" panose="020B0503020204020204" pitchFamily="34" charset="-122"/>
              </a:rPr>
              <a:t>特征提取</a:t>
            </a:r>
            <a:r>
              <a:rPr lang="zh-CN" altLang="en-US" sz="1600" dirty="0">
                <a:latin typeface="微软雅黑" panose="020B0503020204020204" pitchFamily="34" charset="-122"/>
                <a:ea typeface="微软雅黑" panose="020B0503020204020204" pitchFamily="34" charset="-122"/>
              </a:rPr>
              <a:t>的</a:t>
            </a:r>
            <a:r>
              <a:rPr lang="zh-CN" altLang="en-US" sz="1600" i="0" dirty="0">
                <a:effectLst/>
                <a:latin typeface="微软雅黑" panose="020B0503020204020204" pitchFamily="34" charset="-122"/>
                <a:ea typeface="微软雅黑" panose="020B0503020204020204" pitchFamily="34" charset="-122"/>
              </a:rPr>
              <a:t>核心是提取比原输入更具代表性的张量</a:t>
            </a:r>
            <a:r>
              <a:rPr lang="zh-CN" altLang="en-US" sz="1600" dirty="0">
                <a:latin typeface="微软雅黑" panose="020B0503020204020204" pitchFamily="34" charset="-122"/>
                <a:ea typeface="微软雅黑" panose="020B0503020204020204" pitchFamily="34" charset="-122"/>
              </a:rPr>
              <a:t>（</a:t>
            </a:r>
            <a:r>
              <a:rPr lang="zh-CN" altLang="en-US" sz="1600" i="0" dirty="0">
                <a:effectLst/>
                <a:latin typeface="微软雅黑" panose="020B0503020204020204" pitchFamily="34" charset="-122"/>
                <a:ea typeface="微软雅黑" panose="020B0503020204020204" pitchFamily="34" charset="-122"/>
              </a:rPr>
              <a:t>降维</a:t>
            </a:r>
            <a:r>
              <a:rPr lang="zh-CN" altLang="en-US" sz="1600" dirty="0">
                <a:latin typeface="微软雅黑" panose="020B0503020204020204" pitchFamily="34" charset="-122"/>
                <a:ea typeface="微软雅黑" panose="020B0503020204020204" pitchFamily="34" charset="-122"/>
              </a:rPr>
              <a:t>）</a:t>
            </a:r>
            <a:r>
              <a:rPr lang="zh-CN" altLang="en-US" sz="1600" i="0" dirty="0">
                <a:effectLst/>
                <a:latin typeface="微软雅黑" panose="020B0503020204020204" pitchFamily="34" charset="-122"/>
                <a:ea typeface="微软雅黑" panose="020B0503020204020204" pitchFamily="34" charset="-122"/>
              </a:rPr>
              <a:t>，常见的卷积操作就是特征提取算子。</a:t>
            </a:r>
            <a:endParaRPr lang="en-US" altLang="zh-CN" sz="1600" i="0" dirty="0">
              <a:effectLst/>
              <a:latin typeface="微软雅黑" panose="020B0503020204020204" pitchFamily="34" charset="-122"/>
              <a:ea typeface="微软雅黑" panose="020B0503020204020204" pitchFamily="34" charset="-122"/>
            </a:endParaRPr>
          </a:p>
          <a:p>
            <a:pPr lvl="1">
              <a:lnSpc>
                <a:spcPct val="100000"/>
              </a:lnSpc>
              <a:spcAft>
                <a:spcPts val="600"/>
              </a:spcAft>
              <a:buFont typeface="Wingdings" panose="05000000000000000000" pitchFamily="2" charset="2"/>
              <a:buChar char="Ø"/>
            </a:pPr>
            <a:r>
              <a:rPr lang="zh-CN" altLang="en-US" sz="1600" i="0" dirty="0">
                <a:effectLst/>
                <a:latin typeface="微软雅黑" panose="020B0503020204020204" pitchFamily="34" charset="-122"/>
                <a:ea typeface="微软雅黑" panose="020B0503020204020204" pitchFamily="34" charset="-122"/>
              </a:rPr>
              <a:t>激活函数</a:t>
            </a:r>
            <a:r>
              <a:rPr lang="en-US" altLang="zh-CN" sz="1600" i="0" dirty="0">
                <a:effectLst/>
                <a:latin typeface="微软雅黑" panose="020B0503020204020204" pitchFamily="34" charset="-122"/>
                <a:ea typeface="微软雅黑" panose="020B0503020204020204" pitchFamily="34" charset="-122"/>
              </a:rPr>
              <a:t>(Activation Function)</a:t>
            </a:r>
            <a:r>
              <a:rPr lang="zh-CN" altLang="en-US" sz="1600" i="0" dirty="0">
                <a:effectLst/>
                <a:latin typeface="微软雅黑" panose="020B0503020204020204" pitchFamily="34" charset="-122"/>
                <a:ea typeface="微软雅黑" panose="020B0503020204020204" pitchFamily="34" charset="-122"/>
              </a:rPr>
              <a:t>负责将神经网络层的输入映射到输出端。引入激活函数是为了增加神经网络模型的非线性，没有激活函数的每层都相当于矩阵相乘。常见的激活函数包括</a:t>
            </a:r>
            <a:r>
              <a:rPr lang="en-US" altLang="zh-CN" sz="1600" i="0" dirty="0">
                <a:effectLst/>
                <a:latin typeface="微软雅黑" panose="020B0503020204020204" pitchFamily="34" charset="-122"/>
                <a:ea typeface="微软雅黑" panose="020B0503020204020204" pitchFamily="34" charset="-122"/>
              </a:rPr>
              <a:t>S</a:t>
            </a:r>
            <a:r>
              <a:rPr lang="zh-CN" altLang="en-US" sz="1600" i="0" dirty="0">
                <a:effectLst/>
                <a:latin typeface="微软雅黑" panose="020B0503020204020204" pitchFamily="34" charset="-122"/>
                <a:ea typeface="微软雅黑" panose="020B0503020204020204" pitchFamily="34" charset="-122"/>
              </a:rPr>
              <a:t>型生长曲线</a:t>
            </a:r>
            <a:r>
              <a:rPr lang="en-US" altLang="zh-CN" sz="1600" i="0" dirty="0">
                <a:effectLst/>
                <a:latin typeface="微软雅黑" panose="020B0503020204020204" pitchFamily="34" charset="-122"/>
                <a:ea typeface="微软雅黑" panose="020B0503020204020204" pitchFamily="34" charset="-122"/>
              </a:rPr>
              <a:t>(Sigmoid)</a:t>
            </a:r>
            <a:r>
              <a:rPr lang="zh-CN" altLang="en-US" sz="1600" i="0" dirty="0">
                <a:effectLst/>
                <a:latin typeface="微软雅黑" panose="020B0503020204020204" pitchFamily="34" charset="-122"/>
                <a:ea typeface="微软雅黑" panose="020B0503020204020204" pitchFamily="34" charset="-122"/>
              </a:rPr>
              <a:t>、修正线性单元</a:t>
            </a:r>
            <a:r>
              <a:rPr lang="en-US" altLang="zh-CN" sz="1600" i="0" dirty="0">
                <a:effectLst/>
                <a:latin typeface="微软雅黑" panose="020B0503020204020204" pitchFamily="34" charset="-122"/>
                <a:ea typeface="微软雅黑" panose="020B0503020204020204" pitchFamily="34" charset="-122"/>
              </a:rPr>
              <a:t>(Rectified Linear Unit, </a:t>
            </a:r>
            <a:r>
              <a:rPr lang="en-US" altLang="zh-CN" sz="1600" i="0" dirty="0" err="1">
                <a:effectLst/>
                <a:latin typeface="微软雅黑" panose="020B0503020204020204" pitchFamily="34" charset="-122"/>
                <a:ea typeface="微软雅黑" panose="020B0503020204020204" pitchFamily="34" charset="-122"/>
              </a:rPr>
              <a:t>ReLU</a:t>
            </a:r>
            <a:r>
              <a:rPr lang="en-US" altLang="zh-CN" sz="1600" i="0" dirty="0">
                <a:effectLst/>
                <a:latin typeface="微软雅黑" panose="020B0503020204020204" pitchFamily="34" charset="-122"/>
                <a:ea typeface="微软雅黑" panose="020B0503020204020204" pitchFamily="34" charset="-122"/>
              </a:rPr>
              <a:t>)</a:t>
            </a:r>
            <a:r>
              <a:rPr lang="zh-CN" altLang="en-US" sz="1600" i="0" dirty="0">
                <a:effectLst/>
                <a:latin typeface="微软雅黑" panose="020B0503020204020204" pitchFamily="34" charset="-122"/>
                <a:ea typeface="微软雅黑" panose="020B0503020204020204" pitchFamily="34" charset="-122"/>
              </a:rPr>
              <a:t>等。</a:t>
            </a:r>
            <a:endParaRPr lang="en-US" altLang="zh-CN" sz="1600" i="0" dirty="0">
              <a:effectLst/>
              <a:latin typeface="微软雅黑" panose="020B0503020204020204" pitchFamily="34" charset="-122"/>
              <a:ea typeface="微软雅黑" panose="020B0503020204020204" pitchFamily="34" charset="-122"/>
            </a:endParaRPr>
          </a:p>
          <a:p>
            <a:pPr lvl="1">
              <a:lnSpc>
                <a:spcPct val="100000"/>
              </a:lnSpc>
              <a:spcAft>
                <a:spcPts val="600"/>
              </a:spcAft>
              <a:buFont typeface="Wingdings" panose="05000000000000000000" pitchFamily="2" charset="2"/>
              <a:buChar char="Ø"/>
            </a:pPr>
            <a:r>
              <a:rPr lang="zh-CN" altLang="en-US" sz="1600" i="0" dirty="0">
                <a:effectLst/>
                <a:latin typeface="微软雅黑" panose="020B0503020204020204" pitchFamily="34" charset="-122"/>
                <a:ea typeface="微软雅黑" panose="020B0503020204020204" pitchFamily="34" charset="-122"/>
              </a:rPr>
              <a:t>损失函数</a:t>
            </a:r>
            <a:r>
              <a:rPr lang="en-US" altLang="zh-CN" sz="1600" i="0" dirty="0">
                <a:effectLst/>
                <a:latin typeface="微软雅黑" panose="020B0503020204020204" pitchFamily="34" charset="-122"/>
                <a:ea typeface="微软雅黑" panose="020B0503020204020204" pitchFamily="34" charset="-122"/>
              </a:rPr>
              <a:t>(Loss Function)</a:t>
            </a:r>
            <a:r>
              <a:rPr lang="zh-CN" altLang="en-US" sz="1600" i="0" dirty="0">
                <a:effectLst/>
                <a:latin typeface="微软雅黑" panose="020B0503020204020204" pitchFamily="34" charset="-122"/>
                <a:ea typeface="微软雅黑" panose="020B0503020204020204" pitchFamily="34" charset="-122"/>
              </a:rPr>
              <a:t>是用来估量模型的预测值与真实值之间的不一致程度。</a:t>
            </a:r>
            <a:endParaRPr lang="en-US" altLang="zh-CN" sz="1600" i="0" dirty="0">
              <a:effectLst/>
              <a:latin typeface="微软雅黑" panose="020B0503020204020204" pitchFamily="34" charset="-122"/>
              <a:ea typeface="微软雅黑" panose="020B0503020204020204" pitchFamily="34" charset="-122"/>
            </a:endParaRPr>
          </a:p>
          <a:p>
            <a:pPr lvl="1">
              <a:lnSpc>
                <a:spcPct val="100000"/>
              </a:lnSpc>
              <a:spcAft>
                <a:spcPts val="600"/>
              </a:spcAft>
              <a:buFont typeface="Wingdings" panose="05000000000000000000" pitchFamily="2" charset="2"/>
              <a:buChar char="Ø"/>
            </a:pPr>
            <a:r>
              <a:rPr lang="zh-CN" altLang="en-US" sz="1600" i="0" dirty="0">
                <a:effectLst/>
                <a:latin typeface="微软雅黑" panose="020B0503020204020204" pitchFamily="34" charset="-122"/>
                <a:ea typeface="微软雅黑" panose="020B0503020204020204" pitchFamily="34" charset="-122"/>
              </a:rPr>
              <a:t>优化算法基于梯度采用不同策略更新参数权值来最小化损失函数，常见的优化算法有随机梯度下降法</a:t>
            </a:r>
            <a:r>
              <a:rPr lang="en-US" altLang="zh-CN" sz="1600" i="0" dirty="0">
                <a:effectLst/>
                <a:latin typeface="微软雅黑" panose="020B0503020204020204" pitchFamily="34" charset="-122"/>
                <a:ea typeface="微软雅黑" panose="020B0503020204020204" pitchFamily="34" charset="-122"/>
              </a:rPr>
              <a:t>(Stochastic Gradient Descent, SGD)</a:t>
            </a:r>
            <a:r>
              <a:rPr lang="zh-CN" altLang="en-US" sz="1600" i="0" dirty="0">
                <a:effectLst/>
                <a:latin typeface="微软雅黑" panose="020B0503020204020204" pitchFamily="34" charset="-122"/>
                <a:ea typeface="微软雅黑" panose="020B0503020204020204" pitchFamily="34" charset="-122"/>
              </a:rPr>
              <a:t>、自适应矩估计</a:t>
            </a:r>
            <a:r>
              <a:rPr lang="en-US" altLang="zh-CN" sz="1600" i="0" dirty="0">
                <a:effectLst/>
                <a:latin typeface="微软雅黑" panose="020B0503020204020204" pitchFamily="34" charset="-122"/>
                <a:ea typeface="微软雅黑" panose="020B0503020204020204" pitchFamily="34" charset="-122"/>
              </a:rPr>
              <a:t>(Adaptive Moment Estimation, Adam)</a:t>
            </a:r>
            <a:r>
              <a:rPr lang="zh-CN" altLang="en-US" sz="1600" i="0" dirty="0">
                <a:effectLst/>
                <a:latin typeface="微软雅黑" panose="020B0503020204020204" pitchFamily="34" charset="-122"/>
                <a:ea typeface="微软雅黑" panose="020B0503020204020204" pitchFamily="34" charset="-122"/>
              </a:rPr>
              <a:t>等。</a:t>
            </a:r>
          </a:p>
        </p:txBody>
      </p:sp>
    </p:spTree>
    <p:extLst>
      <p:ext uri="{BB962C8B-B14F-4D97-AF65-F5344CB8AC3E}">
        <p14:creationId xmlns:p14="http://schemas.microsoft.com/office/powerpoint/2010/main" val="4056735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628650" y="286748"/>
            <a:ext cx="7886700" cy="1325563"/>
          </a:xfrm>
        </p:spPr>
        <p:txBody>
          <a:bodyPr>
            <a:normAutofit/>
          </a:bodyPr>
          <a:lstStyle/>
          <a:p>
            <a:r>
              <a:rPr lang="zh-CN" altLang="en-US" sz="4000" dirty="0">
                <a:latin typeface="微软雅黑" panose="020B0503020204020204" pitchFamily="34" charset="-122"/>
                <a:ea typeface="微软雅黑" panose="020B0503020204020204" pitchFamily="34" charset="-122"/>
              </a:rPr>
              <a:t>算子</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数据流操作、控制流操作</a:t>
            </a:r>
            <a:endParaRPr lang="zh-CN" altLang="en-US" sz="4000"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569867" y="1756003"/>
            <a:ext cx="7886700" cy="3965528"/>
          </a:xfrm>
        </p:spPr>
        <p:txBody>
          <a:bodyPr>
            <a:noAutofit/>
          </a:bodyPr>
          <a:lstStyle/>
          <a:p>
            <a:r>
              <a:rPr lang="zh-CN" altLang="en-US" sz="1800" b="1" i="0" dirty="0">
                <a:effectLst/>
                <a:latin typeface="微软雅黑" panose="020B0503020204020204" pitchFamily="34" charset="-122"/>
                <a:ea typeface="微软雅黑" panose="020B0503020204020204" pitchFamily="34" charset="-122"/>
              </a:rPr>
              <a:t>数据流操作：</a:t>
            </a:r>
            <a:r>
              <a:rPr lang="zh-CN" altLang="en-US" sz="1800" i="0" dirty="0">
                <a:effectLst/>
                <a:latin typeface="微软雅黑" panose="020B0503020204020204" pitchFamily="34" charset="-122"/>
                <a:ea typeface="微软雅黑" panose="020B0503020204020204" pitchFamily="34" charset="-122"/>
              </a:rPr>
              <a:t>包含数据的预处理与数据载入相关算子，主要功能是将输入数据转换为计算框架本身支持的数据格式，并且按照迭代次数输入给网络进行训练或者推理，提升数据载入速度，减少内存占用空间，降低网络训练等待时间。</a:t>
            </a:r>
            <a:endParaRPr lang="en-US" altLang="zh-CN" sz="1800" i="0" dirty="0">
              <a:effectLst/>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sz="1600" i="0" dirty="0">
                <a:effectLst/>
                <a:latin typeface="微软雅黑" panose="020B0503020204020204" pitchFamily="34" charset="-122"/>
                <a:ea typeface="微软雅黑" panose="020B0503020204020204" pitchFamily="34" charset="-122"/>
              </a:rPr>
              <a:t>数据预处理算子主要是针对图像数据和文本数据的裁剪填充、归一化、数据增强等操作。</a:t>
            </a:r>
            <a:endParaRPr lang="en-US" altLang="zh-CN" sz="1600" i="0" dirty="0">
              <a:effectLst/>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sz="1600" i="0" dirty="0">
                <a:effectLst/>
                <a:latin typeface="微软雅黑" panose="020B0503020204020204" pitchFamily="34" charset="-122"/>
                <a:ea typeface="微软雅黑" panose="020B0503020204020204" pitchFamily="34" charset="-122"/>
              </a:rPr>
              <a:t>数据载入通常会对数据集进行随机乱序</a:t>
            </a:r>
            <a:r>
              <a:rPr lang="en-US" altLang="zh-CN" sz="1600" i="0" dirty="0">
                <a:effectLst/>
                <a:latin typeface="微软雅黑" panose="020B0503020204020204" pitchFamily="34" charset="-122"/>
                <a:ea typeface="微软雅黑" panose="020B0503020204020204" pitchFamily="34" charset="-122"/>
              </a:rPr>
              <a:t>(Shuffle)</a:t>
            </a:r>
            <a:r>
              <a:rPr lang="zh-CN" altLang="en-US" sz="1600" i="0" dirty="0">
                <a:effectLst/>
                <a:latin typeface="微软雅黑" panose="020B0503020204020204" pitchFamily="34" charset="-122"/>
                <a:ea typeface="微软雅黑" panose="020B0503020204020204" pitchFamily="34" charset="-122"/>
              </a:rPr>
              <a:t>、分批次载入</a:t>
            </a:r>
            <a:r>
              <a:rPr lang="en-US" altLang="zh-CN" sz="1600" i="0" dirty="0">
                <a:effectLst/>
                <a:latin typeface="微软雅黑" panose="020B0503020204020204" pitchFamily="34" charset="-122"/>
                <a:ea typeface="微软雅黑" panose="020B0503020204020204" pitchFamily="34" charset="-122"/>
              </a:rPr>
              <a:t>(Batch)</a:t>
            </a:r>
            <a:r>
              <a:rPr lang="zh-CN" altLang="en-US" sz="1600" i="0" dirty="0">
                <a:effectLst/>
                <a:latin typeface="微软雅黑" panose="020B0503020204020204" pitchFamily="34" charset="-122"/>
                <a:ea typeface="微软雅黑" panose="020B0503020204020204" pitchFamily="34" charset="-122"/>
              </a:rPr>
              <a:t>以及预载入</a:t>
            </a:r>
            <a:r>
              <a:rPr lang="en-US" altLang="zh-CN" sz="1600" i="0" dirty="0">
                <a:effectLst/>
                <a:latin typeface="微软雅黑" panose="020B0503020204020204" pitchFamily="34" charset="-122"/>
                <a:ea typeface="微软雅黑" panose="020B0503020204020204" pitchFamily="34" charset="-122"/>
              </a:rPr>
              <a:t>(Prefetch)</a:t>
            </a:r>
            <a:r>
              <a:rPr lang="zh-CN" altLang="en-US" sz="1600" i="0" dirty="0">
                <a:effectLst/>
                <a:latin typeface="微软雅黑" panose="020B0503020204020204" pitchFamily="34" charset="-122"/>
                <a:ea typeface="微软雅黑" panose="020B0503020204020204" pitchFamily="34" charset="-122"/>
              </a:rPr>
              <a:t>等操作。</a:t>
            </a:r>
            <a:endParaRPr lang="en-US" altLang="zh-CN" sz="1600" i="0" dirty="0">
              <a:effectLst/>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endParaRPr lang="zh-CN" altLang="en-US" sz="1600" i="0" dirty="0">
              <a:effectLst/>
              <a:latin typeface="微软雅黑" panose="020B0503020204020204" pitchFamily="34" charset="-122"/>
              <a:ea typeface="微软雅黑" panose="020B0503020204020204" pitchFamily="34" charset="-122"/>
            </a:endParaRPr>
          </a:p>
          <a:p>
            <a:r>
              <a:rPr lang="zh-CN" altLang="en-US" sz="1800" b="1" i="0" dirty="0">
                <a:effectLst/>
                <a:latin typeface="微软雅黑" panose="020B0503020204020204" pitchFamily="34" charset="-122"/>
                <a:ea typeface="微软雅黑" panose="020B0503020204020204" pitchFamily="34" charset="-122"/>
              </a:rPr>
              <a:t>控制流操作：</a:t>
            </a:r>
            <a:r>
              <a:rPr lang="zh-CN" altLang="en-US" sz="1800" i="0" dirty="0">
                <a:effectLst/>
                <a:latin typeface="微软雅黑" panose="020B0503020204020204" pitchFamily="34" charset="-122"/>
                <a:ea typeface="微软雅黑" panose="020B0503020204020204" pitchFamily="34" charset="-122"/>
              </a:rPr>
              <a:t>控制计算图中的数据流向，用于表示灵活复杂的模型。使用频率比较高的控制流算子有条件运算符和循环运算符。控制流操作一般分为两类，计算框架本身提供的控制流操作符和前端语言控制流操作符。控制流操作不仅会影响神经网络模型前向运算的数据流向，也会影响反向梯度运算的数据流向。</a:t>
            </a:r>
          </a:p>
        </p:txBody>
      </p:sp>
    </p:spTree>
    <p:extLst>
      <p:ext uri="{BB962C8B-B14F-4D97-AF65-F5344CB8AC3E}">
        <p14:creationId xmlns:p14="http://schemas.microsoft.com/office/powerpoint/2010/main" val="3527395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EE87BCB-2E02-079E-3A10-C693F335C8EC}"/>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机器学习应用的特点</a:t>
            </a:r>
            <a:endParaRPr lang="zh-CN" altLang="en-US" dirty="0"/>
          </a:p>
        </p:txBody>
      </p:sp>
      <p:sp>
        <p:nvSpPr>
          <p:cNvPr id="2" name="内容占位符 8">
            <a:extLst>
              <a:ext uri="{FF2B5EF4-FFF2-40B4-BE49-F238E27FC236}">
                <a16:creationId xmlns:a16="http://schemas.microsoft.com/office/drawing/2014/main" id="{C3004B1F-D6B0-6505-7215-7510C0C9890A}"/>
              </a:ext>
            </a:extLst>
          </p:cNvPr>
          <p:cNvSpPr>
            <a:spLocks noGrp="1"/>
          </p:cNvSpPr>
          <p:nvPr>
            <p:ph idx="1"/>
          </p:nvPr>
        </p:nvSpPr>
        <p:spPr>
          <a:xfrm>
            <a:off x="628650" y="1825625"/>
            <a:ext cx="7886700" cy="4351338"/>
          </a:xfrm>
        </p:spPr>
        <p:txBody>
          <a:bodyPr>
            <a:normAutofit/>
          </a:bodyPr>
          <a:lstStyle/>
          <a:p>
            <a:pPr>
              <a:lnSpc>
                <a:spcPct val="110000"/>
              </a:lnSpc>
              <a:spcAft>
                <a:spcPts val="600"/>
              </a:spcAft>
            </a:pPr>
            <a:r>
              <a:rPr lang="zh-CN" altLang="en-US" sz="2800" dirty="0">
                <a:latin typeface="微软雅黑" panose="020B0503020204020204" pitchFamily="34" charset="-122"/>
                <a:ea typeface="微软雅黑" panose="020B0503020204020204" pitchFamily="34" charset="-122"/>
              </a:rPr>
              <a:t>需要</a:t>
            </a:r>
            <a:r>
              <a:rPr lang="zh-CN" altLang="en-US" sz="2800" b="1" dirty="0">
                <a:latin typeface="微软雅黑" panose="020B0503020204020204" pitchFamily="34" charset="-122"/>
                <a:ea typeface="微软雅黑" panose="020B0503020204020204" pitchFamily="34" charset="-122"/>
              </a:rPr>
              <a:t>大量的数据管理和处理</a:t>
            </a:r>
            <a:r>
              <a:rPr lang="zh-CN" altLang="en-US" sz="2800" dirty="0">
                <a:latin typeface="微软雅黑" panose="020B0503020204020204" pitchFamily="34" charset="-122"/>
                <a:ea typeface="微软雅黑" panose="020B0503020204020204" pitchFamily="34" charset="-122"/>
              </a:rPr>
              <a:t>操作</a:t>
            </a:r>
            <a:endParaRPr lang="en-US" altLang="zh-CN" sz="2800" dirty="0">
              <a:latin typeface="微软雅黑" panose="020B0503020204020204" pitchFamily="34" charset="-122"/>
              <a:ea typeface="微软雅黑" panose="020B0503020204020204" pitchFamily="34" charset="-122"/>
            </a:endParaRPr>
          </a:p>
          <a:p>
            <a:pPr>
              <a:lnSpc>
                <a:spcPct val="110000"/>
              </a:lnSpc>
              <a:spcAft>
                <a:spcPts val="600"/>
              </a:spcAft>
            </a:pPr>
            <a:r>
              <a:rPr lang="zh-CN" altLang="en-US" sz="2800" dirty="0">
                <a:latin typeface="微软雅黑" panose="020B0503020204020204" pitchFamily="34" charset="-122"/>
                <a:ea typeface="微软雅黑" panose="020B0503020204020204" pitchFamily="34" charset="-122"/>
              </a:rPr>
              <a:t>机器学习模型内部</a:t>
            </a:r>
            <a:r>
              <a:rPr lang="zh-CN" altLang="en-US" sz="2800" b="1" dirty="0">
                <a:latin typeface="微软雅黑" panose="020B0503020204020204" pitchFamily="34" charset="-122"/>
                <a:ea typeface="微软雅黑" panose="020B0503020204020204" pitchFamily="34" charset="-122"/>
              </a:rPr>
              <a:t>参数</a:t>
            </a:r>
            <a:r>
              <a:rPr lang="zh-CN" altLang="en-US" sz="2800" dirty="0">
                <a:latin typeface="微软雅黑" panose="020B0503020204020204" pitchFamily="34" charset="-122"/>
                <a:ea typeface="微软雅黑" panose="020B0503020204020204" pitchFamily="34" charset="-122"/>
              </a:rPr>
              <a:t>通常通过</a:t>
            </a:r>
            <a:r>
              <a:rPr lang="zh-CN" altLang="en-US" sz="2800" b="1" dirty="0">
                <a:latin typeface="微软雅黑" panose="020B0503020204020204" pitchFamily="34" charset="-122"/>
                <a:ea typeface="微软雅黑" panose="020B0503020204020204" pitchFamily="34" charset="-122"/>
              </a:rPr>
              <a:t>训练</a:t>
            </a:r>
            <a:r>
              <a:rPr lang="zh-CN" altLang="en-US" sz="2800" dirty="0">
                <a:latin typeface="微软雅黑" panose="020B0503020204020204" pitchFamily="34" charset="-122"/>
                <a:ea typeface="微软雅黑" panose="020B0503020204020204" pitchFamily="34" charset="-122"/>
              </a:rPr>
              <a:t>确定</a:t>
            </a:r>
            <a:endParaRPr lang="en-US" altLang="zh-CN" sz="2800" dirty="0">
              <a:latin typeface="微软雅黑" panose="020B0503020204020204" pitchFamily="34" charset="-122"/>
              <a:ea typeface="微软雅黑" panose="020B0503020204020204" pitchFamily="34" charset="-122"/>
            </a:endParaRPr>
          </a:p>
          <a:p>
            <a:pPr>
              <a:lnSpc>
                <a:spcPct val="110000"/>
              </a:lnSpc>
              <a:spcAft>
                <a:spcPts val="600"/>
              </a:spcAft>
            </a:pPr>
            <a:r>
              <a:rPr lang="zh-CN" altLang="en-US" dirty="0">
                <a:latin typeface="微软雅黑" panose="020B0503020204020204" pitchFamily="34" charset="-122"/>
                <a:ea typeface="微软雅黑" panose="020B0503020204020204" pitchFamily="34" charset="-122"/>
              </a:rPr>
              <a:t>需要进行模型训练和（推理端）</a:t>
            </a:r>
            <a:r>
              <a:rPr lang="zh-CN" altLang="en-US" b="1" dirty="0">
                <a:latin typeface="微软雅黑" panose="020B0503020204020204" pitchFamily="34" charset="-122"/>
                <a:ea typeface="微软雅黑" panose="020B0503020204020204" pitchFamily="34" charset="-122"/>
              </a:rPr>
              <a:t>部署</a:t>
            </a:r>
            <a:endParaRPr lang="en-US" altLang="zh-CN" b="1" dirty="0">
              <a:latin typeface="微软雅黑" panose="020B0503020204020204" pitchFamily="34" charset="-122"/>
              <a:ea typeface="微软雅黑" panose="020B0503020204020204" pitchFamily="34" charset="-122"/>
            </a:endParaRPr>
          </a:p>
          <a:p>
            <a:pPr>
              <a:lnSpc>
                <a:spcPct val="110000"/>
              </a:lnSpc>
              <a:spcAft>
                <a:spcPts val="600"/>
              </a:spcAft>
            </a:pPr>
            <a:r>
              <a:rPr lang="zh-CN" altLang="en-US" dirty="0">
                <a:latin typeface="微软雅黑" panose="020B0503020204020204" pitchFamily="34" charset="-122"/>
                <a:ea typeface="微软雅黑" panose="020B0503020204020204" pitchFamily="34" charset="-122"/>
              </a:rPr>
              <a:t>机器学习</a:t>
            </a:r>
            <a:r>
              <a:rPr lang="zh-CN" altLang="en-US" b="1" dirty="0">
                <a:latin typeface="微软雅黑" panose="020B0503020204020204" pitchFamily="34" charset="-122"/>
                <a:ea typeface="微软雅黑" panose="020B0503020204020204" pitchFamily="34" charset="-122"/>
              </a:rPr>
              <a:t>模型规模不断增大</a:t>
            </a:r>
            <a:endParaRPr lang="en-US" altLang="zh-CN" sz="2800" b="1" dirty="0">
              <a:latin typeface="微软雅黑" panose="020B0503020204020204" pitchFamily="34" charset="-122"/>
              <a:ea typeface="微软雅黑" panose="020B0503020204020204" pitchFamily="34" charset="-122"/>
            </a:endParaRPr>
          </a:p>
          <a:p>
            <a:pPr>
              <a:lnSpc>
                <a:spcPct val="110000"/>
              </a:lnSpc>
              <a:spcAft>
                <a:spcPts val="600"/>
              </a:spcAft>
            </a:pPr>
            <a:r>
              <a:rPr lang="zh-CN" altLang="en-US" dirty="0">
                <a:latin typeface="微软雅黑" panose="020B0503020204020204" pitchFamily="34" charset="-122"/>
                <a:ea typeface="微软雅黑" panose="020B0503020204020204" pitchFamily="34" charset="-122"/>
              </a:rPr>
              <a:t>机器学习</a:t>
            </a:r>
            <a:r>
              <a:rPr lang="zh-CN" altLang="en-US" b="1" dirty="0">
                <a:latin typeface="微软雅黑" panose="020B0503020204020204" pitchFamily="34" charset="-122"/>
                <a:ea typeface="微软雅黑" panose="020B0503020204020204" pitchFamily="34" charset="-122"/>
              </a:rPr>
              <a:t>应用范围广泛</a:t>
            </a:r>
            <a:endParaRPr lang="en-US" altLang="zh-CN" b="1" dirty="0">
              <a:latin typeface="微软雅黑" panose="020B0503020204020204" pitchFamily="34" charset="-122"/>
              <a:ea typeface="微软雅黑" panose="020B0503020204020204" pitchFamily="34" charset="-122"/>
            </a:endParaRPr>
          </a:p>
          <a:p>
            <a:pPr>
              <a:lnSpc>
                <a:spcPct val="110000"/>
              </a:lnSpc>
              <a:spcAft>
                <a:spcPts val="600"/>
              </a:spcAft>
            </a:pPr>
            <a:r>
              <a:rPr lang="zh-CN" altLang="en-US" dirty="0">
                <a:latin typeface="微软雅黑" panose="020B0503020204020204" pitchFamily="34" charset="-122"/>
                <a:ea typeface="微软雅黑" panose="020B0503020204020204" pitchFamily="34" charset="-122"/>
              </a:rPr>
              <a:t>机器学习</a:t>
            </a:r>
            <a:r>
              <a:rPr lang="zh-CN" altLang="en-US" sz="2800" dirty="0">
                <a:latin typeface="微软雅黑" panose="020B0503020204020204" pitchFamily="34" charset="-122"/>
                <a:ea typeface="微软雅黑" panose="020B0503020204020204" pitchFamily="34" charset="-122"/>
              </a:rPr>
              <a:t>算法</a:t>
            </a:r>
            <a:r>
              <a:rPr lang="zh-CN" altLang="en-US" sz="2800" b="1" dirty="0">
                <a:latin typeface="微软雅黑" panose="020B0503020204020204" pitchFamily="34" charset="-122"/>
                <a:ea typeface="微软雅黑" panose="020B0503020204020204" pitchFamily="34" charset="-122"/>
              </a:rPr>
              <a:t>发展速度快</a:t>
            </a:r>
            <a:endParaRPr lang="en-US" altLang="zh-CN"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77500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602526" y="143060"/>
            <a:ext cx="7886700" cy="1325563"/>
          </a:xfrm>
        </p:spPr>
        <p:txBody>
          <a:bodyPr/>
          <a:lstStyle/>
          <a:p>
            <a:r>
              <a:rPr lang="zh-CN" altLang="en-US" dirty="0">
                <a:latin typeface="微软雅黑" panose="020B0503020204020204" pitchFamily="34" charset="-122"/>
                <a:ea typeface="微软雅黑" panose="020B0503020204020204" pitchFamily="34" charset="-122"/>
              </a:rPr>
              <a:t>计算依赖</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530680" y="1351057"/>
            <a:ext cx="7886700" cy="1222328"/>
          </a:xfrm>
        </p:spPr>
        <p:txBody>
          <a:bodyPr>
            <a:noAutofit/>
          </a:bodyPr>
          <a:lstStyle/>
          <a:p>
            <a:r>
              <a:rPr lang="zh-CN" altLang="en-US" sz="1800" i="0" dirty="0">
                <a:effectLst/>
                <a:latin typeface="微软雅黑" panose="020B0503020204020204" pitchFamily="34" charset="-122"/>
                <a:ea typeface="微软雅黑" panose="020B0503020204020204" pitchFamily="34" charset="-122"/>
              </a:rPr>
              <a:t>在计算图中，算子之间存在依赖关系，而这种依赖关系影响了算子的执行顺序与并行情况。</a:t>
            </a:r>
            <a:endParaRPr lang="en-US" altLang="zh-CN" sz="1800" i="0" dirty="0">
              <a:effectLst/>
              <a:latin typeface="微软雅黑" panose="020B0503020204020204" pitchFamily="34" charset="-122"/>
              <a:ea typeface="微软雅黑" panose="020B0503020204020204" pitchFamily="34" charset="-122"/>
            </a:endParaRPr>
          </a:p>
          <a:p>
            <a:r>
              <a:rPr lang="zh-CN" altLang="en-US" sz="1800" i="0" dirty="0">
                <a:effectLst/>
                <a:latin typeface="微软雅黑" panose="020B0503020204020204" pitchFamily="34" charset="-122"/>
                <a:ea typeface="微软雅黑" panose="020B0503020204020204" pitchFamily="34" charset="-122"/>
              </a:rPr>
              <a:t>在深度学习算法模型中，计算图是一个有向无环图，也即在计算图中造成循环依赖的数据流向是不被允许的。</a:t>
            </a:r>
          </a:p>
        </p:txBody>
      </p:sp>
      <p:pic>
        <p:nvPicPr>
          <p:cNvPr id="5" name="图形 4">
            <a:extLst>
              <a:ext uri="{FF2B5EF4-FFF2-40B4-BE49-F238E27FC236}">
                <a16:creationId xmlns:a16="http://schemas.microsoft.com/office/drawing/2014/main" id="{E4CCB0FC-A44C-301A-EBDE-5E3D3DDD2E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1897" y="2706510"/>
            <a:ext cx="4636634" cy="3564298"/>
          </a:xfrm>
          <a:prstGeom prst="rect">
            <a:avLst/>
          </a:prstGeom>
        </p:spPr>
      </p:pic>
      <p:sp>
        <p:nvSpPr>
          <p:cNvPr id="6" name="文本框 5">
            <a:extLst>
              <a:ext uri="{FF2B5EF4-FFF2-40B4-BE49-F238E27FC236}">
                <a16:creationId xmlns:a16="http://schemas.microsoft.com/office/drawing/2014/main" id="{13636BFE-A66A-F409-4C48-47AF3BA89A73}"/>
              </a:ext>
            </a:extLst>
          </p:cNvPr>
          <p:cNvSpPr txBox="1"/>
          <p:nvPr/>
        </p:nvSpPr>
        <p:spPr>
          <a:xfrm>
            <a:off x="5108531" y="2630900"/>
            <a:ext cx="3676242" cy="3908762"/>
          </a:xfrm>
          <a:prstGeom prst="rect">
            <a:avLst/>
          </a:prstGeom>
          <a:noFill/>
        </p:spPr>
        <p:txBody>
          <a:bodyPr wrap="square" rtlCol="0">
            <a:spAutoFit/>
          </a:bodyPr>
          <a:lstStyle/>
          <a:p>
            <a:pPr marL="285750" indent="-285750" algn="l">
              <a:spcAft>
                <a:spcPts val="600"/>
              </a:spcAft>
              <a:buFont typeface="Arial" panose="020B0604020202020204" pitchFamily="34" charset="0"/>
              <a:buChar char="•"/>
            </a:pPr>
            <a:r>
              <a:rPr lang="zh-CN" altLang="en-US" sz="1600" b="1" i="0" dirty="0">
                <a:effectLst/>
                <a:latin typeface="微软雅黑" panose="020B0503020204020204" pitchFamily="34" charset="-122"/>
                <a:ea typeface="微软雅黑" panose="020B0503020204020204" pitchFamily="34" charset="-122"/>
              </a:rPr>
              <a:t>直接依赖</a:t>
            </a:r>
            <a:r>
              <a:rPr lang="zh-CN" altLang="en-US" sz="1600" b="0" i="0" dirty="0">
                <a:effectLst/>
                <a:latin typeface="微软雅黑" panose="020B0503020204020204" pitchFamily="34" charset="-122"/>
                <a:ea typeface="微软雅黑" panose="020B0503020204020204" pitchFamily="34" charset="-122"/>
              </a:rPr>
              <a:t>：节点</a:t>
            </a:r>
            <a:r>
              <a:rPr lang="en-US" altLang="zh-CN" sz="1600" b="0" i="0" dirty="0">
                <a:effectLst/>
                <a:latin typeface="微软雅黑" panose="020B0503020204020204" pitchFamily="34" charset="-122"/>
                <a:ea typeface="微软雅黑" panose="020B0503020204020204" pitchFamily="34" charset="-122"/>
              </a:rPr>
              <a:t>ReLU1</a:t>
            </a:r>
            <a:r>
              <a:rPr lang="zh-CN" altLang="en-US" sz="1600" b="0" i="0" dirty="0">
                <a:effectLst/>
                <a:latin typeface="微软雅黑" panose="020B0503020204020204" pitchFamily="34" charset="-122"/>
                <a:ea typeface="微软雅黑" panose="020B0503020204020204" pitchFamily="34" charset="-122"/>
              </a:rPr>
              <a:t>直接依赖于节点</a:t>
            </a:r>
            <a:r>
              <a:rPr lang="en-US" altLang="zh-CN" sz="1600" b="0" i="0" dirty="0">
                <a:effectLst/>
                <a:latin typeface="微软雅黑" panose="020B0503020204020204" pitchFamily="34" charset="-122"/>
                <a:ea typeface="微软雅黑" panose="020B0503020204020204" pitchFamily="34" charset="-122"/>
              </a:rPr>
              <a:t>Matmul1</a:t>
            </a:r>
            <a:r>
              <a:rPr lang="zh-CN" altLang="en-US" sz="1600" b="0" i="0" dirty="0">
                <a:effectLst/>
                <a:latin typeface="微软雅黑" panose="020B0503020204020204" pitchFamily="34" charset="-122"/>
                <a:ea typeface="微软雅黑" panose="020B0503020204020204" pitchFamily="34" charset="-122"/>
              </a:rPr>
              <a:t>，即如果节点</a:t>
            </a:r>
            <a:r>
              <a:rPr lang="en-US" altLang="zh-CN" sz="1600" b="0" i="0" dirty="0">
                <a:effectLst/>
                <a:latin typeface="微软雅黑" panose="020B0503020204020204" pitchFamily="34" charset="-122"/>
                <a:ea typeface="微软雅黑" panose="020B0503020204020204" pitchFamily="34" charset="-122"/>
              </a:rPr>
              <a:t>ReLU1</a:t>
            </a:r>
            <a:r>
              <a:rPr lang="zh-CN" altLang="en-US" sz="1600" b="0" i="0" dirty="0">
                <a:effectLst/>
                <a:latin typeface="微软雅黑" panose="020B0503020204020204" pitchFamily="34" charset="-122"/>
                <a:ea typeface="微软雅黑" panose="020B0503020204020204" pitchFamily="34" charset="-122"/>
              </a:rPr>
              <a:t>要执行运算，必须接受直接来自节点</a:t>
            </a:r>
            <a:r>
              <a:rPr lang="en-US" altLang="zh-CN" sz="1600" b="0" i="0" dirty="0">
                <a:effectLst/>
                <a:latin typeface="微软雅黑" panose="020B0503020204020204" pitchFamily="34" charset="-122"/>
                <a:ea typeface="微软雅黑" panose="020B0503020204020204" pitchFamily="34" charset="-122"/>
              </a:rPr>
              <a:t>Matmul1</a:t>
            </a:r>
            <a:r>
              <a:rPr lang="zh-CN" altLang="en-US" sz="1600" b="0" i="0" dirty="0">
                <a:effectLst/>
                <a:latin typeface="微软雅黑" panose="020B0503020204020204" pitchFamily="34" charset="-122"/>
                <a:ea typeface="微软雅黑" panose="020B0503020204020204" pitchFamily="34" charset="-122"/>
              </a:rPr>
              <a:t>的输出数据；</a:t>
            </a:r>
          </a:p>
          <a:p>
            <a:pPr marL="285750" indent="-285750" algn="l">
              <a:spcAft>
                <a:spcPts val="600"/>
              </a:spcAft>
              <a:buFont typeface="Arial" panose="020B0604020202020204" pitchFamily="34" charset="0"/>
              <a:buChar char="•"/>
            </a:pPr>
            <a:r>
              <a:rPr lang="zh-CN" altLang="en-US" sz="1600" b="1" i="0" dirty="0">
                <a:effectLst/>
                <a:latin typeface="微软雅黑" panose="020B0503020204020204" pitchFamily="34" charset="-122"/>
                <a:ea typeface="微软雅黑" panose="020B0503020204020204" pitchFamily="34" charset="-122"/>
              </a:rPr>
              <a:t>间接依赖</a:t>
            </a:r>
            <a:r>
              <a:rPr lang="zh-CN" altLang="en-US" sz="1600" b="0" i="0" dirty="0">
                <a:effectLst/>
                <a:latin typeface="微软雅黑" panose="020B0503020204020204" pitchFamily="34" charset="-122"/>
                <a:ea typeface="微软雅黑" panose="020B0503020204020204" pitchFamily="34" charset="-122"/>
              </a:rPr>
              <a:t>：节点</a:t>
            </a:r>
            <a:r>
              <a:rPr lang="en-US" altLang="zh-CN" sz="1600" b="0" i="0" dirty="0">
                <a:effectLst/>
                <a:latin typeface="微软雅黑" panose="020B0503020204020204" pitchFamily="34" charset="-122"/>
                <a:ea typeface="微软雅黑" panose="020B0503020204020204" pitchFamily="34" charset="-122"/>
              </a:rPr>
              <a:t>Add</a:t>
            </a:r>
            <a:r>
              <a:rPr lang="zh-CN" altLang="en-US" sz="1600" b="0" i="0" dirty="0">
                <a:effectLst/>
                <a:latin typeface="微软雅黑" panose="020B0503020204020204" pitchFamily="34" charset="-122"/>
                <a:ea typeface="微软雅黑" panose="020B0503020204020204" pitchFamily="34" charset="-122"/>
              </a:rPr>
              <a:t>间接依赖于节点</a:t>
            </a:r>
            <a:r>
              <a:rPr lang="en-US" altLang="zh-CN" sz="1600" b="0" i="0" dirty="0">
                <a:effectLst/>
                <a:latin typeface="微软雅黑" panose="020B0503020204020204" pitchFamily="34" charset="-122"/>
                <a:ea typeface="微软雅黑" panose="020B0503020204020204" pitchFamily="34" charset="-122"/>
              </a:rPr>
              <a:t>Matmul1</a:t>
            </a:r>
            <a:r>
              <a:rPr lang="zh-CN" altLang="en-US" sz="1600" b="0" i="0" dirty="0">
                <a:effectLst/>
                <a:latin typeface="微软雅黑" panose="020B0503020204020204" pitchFamily="34" charset="-122"/>
                <a:ea typeface="微软雅黑" panose="020B0503020204020204" pitchFamily="34" charset="-122"/>
              </a:rPr>
              <a:t>，即节点</a:t>
            </a:r>
            <a:r>
              <a:rPr lang="en-US" altLang="zh-CN" sz="1600" b="0" i="0" dirty="0">
                <a:effectLst/>
                <a:latin typeface="微软雅黑" panose="020B0503020204020204" pitchFamily="34" charset="-122"/>
                <a:ea typeface="微软雅黑" panose="020B0503020204020204" pitchFamily="34" charset="-122"/>
              </a:rPr>
              <a:t>Matmul1</a:t>
            </a:r>
            <a:r>
              <a:rPr lang="zh-CN" altLang="en-US" sz="1600" b="0" i="0" dirty="0">
                <a:effectLst/>
                <a:latin typeface="微软雅黑" panose="020B0503020204020204" pitchFamily="34" charset="-122"/>
                <a:ea typeface="微软雅黑" panose="020B0503020204020204" pitchFamily="34" charset="-122"/>
              </a:rPr>
              <a:t>的数据并未直接传输给节点</a:t>
            </a:r>
            <a:r>
              <a:rPr lang="en-US" altLang="zh-CN" sz="1600" b="0" i="0" dirty="0">
                <a:effectLst/>
                <a:latin typeface="微软雅黑" panose="020B0503020204020204" pitchFamily="34" charset="-122"/>
                <a:ea typeface="微软雅黑" panose="020B0503020204020204" pitchFamily="34" charset="-122"/>
              </a:rPr>
              <a:t>Add</a:t>
            </a:r>
            <a:r>
              <a:rPr lang="zh-CN" altLang="en-US" sz="1600" b="0" i="0" dirty="0">
                <a:effectLst/>
                <a:latin typeface="微软雅黑" panose="020B0503020204020204" pitchFamily="34" charset="-122"/>
                <a:ea typeface="微软雅黑" panose="020B0503020204020204" pitchFamily="34" charset="-122"/>
              </a:rPr>
              <a:t>，而是经过了某个或者某些中间节点进行处理后再传输给节点</a:t>
            </a:r>
            <a:r>
              <a:rPr lang="en-US" altLang="zh-CN" sz="1600" b="0" i="0" dirty="0">
                <a:effectLst/>
                <a:latin typeface="微软雅黑" panose="020B0503020204020204" pitchFamily="34" charset="-122"/>
                <a:ea typeface="微软雅黑" panose="020B0503020204020204" pitchFamily="34" charset="-122"/>
              </a:rPr>
              <a:t>Add</a:t>
            </a:r>
            <a:r>
              <a:rPr lang="zh-CN" altLang="en-US" sz="1600" b="0" i="0" dirty="0">
                <a:effectLst/>
                <a:latin typeface="微软雅黑" panose="020B0503020204020204" pitchFamily="34" charset="-122"/>
                <a:ea typeface="微软雅黑" panose="020B0503020204020204" pitchFamily="34" charset="-122"/>
              </a:rPr>
              <a:t>，而这些中间节点可能是节点</a:t>
            </a:r>
            <a:r>
              <a:rPr lang="en-US" altLang="zh-CN" sz="1600" b="0" i="0" dirty="0">
                <a:effectLst/>
                <a:latin typeface="微软雅黑" panose="020B0503020204020204" pitchFamily="34" charset="-122"/>
                <a:ea typeface="微软雅黑" panose="020B0503020204020204" pitchFamily="34" charset="-122"/>
              </a:rPr>
              <a:t>Add</a:t>
            </a:r>
            <a:r>
              <a:rPr lang="zh-CN" altLang="en-US" sz="1600" b="0" i="0" dirty="0">
                <a:effectLst/>
                <a:latin typeface="微软雅黑" panose="020B0503020204020204" pitchFamily="34" charset="-122"/>
                <a:ea typeface="微软雅黑" panose="020B0503020204020204" pitchFamily="34" charset="-122"/>
              </a:rPr>
              <a:t>的直接依赖节点，也可能是间接依赖节点；</a:t>
            </a:r>
          </a:p>
          <a:p>
            <a:pPr marL="285750" indent="-285750" algn="l">
              <a:spcAft>
                <a:spcPts val="600"/>
              </a:spcAft>
              <a:buFont typeface="Arial" panose="020B0604020202020204" pitchFamily="34" charset="0"/>
              <a:buChar char="•"/>
            </a:pPr>
            <a:r>
              <a:rPr lang="zh-CN" altLang="en-US" sz="1600" b="1" i="0" dirty="0">
                <a:effectLst/>
                <a:latin typeface="微软雅黑" panose="020B0503020204020204" pitchFamily="34" charset="-122"/>
                <a:ea typeface="微软雅黑" panose="020B0503020204020204" pitchFamily="34" charset="-122"/>
              </a:rPr>
              <a:t>相互独立</a:t>
            </a:r>
            <a:r>
              <a:rPr lang="zh-CN" altLang="en-US" sz="1600" b="0" i="0" dirty="0">
                <a:effectLst/>
                <a:latin typeface="微软雅黑" panose="020B0503020204020204" pitchFamily="34" charset="-122"/>
                <a:ea typeface="微软雅黑" panose="020B0503020204020204" pitchFamily="34" charset="-122"/>
              </a:rPr>
              <a:t>：在计算图中节点</a:t>
            </a:r>
            <a:r>
              <a:rPr lang="en-US" altLang="zh-CN" sz="1600" b="0" i="0" dirty="0">
                <a:effectLst/>
                <a:latin typeface="微软雅黑" panose="020B0503020204020204" pitchFamily="34" charset="-122"/>
                <a:ea typeface="微软雅黑" panose="020B0503020204020204" pitchFamily="34" charset="-122"/>
              </a:rPr>
              <a:t>Matmul1</a:t>
            </a:r>
            <a:r>
              <a:rPr lang="zh-CN" altLang="en-US" sz="1600" b="0" i="0" dirty="0">
                <a:effectLst/>
                <a:latin typeface="微软雅黑" panose="020B0503020204020204" pitchFamily="34" charset="-122"/>
                <a:ea typeface="微软雅黑" panose="020B0503020204020204" pitchFamily="34" charset="-122"/>
              </a:rPr>
              <a:t>与节点</a:t>
            </a:r>
            <a:r>
              <a:rPr lang="en-US" altLang="zh-CN" sz="1600" b="0" i="0" dirty="0">
                <a:effectLst/>
                <a:latin typeface="微软雅黑" panose="020B0503020204020204" pitchFamily="34" charset="-122"/>
                <a:ea typeface="微软雅黑" panose="020B0503020204020204" pitchFamily="34" charset="-122"/>
              </a:rPr>
              <a:t>Matmul2</a:t>
            </a:r>
            <a:r>
              <a:rPr lang="zh-CN" altLang="en-US" sz="1600" b="0" i="0" dirty="0">
                <a:effectLst/>
                <a:latin typeface="微软雅黑" panose="020B0503020204020204" pitchFamily="34" charset="-122"/>
                <a:ea typeface="微软雅黑" panose="020B0503020204020204" pitchFamily="34" charset="-122"/>
              </a:rPr>
              <a:t>之间并无数据输入输出依赖关系，所以这两个节点间相互独立。</a:t>
            </a:r>
          </a:p>
        </p:txBody>
      </p:sp>
    </p:spTree>
    <p:extLst>
      <p:ext uri="{BB962C8B-B14F-4D97-AF65-F5344CB8AC3E}">
        <p14:creationId xmlns:p14="http://schemas.microsoft.com/office/powerpoint/2010/main" val="25905356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602526" y="143060"/>
            <a:ext cx="7886700" cy="1325563"/>
          </a:xfrm>
        </p:spPr>
        <p:txBody>
          <a:bodyPr/>
          <a:lstStyle/>
          <a:p>
            <a:r>
              <a:rPr lang="zh-CN" altLang="en-US" dirty="0">
                <a:latin typeface="微软雅黑" panose="020B0503020204020204" pitchFamily="34" charset="-122"/>
                <a:ea typeface="微软雅黑" panose="020B0503020204020204" pitchFamily="34" charset="-122"/>
              </a:rPr>
              <a:t>循环依赖</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4791620" y="1713081"/>
            <a:ext cx="3832314" cy="2453970"/>
          </a:xfrm>
        </p:spPr>
        <p:txBody>
          <a:bodyPr>
            <a:noAutofit/>
          </a:bodyPr>
          <a:lstStyle/>
          <a:p>
            <a:pPr marL="0" indent="0">
              <a:lnSpc>
                <a:spcPct val="100000"/>
              </a:lnSpc>
              <a:spcBef>
                <a:spcPts val="0"/>
              </a:spcBef>
              <a:spcAft>
                <a:spcPts val="600"/>
              </a:spcAft>
              <a:buNone/>
            </a:pPr>
            <a:r>
              <a:rPr lang="zh-CN" altLang="en-US" sz="1600" b="1" i="0" dirty="0">
                <a:effectLst/>
                <a:latin typeface="微软雅黑" panose="020B0503020204020204" pitchFamily="34" charset="-122"/>
                <a:ea typeface="微软雅黑" panose="020B0503020204020204" pitchFamily="34" charset="-122"/>
              </a:rPr>
              <a:t>循环依赖示例：</a:t>
            </a:r>
            <a:endParaRPr lang="en-US" altLang="zh-CN" sz="1600" b="1" i="0" dirty="0">
              <a:effectLst/>
              <a:latin typeface="微软雅黑" panose="020B0503020204020204" pitchFamily="34" charset="-122"/>
              <a:ea typeface="微软雅黑" panose="020B0503020204020204" pitchFamily="34" charset="-122"/>
            </a:endParaRPr>
          </a:p>
          <a:p>
            <a:pPr>
              <a:lnSpc>
                <a:spcPct val="100000"/>
              </a:lnSpc>
              <a:spcBef>
                <a:spcPts val="0"/>
              </a:spcBef>
              <a:spcAft>
                <a:spcPts val="600"/>
              </a:spcAft>
            </a:pPr>
            <a:r>
              <a:rPr lang="zh-CN" altLang="en-US" sz="1600" b="0" i="0" dirty="0">
                <a:effectLst/>
                <a:latin typeface="微软雅黑" panose="020B0503020204020204" pitchFamily="34" charset="-122"/>
                <a:ea typeface="微软雅黑" panose="020B0503020204020204" pitchFamily="34" charset="-122"/>
              </a:rPr>
              <a:t>节点</a:t>
            </a:r>
            <a:r>
              <a:rPr lang="en-US" altLang="zh-CN" sz="1600" b="0" i="0" dirty="0">
                <a:effectLst/>
                <a:latin typeface="微软雅黑" panose="020B0503020204020204" pitchFamily="34" charset="-122"/>
                <a:ea typeface="微软雅黑" panose="020B0503020204020204" pitchFamily="34" charset="-122"/>
              </a:rPr>
              <a:t>Add</a:t>
            </a:r>
            <a:r>
              <a:rPr lang="zh-CN" altLang="en-US" sz="1600" b="0" i="0" dirty="0">
                <a:effectLst/>
                <a:latin typeface="微软雅黑" panose="020B0503020204020204" pitchFamily="34" charset="-122"/>
                <a:ea typeface="微软雅黑" panose="020B0503020204020204" pitchFamily="34" charset="-122"/>
              </a:rPr>
              <a:t>间接依赖于节点</a:t>
            </a:r>
            <a:r>
              <a:rPr lang="en-US" altLang="zh-CN" sz="1600" b="0" i="0" dirty="0" err="1">
                <a:effectLst/>
                <a:latin typeface="微软雅黑" panose="020B0503020204020204" pitchFamily="34" charset="-122"/>
                <a:ea typeface="微软雅黑" panose="020B0503020204020204" pitchFamily="34" charset="-122"/>
              </a:rPr>
              <a:t>Matmul</a:t>
            </a:r>
            <a:r>
              <a:rPr lang="zh-CN" altLang="en-US" sz="1600" b="0" i="0" dirty="0">
                <a:effectLst/>
                <a:latin typeface="微软雅黑" panose="020B0503020204020204" pitchFamily="34" charset="-122"/>
                <a:ea typeface="微软雅黑" panose="020B0503020204020204" pitchFamily="34" charset="-122"/>
              </a:rPr>
              <a:t>，而节点</a:t>
            </a:r>
            <a:r>
              <a:rPr lang="en-US" altLang="zh-CN" sz="1600" b="0" i="0" dirty="0" err="1">
                <a:effectLst/>
                <a:latin typeface="微软雅黑" panose="020B0503020204020204" pitchFamily="34" charset="-122"/>
                <a:ea typeface="微软雅黑" panose="020B0503020204020204" pitchFamily="34" charset="-122"/>
              </a:rPr>
              <a:t>Matmul</a:t>
            </a:r>
            <a:r>
              <a:rPr lang="zh-CN" altLang="en-US" sz="1600" b="0" i="0" dirty="0">
                <a:effectLst/>
                <a:latin typeface="微软雅黑" panose="020B0503020204020204" pitchFamily="34" charset="-122"/>
                <a:ea typeface="微软雅黑" panose="020B0503020204020204" pitchFamily="34" charset="-122"/>
              </a:rPr>
              <a:t>直接依赖于节点</a:t>
            </a:r>
            <a:r>
              <a:rPr lang="en-US" altLang="zh-CN" sz="1600" b="0" i="0" dirty="0">
                <a:effectLst/>
                <a:latin typeface="微软雅黑" panose="020B0503020204020204" pitchFamily="34" charset="-122"/>
                <a:ea typeface="微软雅黑" panose="020B0503020204020204" pitchFamily="34" charset="-122"/>
              </a:rPr>
              <a:t>Add</a:t>
            </a:r>
            <a:r>
              <a:rPr lang="zh-CN" altLang="en-US" sz="1600" b="0" i="0" dirty="0">
                <a:effectLst/>
                <a:latin typeface="微软雅黑" panose="020B0503020204020204" pitchFamily="34" charset="-122"/>
                <a:ea typeface="微软雅黑" panose="020B0503020204020204" pitchFamily="34" charset="-122"/>
              </a:rPr>
              <a:t>，此时两个节点互相等待对方计算完成输出数据，将无法执行计算任务。</a:t>
            </a:r>
            <a:endParaRPr lang="en-US" altLang="zh-CN" sz="1600" b="0" i="0" dirty="0">
              <a:effectLst/>
              <a:latin typeface="微软雅黑" panose="020B0503020204020204" pitchFamily="34" charset="-122"/>
              <a:ea typeface="微软雅黑" panose="020B0503020204020204" pitchFamily="34" charset="-122"/>
            </a:endParaRPr>
          </a:p>
          <a:p>
            <a:pPr>
              <a:lnSpc>
                <a:spcPct val="100000"/>
              </a:lnSpc>
              <a:spcBef>
                <a:spcPts val="0"/>
              </a:spcBef>
              <a:spcAft>
                <a:spcPts val="600"/>
              </a:spcAft>
            </a:pPr>
            <a:r>
              <a:rPr lang="zh-CN" altLang="en-US" sz="1600" b="0" i="0" dirty="0">
                <a:effectLst/>
                <a:latin typeface="微软雅黑" panose="020B0503020204020204" pitchFamily="34" charset="-122"/>
                <a:ea typeface="微软雅黑" panose="020B0503020204020204" pitchFamily="34" charset="-122"/>
              </a:rPr>
              <a:t>若手动给两个节点赋予输入，计算将持续不间断进行，模型训练将无法停止造成死循环。</a:t>
            </a:r>
            <a:endParaRPr lang="zh-CN" altLang="en-US" sz="2400" i="0" dirty="0">
              <a:effectLst/>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5BDF9D2A-00F1-3097-60B4-1B4BE4BB16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7065" y="1702805"/>
            <a:ext cx="3649437" cy="4517971"/>
          </a:xfrm>
          <a:prstGeom prst="rect">
            <a:avLst/>
          </a:prstGeom>
        </p:spPr>
      </p:pic>
      <p:sp>
        <p:nvSpPr>
          <p:cNvPr id="10" name="文本框 9">
            <a:extLst>
              <a:ext uri="{FF2B5EF4-FFF2-40B4-BE49-F238E27FC236}">
                <a16:creationId xmlns:a16="http://schemas.microsoft.com/office/drawing/2014/main" id="{50F770DA-DA3A-0E6C-1696-23A822DC0409}"/>
              </a:ext>
            </a:extLst>
          </p:cNvPr>
          <p:cNvSpPr txBox="1"/>
          <p:nvPr/>
        </p:nvSpPr>
        <p:spPr>
          <a:xfrm>
            <a:off x="4791620" y="4347026"/>
            <a:ext cx="3977640" cy="1815882"/>
          </a:xfrm>
          <a:prstGeom prst="rect">
            <a:avLst/>
          </a:prstGeom>
          <a:noFill/>
        </p:spPr>
        <p:txBody>
          <a:bodyPr wrap="square" rtlCol="0">
            <a:spAutoFit/>
          </a:bodyPr>
          <a:lstStyle/>
          <a:p>
            <a:r>
              <a:rPr lang="zh-CN" altLang="en-US" sz="1600" b="1" i="0" dirty="0">
                <a:effectLst/>
                <a:latin typeface="微软雅黑" panose="020B0503020204020204" pitchFamily="34" charset="-122"/>
                <a:ea typeface="微软雅黑" panose="020B0503020204020204" pitchFamily="34" charset="-122"/>
              </a:rPr>
              <a:t>循环依赖判断方法：</a:t>
            </a:r>
            <a:r>
              <a:rPr lang="zh-CN" altLang="en-US" sz="1600" b="0" i="0" dirty="0">
                <a:effectLst/>
                <a:latin typeface="微软雅黑" panose="020B0503020204020204" pitchFamily="34" charset="-122"/>
                <a:ea typeface="微软雅黑" panose="020B0503020204020204" pitchFamily="34" charset="-122"/>
              </a:rPr>
              <a:t>在计算图中，每一个张量和运算符都具有独特的标识符，即使是相同的操作运算，在参与不同计算任务时都具有不同的标识符。因此，可以通过两个独特标识符之间的运算是否具有互相的直接依赖或间接依赖来判断是否存在循环依赖。</a:t>
            </a:r>
            <a:endParaRPr lang="zh-CN" altLang="en-US" sz="1600" dirty="0"/>
          </a:p>
        </p:txBody>
      </p:sp>
    </p:spTree>
    <p:extLst>
      <p:ext uri="{BB962C8B-B14F-4D97-AF65-F5344CB8AC3E}">
        <p14:creationId xmlns:p14="http://schemas.microsoft.com/office/powerpoint/2010/main" val="1553406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602526" y="143060"/>
            <a:ext cx="7886700" cy="1325563"/>
          </a:xfrm>
        </p:spPr>
        <p:txBody>
          <a:bodyPr/>
          <a:lstStyle/>
          <a:p>
            <a:r>
              <a:rPr lang="zh-CN" altLang="en-US" dirty="0">
                <a:latin typeface="微软雅黑" panose="020B0503020204020204" pitchFamily="34" charset="-122"/>
                <a:ea typeface="微软雅黑" panose="020B0503020204020204" pitchFamily="34" charset="-122"/>
              </a:rPr>
              <a:t>循环展开</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1058092" y="4245419"/>
            <a:ext cx="7027816" cy="2077004"/>
          </a:xfrm>
        </p:spPr>
        <p:txBody>
          <a:bodyPr>
            <a:noAutofit/>
          </a:bodyPr>
          <a:lstStyle/>
          <a:p>
            <a:r>
              <a:rPr lang="zh-CN" altLang="en-US" sz="1600" b="0" i="0" dirty="0">
                <a:effectLst/>
                <a:latin typeface="微软雅黑" panose="020B0503020204020204" pitchFamily="34" charset="-122"/>
                <a:ea typeface="微软雅黑" panose="020B0503020204020204" pitchFamily="34" charset="-122"/>
              </a:rPr>
              <a:t>深度学习计算框架中，表示循环关系通常是以展开机制（</a:t>
            </a:r>
            <a:r>
              <a:rPr lang="en-US" altLang="zh-CN" sz="1600" b="0" i="0" dirty="0">
                <a:effectLst/>
                <a:latin typeface="微软雅黑" panose="020B0503020204020204" pitchFamily="34" charset="-122"/>
                <a:ea typeface="微软雅黑" panose="020B0503020204020204" pitchFamily="34" charset="-122"/>
              </a:rPr>
              <a:t>Unrolling</a:t>
            </a:r>
            <a:r>
              <a:rPr lang="zh-CN" altLang="en-US" sz="1600" b="0" i="0" dirty="0">
                <a:effectLst/>
                <a:latin typeface="微软雅黑" panose="020B0503020204020204" pitchFamily="34" charset="-122"/>
                <a:ea typeface="微软雅黑" panose="020B0503020204020204" pitchFamily="34" charset="-122"/>
              </a:rPr>
              <a:t>）来实现。当需要实现循环关系时，循环体的计算子图按照迭代次数进行复制，将代表相邻迭代轮次的子图进行串联，相邻迭代轮次的计算子图之间就是直接依赖关系。</a:t>
            </a:r>
            <a:endParaRPr lang="en-US" altLang="zh-CN" sz="1600" b="0" i="0" dirty="0">
              <a:effectLst/>
              <a:latin typeface="微软雅黑" panose="020B0503020204020204" pitchFamily="34" charset="-122"/>
              <a:ea typeface="微软雅黑" panose="020B0503020204020204" pitchFamily="34" charset="-122"/>
            </a:endParaRPr>
          </a:p>
          <a:p>
            <a:r>
              <a:rPr lang="zh-CN" altLang="en-US" sz="1600" b="0" i="0" dirty="0">
                <a:effectLst/>
                <a:latin typeface="微软雅黑" panose="020B0503020204020204" pitchFamily="34" charset="-122"/>
                <a:ea typeface="微软雅黑" panose="020B0503020204020204" pitchFamily="34" charset="-122"/>
              </a:rPr>
              <a:t>循环关系在展开复制计算子图的时候会给复制的所有张量和运算符赋予新的标识符，区分被复制的原始子图，以避免形成循环依赖。</a:t>
            </a:r>
            <a:endParaRPr lang="en-US" altLang="zh-CN" sz="1600" b="0" i="0" dirty="0">
              <a:effectLst/>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隐藏条件：循环次数必须为已知常数</a:t>
            </a:r>
            <a:endParaRPr lang="en-US" altLang="zh-CN" sz="1600" b="0" i="0" dirty="0">
              <a:effectLst/>
              <a:latin typeface="微软雅黑" panose="020B0503020204020204" pitchFamily="34" charset="-122"/>
              <a:ea typeface="微软雅黑" panose="020B0503020204020204" pitchFamily="34" charset="-122"/>
            </a:endParaRPr>
          </a:p>
        </p:txBody>
      </p:sp>
      <p:pic>
        <p:nvPicPr>
          <p:cNvPr id="5" name="图形 4">
            <a:extLst>
              <a:ext uri="{FF2B5EF4-FFF2-40B4-BE49-F238E27FC236}">
                <a16:creationId xmlns:a16="http://schemas.microsoft.com/office/drawing/2014/main" id="{6B2CC73E-869E-BBCE-C4A4-843B47DADD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9465" y="1649104"/>
            <a:ext cx="8325070" cy="2144227"/>
          </a:xfrm>
          <a:prstGeom prst="rect">
            <a:avLst/>
          </a:prstGeom>
        </p:spPr>
      </p:pic>
    </p:spTree>
    <p:extLst>
      <p:ext uri="{BB962C8B-B14F-4D97-AF65-F5344CB8AC3E}">
        <p14:creationId xmlns:p14="http://schemas.microsoft.com/office/powerpoint/2010/main" val="16090226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628650" y="136525"/>
            <a:ext cx="7886700" cy="1325563"/>
          </a:xfrm>
        </p:spPr>
        <p:txBody>
          <a:bodyPr/>
          <a:lstStyle/>
          <a:p>
            <a:r>
              <a:rPr lang="zh-CN" altLang="en-US" dirty="0">
                <a:latin typeface="微软雅黑" panose="020B0503020204020204" pitchFamily="34" charset="-122"/>
                <a:ea typeface="微软雅黑" panose="020B0503020204020204" pitchFamily="34" charset="-122"/>
              </a:rPr>
              <a:t>控制流</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628650" y="1200830"/>
            <a:ext cx="7886700" cy="5232627"/>
          </a:xfrm>
        </p:spPr>
        <p:txBody>
          <a:bodyPr>
            <a:noAutofit/>
          </a:bodyPr>
          <a:lstStyle/>
          <a:p>
            <a:pPr>
              <a:lnSpc>
                <a:spcPct val="100000"/>
              </a:lnSpc>
            </a:pPr>
            <a:r>
              <a:rPr lang="zh-CN" altLang="en-US" sz="1800" i="0" dirty="0">
                <a:effectLst/>
                <a:latin typeface="微软雅黑" panose="020B0503020204020204" pitchFamily="34" charset="-122"/>
                <a:ea typeface="微软雅黑" panose="020B0503020204020204" pitchFamily="34" charset="-122"/>
              </a:rPr>
              <a:t>若计算图中</a:t>
            </a:r>
            <a:r>
              <a:rPr lang="zh-CN" altLang="en-US" sz="1800" b="1" i="0" dirty="0">
                <a:effectLst/>
                <a:latin typeface="微软雅黑" panose="020B0503020204020204" pitchFamily="34" charset="-122"/>
                <a:ea typeface="微软雅黑" panose="020B0503020204020204" pitchFamily="34" charset="-122"/>
              </a:rPr>
              <a:t>无控制流</a:t>
            </a:r>
            <a:r>
              <a:rPr lang="zh-CN" altLang="en-US" sz="1800" i="0" dirty="0">
                <a:effectLst/>
                <a:latin typeface="微软雅黑" panose="020B0503020204020204" pitchFamily="34" charset="-122"/>
                <a:ea typeface="微软雅黑" panose="020B0503020204020204" pitchFamily="34" charset="-122"/>
              </a:rPr>
              <a:t>，则每个节点只执行一次，当</a:t>
            </a:r>
            <a:r>
              <a:rPr lang="zh-CN" altLang="en-US" sz="1800" b="1" i="0" dirty="0">
                <a:effectLst/>
                <a:latin typeface="微软雅黑" panose="020B0503020204020204" pitchFamily="34" charset="-122"/>
                <a:ea typeface="微软雅黑" panose="020B0503020204020204" pitchFamily="34" charset="-122"/>
              </a:rPr>
              <a:t>所有节点按照顺序执行</a:t>
            </a:r>
            <a:r>
              <a:rPr lang="zh-CN" altLang="en-US" sz="1800" i="0" dirty="0">
                <a:effectLst/>
                <a:latin typeface="微软雅黑" panose="020B0503020204020204" pitchFamily="34" charset="-122"/>
                <a:ea typeface="微软雅黑" panose="020B0503020204020204" pitchFamily="34" charset="-122"/>
              </a:rPr>
              <a:t>完时，计算图即完成计算。</a:t>
            </a:r>
            <a:endParaRPr lang="en-US" altLang="zh-CN" sz="1800" i="0" dirty="0">
              <a:effectLst/>
              <a:latin typeface="微软雅黑" panose="020B0503020204020204" pitchFamily="34" charset="-122"/>
              <a:ea typeface="微软雅黑" panose="020B0503020204020204" pitchFamily="34" charset="-122"/>
            </a:endParaRPr>
          </a:p>
          <a:p>
            <a:pPr>
              <a:lnSpc>
                <a:spcPct val="100000"/>
              </a:lnSpc>
            </a:pPr>
            <a:r>
              <a:rPr lang="zh-CN" altLang="en-US" sz="1800" i="0" dirty="0">
                <a:effectLst/>
                <a:latin typeface="微软雅黑" panose="020B0503020204020204" pitchFamily="34" charset="-122"/>
                <a:ea typeface="微软雅黑" panose="020B0503020204020204" pitchFamily="34" charset="-122"/>
              </a:rPr>
              <a:t>加入控制流后可以让计算图中某些节点</a:t>
            </a:r>
            <a:r>
              <a:rPr lang="zh-CN" altLang="en-US" sz="1800" b="1" i="0" dirty="0">
                <a:effectLst/>
                <a:latin typeface="微软雅黑" panose="020B0503020204020204" pitchFamily="34" charset="-122"/>
                <a:ea typeface="微软雅黑" panose="020B0503020204020204" pitchFamily="34" charset="-122"/>
              </a:rPr>
              <a:t>循环</a:t>
            </a:r>
            <a:r>
              <a:rPr lang="zh-CN" altLang="en-US" sz="1800" i="0" dirty="0">
                <a:effectLst/>
                <a:latin typeface="微软雅黑" panose="020B0503020204020204" pitchFamily="34" charset="-122"/>
                <a:ea typeface="微软雅黑" panose="020B0503020204020204" pitchFamily="34" charset="-122"/>
              </a:rPr>
              <a:t>执行</a:t>
            </a:r>
            <a:r>
              <a:rPr lang="zh-CN" altLang="en-US" sz="1800" b="1" i="0" dirty="0">
                <a:effectLst/>
                <a:latin typeface="微软雅黑" panose="020B0503020204020204" pitchFamily="34" charset="-122"/>
                <a:ea typeface="微软雅黑" panose="020B0503020204020204" pitchFamily="34" charset="-122"/>
              </a:rPr>
              <a:t>任意次数</a:t>
            </a:r>
            <a:r>
              <a:rPr lang="zh-CN" altLang="en-US" sz="1800" i="0" dirty="0">
                <a:effectLst/>
                <a:latin typeface="微软雅黑" panose="020B0503020204020204" pitchFamily="34" charset="-122"/>
                <a:ea typeface="微软雅黑" panose="020B0503020204020204" pitchFamily="34" charset="-122"/>
              </a:rPr>
              <a:t>，也可以根据</a:t>
            </a:r>
            <a:r>
              <a:rPr lang="zh-CN" altLang="en-US" sz="1800" b="1" i="0" dirty="0">
                <a:effectLst/>
                <a:latin typeface="微软雅黑" panose="020B0503020204020204" pitchFamily="34" charset="-122"/>
                <a:ea typeface="微软雅黑" panose="020B0503020204020204" pitchFamily="34" charset="-122"/>
              </a:rPr>
              <a:t>条件判断</a:t>
            </a:r>
            <a:r>
              <a:rPr lang="zh-CN" altLang="en-US" sz="1800" i="0" dirty="0">
                <a:effectLst/>
                <a:latin typeface="微软雅黑" panose="020B0503020204020204" pitchFamily="34" charset="-122"/>
                <a:ea typeface="微软雅黑" panose="020B0503020204020204" pitchFamily="34" charset="-122"/>
              </a:rPr>
              <a:t>选择某些节点不执行</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a:lnSpc>
                <a:spcPct val="100000"/>
              </a:lnSpc>
            </a:pPr>
            <a:r>
              <a:rPr lang="zh-CN" altLang="en-US" sz="1800" i="0" dirty="0">
                <a:effectLst/>
                <a:latin typeface="微软雅黑" panose="020B0503020204020204" pitchFamily="34" charset="-122"/>
                <a:ea typeface="微软雅黑" panose="020B0503020204020204" pitchFamily="34" charset="-122"/>
              </a:rPr>
              <a:t>控制流使得我们可以构建更加灵活和复杂的模型，如基于递归神经网络和强化学习的模型就依赖于循环递归关系和依据数据的条件执行。</a:t>
            </a:r>
            <a:endParaRPr lang="en-US" altLang="zh-CN" sz="1800" i="0" dirty="0">
              <a:effectLst/>
              <a:latin typeface="微软雅黑" panose="020B0503020204020204" pitchFamily="34" charset="-122"/>
              <a:ea typeface="微软雅黑" panose="020B0503020204020204" pitchFamily="34" charset="-122"/>
            </a:endParaRPr>
          </a:p>
          <a:p>
            <a:pPr>
              <a:lnSpc>
                <a:spcPct val="100000"/>
              </a:lnSpc>
            </a:pPr>
            <a:r>
              <a:rPr lang="zh-CN" altLang="en-US" sz="1800" i="0" dirty="0">
                <a:effectLst/>
                <a:latin typeface="微软雅黑" panose="020B0503020204020204" pitchFamily="34" charset="-122"/>
                <a:ea typeface="微软雅黑" panose="020B0503020204020204" pitchFamily="34" charset="-122"/>
              </a:rPr>
              <a:t>当模型包含控制流操作时，梯度在反向传播经过控制流时，</a:t>
            </a:r>
            <a:r>
              <a:rPr lang="zh-CN" altLang="en-US" sz="1800" b="1" i="0" dirty="0">
                <a:effectLst/>
                <a:latin typeface="微软雅黑" panose="020B0503020204020204" pitchFamily="34" charset="-122"/>
                <a:ea typeface="微软雅黑" panose="020B0503020204020204" pitchFamily="34" charset="-122"/>
              </a:rPr>
              <a:t>需要在反向梯度计算图中也构造生成相应的控制流</a:t>
            </a:r>
            <a:r>
              <a:rPr lang="zh-CN" altLang="en-US" sz="1800" i="0" dirty="0">
                <a:effectLst/>
                <a:latin typeface="微软雅黑" panose="020B0503020204020204" pitchFamily="34" charset="-122"/>
                <a:ea typeface="微软雅黑" panose="020B0503020204020204" pitchFamily="34" charset="-122"/>
              </a:rPr>
              <a:t>，才能够正确计算参与运算的张量梯度。</a:t>
            </a:r>
            <a:endParaRPr lang="en-US" altLang="zh-CN" sz="1800" i="0" dirty="0">
              <a:effectLst/>
              <a:latin typeface="微软雅黑" panose="020B0503020204020204" pitchFamily="34" charset="-122"/>
              <a:ea typeface="微软雅黑" panose="020B0503020204020204" pitchFamily="34" charset="-122"/>
            </a:endParaRPr>
          </a:p>
          <a:p>
            <a:pPr>
              <a:lnSpc>
                <a:spcPct val="100000"/>
              </a:lnSpc>
            </a:pPr>
            <a:r>
              <a:rPr lang="zh-CN" altLang="en-US" sz="1800" i="0" dirty="0">
                <a:effectLst/>
                <a:latin typeface="微软雅黑" panose="020B0503020204020204" pitchFamily="34" charset="-122"/>
                <a:ea typeface="微软雅黑" panose="020B0503020204020204" pitchFamily="34" charset="-122"/>
              </a:rPr>
              <a:t>目前主流的计算框架中通常使用两种方式来提供控制流：</a:t>
            </a:r>
          </a:p>
          <a:p>
            <a:pPr lvl="1">
              <a:lnSpc>
                <a:spcPct val="100000"/>
              </a:lnSpc>
              <a:buFont typeface="Wingdings" panose="05000000000000000000" pitchFamily="2" charset="2"/>
              <a:buChar char="Ø"/>
            </a:pPr>
            <a:r>
              <a:rPr lang="zh-CN" altLang="en-US" sz="1600" b="1" i="0" dirty="0">
                <a:effectLst/>
                <a:latin typeface="微软雅黑" panose="020B0503020204020204" pitchFamily="34" charset="-122"/>
                <a:ea typeface="微软雅黑" panose="020B0503020204020204" pitchFamily="34" charset="-122"/>
              </a:rPr>
              <a:t>计算框架控制原语：</a:t>
            </a:r>
            <a:r>
              <a:rPr lang="zh-CN" altLang="en-US" sz="1600" i="0" dirty="0">
                <a:effectLst/>
                <a:latin typeface="微软雅黑" panose="020B0503020204020204" pitchFamily="34" charset="-122"/>
                <a:ea typeface="微软雅黑" panose="020B0503020204020204" pitchFamily="34" charset="-122"/>
              </a:rPr>
              <a:t>计算框架在内部设计了低级别细粒度的控制原语运算符，通过原语运算符的结合使用来实现控制流，这种实现方式也被称为图内方法（</a:t>
            </a:r>
            <a:r>
              <a:rPr lang="en-US" altLang="zh-CN" sz="1600" i="0" dirty="0">
                <a:effectLst/>
                <a:latin typeface="微软雅黑" panose="020B0503020204020204" pitchFamily="34" charset="-122"/>
                <a:ea typeface="微软雅黑" panose="020B0503020204020204" pitchFamily="34" charset="-122"/>
              </a:rPr>
              <a:t>In-graph approach</a:t>
            </a:r>
            <a:r>
              <a:rPr lang="zh-CN" altLang="en-US" sz="1600" i="0" dirty="0">
                <a:effectLst/>
                <a:latin typeface="微软雅黑" panose="020B0503020204020204" pitchFamily="34" charset="-122"/>
                <a:ea typeface="微软雅黑" panose="020B0503020204020204" pitchFamily="34" charset="-122"/>
              </a:rPr>
              <a:t>）。此类方法的代表就是</a:t>
            </a:r>
            <a:r>
              <a:rPr lang="en-US" altLang="zh-CN" sz="1600" i="0" dirty="0">
                <a:effectLst/>
                <a:latin typeface="微软雅黑" panose="020B0503020204020204" pitchFamily="34" charset="-122"/>
                <a:ea typeface="微软雅黑" panose="020B0503020204020204" pitchFamily="34" charset="-122"/>
              </a:rPr>
              <a:t>TensorFlow</a:t>
            </a:r>
            <a:r>
              <a:rPr lang="zh-CN" altLang="en-US" sz="1600" i="0" dirty="0">
                <a:effectLst/>
                <a:latin typeface="微软雅黑" panose="020B0503020204020204" pitchFamily="34" charset="-122"/>
                <a:ea typeface="微软雅黑" panose="020B0503020204020204" pitchFamily="34" charset="-122"/>
              </a:rPr>
              <a:t>。</a:t>
            </a:r>
          </a:p>
          <a:p>
            <a:pPr lvl="1">
              <a:lnSpc>
                <a:spcPct val="100000"/>
              </a:lnSpc>
              <a:buFont typeface="Wingdings" panose="05000000000000000000" pitchFamily="2" charset="2"/>
              <a:buChar char="Ø"/>
            </a:pPr>
            <a:r>
              <a:rPr lang="zh-CN" altLang="en-US" sz="1600" b="1" i="0" dirty="0">
                <a:effectLst/>
                <a:latin typeface="微软雅黑" panose="020B0503020204020204" pitchFamily="34" charset="-122"/>
                <a:ea typeface="微软雅黑" panose="020B0503020204020204" pitchFamily="34" charset="-122"/>
              </a:rPr>
              <a:t>前端语言控制流：</a:t>
            </a:r>
            <a:r>
              <a:rPr lang="zh-CN" altLang="en-US" sz="1600" i="0" dirty="0">
                <a:effectLst/>
                <a:latin typeface="微软雅黑" panose="020B0503020204020204" pitchFamily="34" charset="-122"/>
                <a:ea typeface="微软雅黑" panose="020B0503020204020204" pitchFamily="34" charset="-122"/>
              </a:rPr>
              <a:t>通过高级语言</a:t>
            </a:r>
            <a:r>
              <a:rPr lang="en-US" altLang="zh-CN" sz="1600" i="0" dirty="0">
                <a:effectLst/>
                <a:latin typeface="微软雅黑" panose="020B0503020204020204" pitchFamily="34" charset="-122"/>
                <a:ea typeface="微软雅黑" panose="020B0503020204020204" pitchFamily="34" charset="-122"/>
              </a:rPr>
              <a:t>Python</a:t>
            </a:r>
            <a:r>
              <a:rPr lang="zh-CN" altLang="en-US" sz="1600" i="0" dirty="0">
                <a:effectLst/>
                <a:latin typeface="微软雅黑" panose="020B0503020204020204" pitchFamily="34" charset="-122"/>
                <a:ea typeface="微软雅黑" panose="020B0503020204020204" pitchFamily="34" charset="-122"/>
              </a:rPr>
              <a:t>、</a:t>
            </a:r>
            <a:r>
              <a:rPr lang="en-US" altLang="zh-CN" sz="1600" i="0" dirty="0">
                <a:effectLst/>
                <a:latin typeface="微软雅黑" panose="020B0503020204020204" pitchFamily="34" charset="-122"/>
                <a:ea typeface="微软雅黑" panose="020B0503020204020204" pitchFamily="34" charset="-122"/>
              </a:rPr>
              <a:t>C++</a:t>
            </a:r>
            <a:r>
              <a:rPr lang="zh-CN" altLang="en-US" sz="1600" i="0" dirty="0">
                <a:effectLst/>
                <a:latin typeface="微软雅黑" panose="020B0503020204020204" pitchFamily="34" charset="-122"/>
                <a:ea typeface="微软雅黑" panose="020B0503020204020204" pitchFamily="34" charset="-122"/>
              </a:rPr>
              <a:t>的控制流语句来进行计算图中的控制决策，这类实现方式也被称为图外方法（</a:t>
            </a:r>
            <a:r>
              <a:rPr lang="en-US" altLang="zh-CN" sz="1600" i="0" dirty="0">
                <a:effectLst/>
                <a:latin typeface="微软雅黑" panose="020B0503020204020204" pitchFamily="34" charset="-122"/>
                <a:ea typeface="微软雅黑" panose="020B0503020204020204" pitchFamily="34" charset="-122"/>
              </a:rPr>
              <a:t>Out-of-graph approach</a:t>
            </a:r>
            <a:r>
              <a:rPr lang="zh-CN" altLang="en-US" sz="1600" i="0" dirty="0">
                <a:effectLst/>
                <a:latin typeface="微软雅黑" panose="020B0503020204020204" pitchFamily="34" charset="-122"/>
                <a:ea typeface="微软雅黑" panose="020B0503020204020204" pitchFamily="34" charset="-122"/>
              </a:rPr>
              <a:t>）。计算框架</a:t>
            </a:r>
            <a:r>
              <a:rPr lang="en-US" altLang="zh-CN" sz="1600" i="0" dirty="0" err="1">
                <a:effectLst/>
                <a:latin typeface="微软雅黑" panose="020B0503020204020204" pitchFamily="34" charset="-122"/>
                <a:ea typeface="微软雅黑" panose="020B0503020204020204" pitchFamily="34" charset="-122"/>
              </a:rPr>
              <a:t>PyTorch</a:t>
            </a:r>
            <a:r>
              <a:rPr lang="zh-CN" altLang="en-US" sz="1600" i="0" dirty="0">
                <a:effectLst/>
                <a:latin typeface="微软雅黑" panose="020B0503020204020204" pitchFamily="34" charset="-122"/>
                <a:ea typeface="微软雅黑" panose="020B0503020204020204" pitchFamily="34" charset="-122"/>
              </a:rPr>
              <a:t>、</a:t>
            </a:r>
            <a:r>
              <a:rPr lang="en-US" altLang="zh-CN" sz="1600" i="0" dirty="0" err="1">
                <a:effectLst/>
                <a:latin typeface="微软雅黑" panose="020B0503020204020204" pitchFamily="34" charset="-122"/>
                <a:ea typeface="微软雅黑" panose="020B0503020204020204" pitchFamily="34" charset="-122"/>
              </a:rPr>
              <a:t>MindSpore</a:t>
            </a:r>
            <a:r>
              <a:rPr lang="zh-CN" altLang="en-US" sz="1600" i="0" dirty="0">
                <a:effectLst/>
                <a:latin typeface="微软雅黑" panose="020B0503020204020204" pitchFamily="34" charset="-122"/>
                <a:ea typeface="微软雅黑" panose="020B0503020204020204" pitchFamily="34" charset="-122"/>
              </a:rPr>
              <a:t>中就直接使用</a:t>
            </a:r>
            <a:r>
              <a:rPr lang="en-US" altLang="zh-CN" sz="1600" i="0" dirty="0">
                <a:effectLst/>
                <a:latin typeface="微软雅黑" panose="020B0503020204020204" pitchFamily="34" charset="-122"/>
                <a:ea typeface="微软雅黑" panose="020B0503020204020204" pitchFamily="34" charset="-122"/>
              </a:rPr>
              <a:t>Python</a:t>
            </a:r>
            <a:r>
              <a:rPr lang="zh-CN" altLang="en-US" sz="1600" i="0" dirty="0">
                <a:effectLst/>
                <a:latin typeface="微软雅黑" panose="020B0503020204020204" pitchFamily="34" charset="-122"/>
                <a:ea typeface="微软雅黑" panose="020B0503020204020204" pitchFamily="34" charset="-122"/>
              </a:rPr>
              <a:t>的控制流，将控制流和数据流之间保持了严格的分离。</a:t>
            </a:r>
          </a:p>
        </p:txBody>
      </p:sp>
    </p:spTree>
    <p:extLst>
      <p:ext uri="{BB962C8B-B14F-4D97-AF65-F5344CB8AC3E}">
        <p14:creationId xmlns:p14="http://schemas.microsoft.com/office/powerpoint/2010/main" val="28161317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p:txBody>
          <a:bodyPr>
            <a:normAutofit/>
          </a:bodyPr>
          <a:lstStyle/>
          <a:p>
            <a:r>
              <a:rPr lang="zh-CN" altLang="en-US" sz="4000" dirty="0">
                <a:latin typeface="微软雅黑" panose="020B0503020204020204" pitchFamily="34" charset="-122"/>
                <a:ea typeface="微软雅黑" panose="020B0503020204020204" pitchFamily="34" charset="-122"/>
              </a:rPr>
              <a:t>控制流图内和图外方法的优缺点</a:t>
            </a:r>
            <a:endParaRPr lang="zh-CN" altLang="en-US" sz="4000"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628650" y="1586185"/>
            <a:ext cx="7886700" cy="4507637"/>
          </a:xfrm>
        </p:spPr>
        <p:txBody>
          <a:bodyPr>
            <a:noAutofit/>
          </a:bodyPr>
          <a:lstStyle/>
          <a:p>
            <a:pPr marL="0" indent="0">
              <a:lnSpc>
                <a:spcPct val="100000"/>
              </a:lnSpc>
              <a:spcAft>
                <a:spcPts val="600"/>
              </a:spcAft>
              <a:buNone/>
            </a:pPr>
            <a:r>
              <a:rPr lang="zh-CN" altLang="en-US" sz="1800" b="1" i="0" dirty="0">
                <a:effectLst/>
                <a:latin typeface="微软雅黑" panose="020B0503020204020204" pitchFamily="34" charset="-122"/>
                <a:ea typeface="微软雅黑" panose="020B0503020204020204" pitchFamily="34" charset="-122"/>
              </a:rPr>
              <a:t>控制流图内和图外方法的优缺点：</a:t>
            </a:r>
            <a:endParaRPr lang="en-US" altLang="zh-CN" sz="1800" b="1" i="0" dirty="0">
              <a:effectLst/>
              <a:latin typeface="微软雅黑" panose="020B0503020204020204" pitchFamily="34" charset="-122"/>
              <a:ea typeface="微软雅黑" panose="020B0503020204020204" pitchFamily="34" charset="-122"/>
            </a:endParaRPr>
          </a:p>
          <a:p>
            <a:pPr>
              <a:lnSpc>
                <a:spcPct val="100000"/>
              </a:lnSpc>
              <a:spcBef>
                <a:spcPts val="0"/>
              </a:spcBef>
              <a:spcAft>
                <a:spcPts val="600"/>
              </a:spcAft>
            </a:pPr>
            <a:r>
              <a:rPr lang="zh-CN" altLang="en-US" sz="1800" i="0" dirty="0">
                <a:effectLst/>
                <a:latin typeface="微软雅黑" panose="020B0503020204020204" pitchFamily="34" charset="-122"/>
                <a:ea typeface="微软雅黑" panose="020B0503020204020204" pitchFamily="34" charset="-122"/>
              </a:rPr>
              <a:t>图内方法：</a:t>
            </a:r>
            <a:endParaRPr lang="en-US" altLang="zh-CN" sz="1800" i="0" dirty="0">
              <a:effectLst/>
              <a:latin typeface="微软雅黑" panose="020B0503020204020204" pitchFamily="34" charset="-122"/>
              <a:ea typeface="微软雅黑" panose="020B0503020204020204" pitchFamily="34" charset="-122"/>
            </a:endParaRPr>
          </a:p>
          <a:p>
            <a:pPr lvl="1">
              <a:lnSpc>
                <a:spcPct val="100000"/>
              </a:lnSpc>
              <a:spcBef>
                <a:spcPts val="0"/>
              </a:spcBef>
              <a:spcAft>
                <a:spcPts val="600"/>
              </a:spcAft>
              <a:buFont typeface="Wingdings" panose="05000000000000000000" pitchFamily="2" charset="2"/>
              <a:buChar char="Ø"/>
            </a:pPr>
            <a:r>
              <a:rPr lang="zh-CN" altLang="en-US" sz="1600" i="0" dirty="0">
                <a:effectLst/>
                <a:latin typeface="微软雅黑" panose="020B0503020204020204" pitchFamily="34" charset="-122"/>
                <a:ea typeface="微软雅黑" panose="020B0503020204020204" pitchFamily="34" charset="-122"/>
              </a:rPr>
              <a:t>优点：</a:t>
            </a:r>
            <a:r>
              <a:rPr lang="en-US" altLang="zh-CN" sz="1600" i="0" dirty="0">
                <a:effectLst/>
                <a:latin typeface="微软雅黑" panose="020B0503020204020204" pitchFamily="34" charset="-122"/>
                <a:ea typeface="微软雅黑" panose="020B0503020204020204" pitchFamily="34" charset="-122"/>
              </a:rPr>
              <a:t>1</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zh-CN" altLang="en-US" sz="1600" i="0" dirty="0">
                <a:effectLst/>
                <a:latin typeface="微软雅黑" panose="020B0503020204020204" pitchFamily="34" charset="-122"/>
                <a:ea typeface="微软雅黑" panose="020B0503020204020204" pitchFamily="34" charset="-122"/>
              </a:rPr>
              <a:t>在进行模型编译、优化与运行时更加方便和高效；</a:t>
            </a:r>
            <a:r>
              <a:rPr lang="en-US" altLang="zh-CN" sz="1600" i="0" dirty="0">
                <a:effectLst/>
                <a:latin typeface="微软雅黑" panose="020B0503020204020204" pitchFamily="34" charset="-122"/>
                <a:ea typeface="微软雅黑" panose="020B0503020204020204" pitchFamily="34" charset="-122"/>
              </a:rPr>
              <a:t>2) </a:t>
            </a:r>
            <a:r>
              <a:rPr lang="zh-CN" altLang="en-US" sz="1600" i="0" dirty="0">
                <a:effectLst/>
                <a:latin typeface="微软雅黑" panose="020B0503020204020204" pitchFamily="34" charset="-122"/>
                <a:ea typeface="微软雅黑" panose="020B0503020204020204" pitchFamily="34" charset="-122"/>
              </a:rPr>
              <a:t>可以准确的判定机器学习模型中计算梯度时需要缓存的变量，提高运行效率；</a:t>
            </a:r>
            <a:r>
              <a:rPr lang="en-US" altLang="zh-CN" sz="1600" i="0" dirty="0">
                <a:effectLst/>
                <a:latin typeface="微软雅黑" panose="020B0503020204020204" pitchFamily="34" charset="-122"/>
                <a:ea typeface="微软雅黑" panose="020B0503020204020204" pitchFamily="34" charset="-122"/>
              </a:rPr>
              <a:t>3</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a:t>
            </a:r>
            <a:r>
              <a:rPr lang="zh-CN" altLang="en-US" sz="1600" i="0" dirty="0">
                <a:effectLst/>
                <a:latin typeface="微软雅黑" panose="020B0503020204020204" pitchFamily="34" charset="-122"/>
                <a:ea typeface="微软雅黑" panose="020B0503020204020204" pitchFamily="34" charset="-122"/>
              </a:rPr>
              <a:t>不依赖外部语言</a:t>
            </a:r>
            <a:r>
              <a:rPr lang="zh-CN" altLang="en-US" sz="1600" dirty="0">
                <a:latin typeface="微软雅黑" panose="020B0503020204020204" pitchFamily="34" charset="-122"/>
                <a:ea typeface="微软雅黑" panose="020B0503020204020204" pitchFamily="34" charset="-122"/>
              </a:rPr>
              <a:t>，</a:t>
            </a:r>
            <a:r>
              <a:rPr lang="zh-CN" altLang="en-US" sz="1600" i="0" dirty="0">
                <a:effectLst/>
                <a:latin typeface="微软雅黑" panose="020B0503020204020204" pitchFamily="34" charset="-122"/>
                <a:ea typeface="微软雅黑" panose="020B0503020204020204" pitchFamily="34" charset="-122"/>
              </a:rPr>
              <a:t>便于部署到不同的运行环境中。</a:t>
            </a:r>
            <a:endParaRPr lang="en-US" altLang="zh-CN" sz="1600" i="0" dirty="0">
              <a:effectLst/>
              <a:latin typeface="微软雅黑" panose="020B0503020204020204" pitchFamily="34" charset="-122"/>
              <a:ea typeface="微软雅黑" panose="020B0503020204020204" pitchFamily="34" charset="-122"/>
            </a:endParaRPr>
          </a:p>
          <a:p>
            <a:pPr lvl="1">
              <a:lnSpc>
                <a:spcPct val="100000"/>
              </a:lnSpc>
              <a:spcAft>
                <a:spcPts val="600"/>
              </a:spcAft>
              <a:buFont typeface="Wingdings" panose="05000000000000000000" pitchFamily="2" charset="2"/>
              <a:buChar char="Ø"/>
            </a:pPr>
            <a:r>
              <a:rPr lang="zh-CN" altLang="en-US" sz="1600" i="0" dirty="0">
                <a:effectLst/>
                <a:latin typeface="微软雅黑" panose="020B0503020204020204" pitchFamily="34" charset="-122"/>
                <a:ea typeface="微软雅黑" panose="020B0503020204020204" pitchFamily="34" charset="-122"/>
              </a:rPr>
              <a:t>缺点：与前端语言控制流相比，控制原语缺乏进一步的抽象，对于用户不友好，需要掌握控制原语的使用方法，结合前端语言使用才能描述复杂模型结构。</a:t>
            </a:r>
          </a:p>
          <a:p>
            <a:pPr>
              <a:lnSpc>
                <a:spcPct val="100000"/>
              </a:lnSpc>
              <a:spcAft>
                <a:spcPts val="600"/>
              </a:spcAft>
            </a:pPr>
            <a:r>
              <a:rPr lang="zh-CN" altLang="en-US" sz="1800" i="0" dirty="0">
                <a:effectLst/>
                <a:latin typeface="微软雅黑" panose="020B0503020204020204" pitchFamily="34" charset="-122"/>
                <a:ea typeface="微软雅黑" panose="020B0503020204020204" pitchFamily="34" charset="-122"/>
              </a:rPr>
              <a:t>图外方法：</a:t>
            </a:r>
            <a:endParaRPr lang="en-US" altLang="zh-CN" sz="1800" i="0" dirty="0">
              <a:effectLst/>
              <a:latin typeface="微软雅黑" panose="020B0503020204020204" pitchFamily="34" charset="-122"/>
              <a:ea typeface="微软雅黑" panose="020B0503020204020204" pitchFamily="34" charset="-122"/>
            </a:endParaRPr>
          </a:p>
          <a:p>
            <a:pPr lvl="1">
              <a:lnSpc>
                <a:spcPct val="100000"/>
              </a:lnSpc>
              <a:spcBef>
                <a:spcPts val="0"/>
              </a:spcBef>
              <a:spcAft>
                <a:spcPts val="600"/>
              </a:spcAft>
            </a:pPr>
            <a:r>
              <a:rPr lang="zh-CN" altLang="en-US" sz="1600" dirty="0">
                <a:latin typeface="微软雅黑" panose="020B0503020204020204" pitchFamily="34" charset="-122"/>
                <a:ea typeface="微软雅黑" panose="020B0503020204020204" pitchFamily="34" charset="-122"/>
              </a:rPr>
              <a:t>优点：</a:t>
            </a:r>
            <a:r>
              <a:rPr lang="zh-CN" altLang="en-US" sz="1600" i="0" dirty="0">
                <a:effectLst/>
                <a:latin typeface="微软雅黑" panose="020B0503020204020204" pitchFamily="34" charset="-122"/>
                <a:ea typeface="微软雅黑" panose="020B0503020204020204" pitchFamily="34" charset="-122"/>
              </a:rPr>
              <a:t>直接使用前端语言控制流则相对更加灵活易用，用户编写模型控制时更加便捷直观。</a:t>
            </a:r>
            <a:endParaRPr lang="en-US" altLang="zh-CN" sz="1600" i="0" dirty="0">
              <a:effectLst/>
              <a:latin typeface="微软雅黑" panose="020B0503020204020204" pitchFamily="34" charset="-122"/>
              <a:ea typeface="微软雅黑" panose="020B0503020204020204" pitchFamily="34" charset="-122"/>
            </a:endParaRPr>
          </a:p>
          <a:p>
            <a:pPr lvl="1">
              <a:lnSpc>
                <a:spcPct val="100000"/>
              </a:lnSpc>
              <a:spcAft>
                <a:spcPts val="600"/>
              </a:spcAft>
            </a:pPr>
            <a:r>
              <a:rPr lang="zh-CN" altLang="en-US" sz="1600" i="0" dirty="0">
                <a:effectLst/>
                <a:latin typeface="微软雅黑" panose="020B0503020204020204" pitchFamily="34" charset="-122"/>
                <a:ea typeface="微软雅黑" panose="020B0503020204020204" pitchFamily="34" charset="-122"/>
              </a:rPr>
              <a:t>缺点：模型优化部署时需要在编译阶段将前端语言的控制流转化为框架原语描述。</a:t>
            </a:r>
            <a:endParaRPr lang="zh-CN" altLang="en-US" sz="1400" i="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97282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628650" y="220167"/>
            <a:ext cx="7886700" cy="1325563"/>
          </a:xfrm>
        </p:spPr>
        <p:txBody>
          <a:bodyPr/>
          <a:lstStyle/>
          <a:p>
            <a:r>
              <a:rPr lang="zh-CN" altLang="en-US" dirty="0">
                <a:latin typeface="微软雅黑" panose="020B0503020204020204" pitchFamily="34" charset="-122"/>
                <a:ea typeface="微软雅黑" panose="020B0503020204020204" pitchFamily="34" charset="-122"/>
              </a:rPr>
              <a:t>带</a:t>
            </a:r>
            <a:r>
              <a:rPr lang="en-US" altLang="zh-CN" dirty="0">
                <a:latin typeface="微软雅黑" panose="020B0503020204020204" pitchFamily="34" charset="-122"/>
                <a:ea typeface="微软雅黑" panose="020B0503020204020204" pitchFamily="34" charset="-122"/>
              </a:rPr>
              <a:t>if</a:t>
            </a:r>
            <a:r>
              <a:rPr lang="zh-CN" altLang="en-US" dirty="0">
                <a:latin typeface="微软雅黑" panose="020B0503020204020204" pitchFamily="34" charset="-122"/>
                <a:ea typeface="微软雅黑" panose="020B0503020204020204" pitchFamily="34" charset="-122"/>
              </a:rPr>
              <a:t>条件的矩阵乘法示例</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5910942" y="3342519"/>
            <a:ext cx="3004458" cy="2843073"/>
          </a:xfrm>
        </p:spPr>
        <p:txBody>
          <a:bodyPr>
            <a:noAutofit/>
          </a:bodyPr>
          <a:lstStyle/>
          <a:p>
            <a:pPr>
              <a:lnSpc>
                <a:spcPct val="100000"/>
              </a:lnSpc>
              <a:spcAft>
                <a:spcPts val="600"/>
              </a:spcAft>
            </a:pPr>
            <a:r>
              <a:rPr lang="zh-CN" altLang="en-US" sz="1800" i="0" dirty="0">
                <a:effectLst/>
                <a:latin typeface="微软雅黑" panose="020B0503020204020204" pitchFamily="34" charset="-122"/>
                <a:ea typeface="微软雅黑" panose="020B0503020204020204" pitchFamily="34" charset="-122"/>
              </a:rPr>
              <a:t>对于具有</a:t>
            </a:r>
            <a:r>
              <a:rPr lang="en-US" altLang="zh-CN" sz="1800" i="0" dirty="0">
                <a:effectLst/>
                <a:latin typeface="微软雅黑" panose="020B0503020204020204" pitchFamily="34" charset="-122"/>
                <a:ea typeface="微软雅黑" panose="020B0503020204020204" pitchFamily="34" charset="-122"/>
              </a:rPr>
              <a:t>if-</a:t>
            </a:r>
            <a:r>
              <a:rPr lang="zh-CN" altLang="en-US" sz="1800" i="0" dirty="0">
                <a:effectLst/>
                <a:latin typeface="微软雅黑" panose="020B0503020204020204" pitchFamily="34" charset="-122"/>
                <a:ea typeface="微软雅黑" panose="020B0503020204020204" pitchFamily="34" charset="-122"/>
              </a:rPr>
              <a:t>条件的模型，梯度计算需要知道采用了条件的哪个分支，然后将梯度逻辑应用于该分支。</a:t>
            </a:r>
            <a:endParaRPr lang="en-US" altLang="zh-CN" sz="1800" i="0" dirty="0">
              <a:effectLst/>
              <a:latin typeface="微软雅黑" panose="020B0503020204020204" pitchFamily="34" charset="-122"/>
              <a:ea typeface="微软雅黑" panose="020B0503020204020204" pitchFamily="34" charset="-122"/>
            </a:endParaRPr>
          </a:p>
          <a:p>
            <a:pPr>
              <a:lnSpc>
                <a:spcPct val="100000"/>
              </a:lnSpc>
              <a:spcAft>
                <a:spcPts val="600"/>
              </a:spcAft>
            </a:pPr>
            <a:r>
              <a:rPr lang="zh-CN" altLang="en-US" sz="1800" i="0" dirty="0">
                <a:effectLst/>
                <a:latin typeface="微软雅黑" panose="020B0503020204020204" pitchFamily="34" charset="-122"/>
                <a:ea typeface="微软雅黑" panose="020B0503020204020204" pitchFamily="34" charset="-122"/>
              </a:rPr>
              <a:t>在前向计算图中张量</a:t>
            </a:r>
            <a:r>
              <a:rPr lang="en-US" altLang="zh-CN" sz="1800" i="0" dirty="0">
                <a:effectLst/>
                <a:latin typeface="微软雅黑" panose="020B0503020204020204" pitchFamily="34" charset="-122"/>
                <a:ea typeface="微软雅黑" panose="020B0503020204020204" pitchFamily="34" charset="-122"/>
              </a:rPr>
              <a:t>C</a:t>
            </a:r>
            <a:r>
              <a:rPr lang="zh-CN" altLang="en-US" sz="1800" i="0" dirty="0">
                <a:effectLst/>
                <a:latin typeface="微软雅黑" panose="020B0503020204020204" pitchFamily="34" charset="-122"/>
                <a:ea typeface="微软雅黑" panose="020B0503020204020204" pitchFamily="34" charset="-122"/>
              </a:rPr>
              <a:t>经过条件控制不参与计算，在反向计算时同样遵守控制流决策，不会计算关于张量</a:t>
            </a:r>
            <a:r>
              <a:rPr lang="en-US" altLang="zh-CN" sz="1800" i="0" dirty="0">
                <a:effectLst/>
                <a:latin typeface="微软雅黑" panose="020B0503020204020204" pitchFamily="34" charset="-122"/>
                <a:ea typeface="微软雅黑" panose="020B0503020204020204" pitchFamily="34" charset="-122"/>
              </a:rPr>
              <a:t>C</a:t>
            </a:r>
            <a:r>
              <a:rPr lang="zh-CN" altLang="en-US" sz="1800" i="0" dirty="0">
                <a:effectLst/>
                <a:latin typeface="微软雅黑" panose="020B0503020204020204" pitchFamily="34" charset="-122"/>
                <a:ea typeface="微软雅黑" panose="020B0503020204020204" pitchFamily="34" charset="-122"/>
              </a:rPr>
              <a:t>的梯度。</a:t>
            </a:r>
            <a:endParaRPr lang="zh-CN" altLang="en-US" sz="1400" i="0" dirty="0">
              <a:effectLst/>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D7E95B0D-59F0-9C0F-779E-C53EB06539FF}"/>
              </a:ext>
            </a:extLst>
          </p:cNvPr>
          <p:cNvSpPr txBox="1"/>
          <p:nvPr/>
        </p:nvSpPr>
        <p:spPr>
          <a:xfrm>
            <a:off x="745807" y="1696842"/>
            <a:ext cx="7613196" cy="1569660"/>
          </a:xfrm>
          <a:prstGeom prst="rect">
            <a:avLst/>
          </a:prstGeom>
          <a:solidFill>
            <a:schemeClr val="accent3">
              <a:lumMod val="20000"/>
              <a:lumOff val="80000"/>
            </a:schemeClr>
          </a:solidFill>
        </p:spPr>
        <p:txBody>
          <a:bodyPr wrap="square" rtlCol="0">
            <a:spAutoFit/>
          </a:bodyPr>
          <a:lstStyle/>
          <a:p>
            <a:r>
              <a:rPr lang="en-US" altLang="zh-CN" sz="1600" dirty="0"/>
              <a:t>def control(A, B, C, conditional = True):</a:t>
            </a:r>
          </a:p>
          <a:p>
            <a:r>
              <a:rPr lang="en-US" altLang="zh-CN" sz="1600" dirty="0"/>
              <a:t>    if conditional:</a:t>
            </a:r>
          </a:p>
          <a:p>
            <a:r>
              <a:rPr lang="en-US" altLang="zh-CN" sz="1600" dirty="0"/>
              <a:t>        y = </a:t>
            </a:r>
            <a:r>
              <a:rPr lang="en-US" altLang="zh-CN" sz="1600" dirty="0" err="1"/>
              <a:t>matmul</a:t>
            </a:r>
            <a:r>
              <a:rPr lang="en-US" altLang="zh-CN" sz="1600" dirty="0"/>
              <a:t>(A, B)</a:t>
            </a:r>
          </a:p>
          <a:p>
            <a:r>
              <a:rPr lang="en-US" altLang="zh-CN" sz="1600" dirty="0"/>
              <a:t>    else:</a:t>
            </a:r>
          </a:p>
          <a:p>
            <a:r>
              <a:rPr lang="en-US" altLang="zh-CN" sz="1600" dirty="0"/>
              <a:t>        y = </a:t>
            </a:r>
            <a:r>
              <a:rPr lang="en-US" altLang="zh-CN" sz="1600" dirty="0" err="1"/>
              <a:t>matmul</a:t>
            </a:r>
            <a:r>
              <a:rPr lang="en-US" altLang="zh-CN" sz="1600" dirty="0"/>
              <a:t>(A, C)</a:t>
            </a:r>
          </a:p>
          <a:p>
            <a:r>
              <a:rPr lang="en-US" altLang="zh-CN" sz="1600" dirty="0"/>
              <a:t>    return y</a:t>
            </a:r>
            <a:endParaRPr lang="zh-CN" altLang="en-US" sz="1600" dirty="0"/>
          </a:p>
        </p:txBody>
      </p:sp>
      <p:pic>
        <p:nvPicPr>
          <p:cNvPr id="7" name="图形 6">
            <a:extLst>
              <a:ext uri="{FF2B5EF4-FFF2-40B4-BE49-F238E27FC236}">
                <a16:creationId xmlns:a16="http://schemas.microsoft.com/office/drawing/2014/main" id="{548FACFA-E3C6-B3BA-C11D-2E98FDAD9A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0087" y="3336774"/>
            <a:ext cx="5120504" cy="2659301"/>
          </a:xfrm>
          <a:prstGeom prst="rect">
            <a:avLst/>
          </a:prstGeom>
        </p:spPr>
      </p:pic>
      <p:sp>
        <p:nvSpPr>
          <p:cNvPr id="8" name="文本框 7">
            <a:extLst>
              <a:ext uri="{FF2B5EF4-FFF2-40B4-BE49-F238E27FC236}">
                <a16:creationId xmlns:a16="http://schemas.microsoft.com/office/drawing/2014/main" id="{B2DEFFA4-A50B-8ED0-05B2-1C936290B3AF}"/>
              </a:ext>
            </a:extLst>
          </p:cNvPr>
          <p:cNvSpPr txBox="1"/>
          <p:nvPr/>
        </p:nvSpPr>
        <p:spPr>
          <a:xfrm>
            <a:off x="700087" y="1374397"/>
            <a:ext cx="5576615"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带</a:t>
            </a:r>
            <a:r>
              <a:rPr lang="en-US" altLang="zh-CN" sz="1600" b="1" dirty="0">
                <a:latin typeface="微软雅黑" panose="020B0503020204020204" pitchFamily="34" charset="-122"/>
                <a:ea typeface="微软雅黑" panose="020B0503020204020204" pitchFamily="34" charset="-122"/>
              </a:rPr>
              <a:t>if</a:t>
            </a:r>
            <a:r>
              <a:rPr lang="zh-CN" altLang="en-US" sz="1600" b="1" dirty="0">
                <a:latin typeface="微软雅黑" panose="020B0503020204020204" pitchFamily="34" charset="-122"/>
                <a:ea typeface="微软雅黑" panose="020B0503020204020204" pitchFamily="34" charset="-122"/>
              </a:rPr>
              <a:t>条件的矩阵乘法示例：</a:t>
            </a:r>
          </a:p>
        </p:txBody>
      </p:sp>
    </p:spTree>
    <p:extLst>
      <p:ext uri="{BB962C8B-B14F-4D97-AF65-F5344CB8AC3E}">
        <p14:creationId xmlns:p14="http://schemas.microsoft.com/office/powerpoint/2010/main" val="3409681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628650" y="148073"/>
            <a:ext cx="7886700" cy="1325563"/>
          </a:xfrm>
        </p:spPr>
        <p:txBody>
          <a:bodyPr/>
          <a:lstStyle/>
          <a:p>
            <a:r>
              <a:rPr lang="zh-CN" altLang="en-US" dirty="0">
                <a:latin typeface="微软雅黑" panose="020B0503020204020204" pitchFamily="34" charset="-122"/>
                <a:ea typeface="微软雅黑" panose="020B0503020204020204" pitchFamily="34" charset="-122"/>
              </a:rPr>
              <a:t>带循环的矩阵乘法示例</a:t>
            </a:r>
            <a:endParaRPr lang="zh-CN" altLang="en-US" dirty="0"/>
          </a:p>
        </p:txBody>
      </p:sp>
      <p:sp>
        <p:nvSpPr>
          <p:cNvPr id="4" name="文本框 3">
            <a:extLst>
              <a:ext uri="{FF2B5EF4-FFF2-40B4-BE49-F238E27FC236}">
                <a16:creationId xmlns:a16="http://schemas.microsoft.com/office/drawing/2014/main" id="{D7E95B0D-59F0-9C0F-779E-C53EB06539FF}"/>
              </a:ext>
            </a:extLst>
          </p:cNvPr>
          <p:cNvSpPr txBox="1"/>
          <p:nvPr/>
        </p:nvSpPr>
        <p:spPr>
          <a:xfrm>
            <a:off x="765402" y="1569674"/>
            <a:ext cx="7613196" cy="2246769"/>
          </a:xfrm>
          <a:prstGeom prst="rect">
            <a:avLst/>
          </a:prstGeom>
          <a:solidFill>
            <a:schemeClr val="accent3">
              <a:lumMod val="20000"/>
              <a:lumOff val="80000"/>
            </a:schemeClr>
          </a:solidFill>
        </p:spPr>
        <p:txBody>
          <a:bodyPr wrap="square" rtlCol="0">
            <a:spAutoFit/>
          </a:bodyPr>
          <a:lstStyle/>
          <a:p>
            <a:r>
              <a:rPr lang="en-US" altLang="zh-CN" sz="1400" dirty="0"/>
              <a:t>def </a:t>
            </a:r>
            <a:r>
              <a:rPr lang="en-US" altLang="zh-CN" sz="1400" dirty="0" err="1"/>
              <a:t>recurrent_control</a:t>
            </a:r>
            <a:r>
              <a:rPr lang="en-US" altLang="zh-CN" sz="1400" dirty="0"/>
              <a:t>(X : Tensor, W : Sequence[Tensor], </a:t>
            </a:r>
            <a:r>
              <a:rPr lang="en-US" altLang="zh-CN" sz="1400" dirty="0" err="1"/>
              <a:t>cur_num</a:t>
            </a:r>
            <a:r>
              <a:rPr lang="en-US" altLang="zh-CN" sz="1400" dirty="0"/>
              <a:t> = 3):</a:t>
            </a:r>
          </a:p>
          <a:p>
            <a:r>
              <a:rPr lang="en-US" altLang="zh-CN" sz="1400" dirty="0"/>
              <a:t>    for </a:t>
            </a:r>
            <a:r>
              <a:rPr lang="en-US" altLang="zh-CN" sz="1400" dirty="0" err="1"/>
              <a:t>i</a:t>
            </a:r>
            <a:r>
              <a:rPr lang="en-US" altLang="zh-CN" sz="1400" dirty="0"/>
              <a:t> in range(</a:t>
            </a:r>
            <a:r>
              <a:rPr lang="en-US" altLang="zh-CN" sz="1400" dirty="0" err="1"/>
              <a:t>cur_num</a:t>
            </a:r>
            <a:r>
              <a:rPr lang="en-US" altLang="zh-CN" sz="1400" dirty="0"/>
              <a:t>):</a:t>
            </a:r>
          </a:p>
          <a:p>
            <a:r>
              <a:rPr lang="en-US" altLang="zh-CN" sz="1400" dirty="0"/>
              <a:t>        X = </a:t>
            </a:r>
            <a:r>
              <a:rPr lang="en-US" altLang="zh-CN" sz="1400" dirty="0" err="1"/>
              <a:t>matmul</a:t>
            </a:r>
            <a:r>
              <a:rPr lang="en-US" altLang="zh-CN" sz="1400" dirty="0"/>
              <a:t>(X, W[</a:t>
            </a:r>
            <a:r>
              <a:rPr lang="en-US" altLang="zh-CN" sz="1400" dirty="0" err="1"/>
              <a:t>i</a:t>
            </a:r>
            <a:r>
              <a:rPr lang="en-US" altLang="zh-CN" sz="1400" dirty="0"/>
              <a:t>])</a:t>
            </a:r>
          </a:p>
          <a:p>
            <a:r>
              <a:rPr lang="en-US" altLang="zh-CN" sz="1400" dirty="0"/>
              <a:t>    return X</a:t>
            </a:r>
          </a:p>
          <a:p>
            <a:r>
              <a:rPr lang="en-US" altLang="zh-CN" sz="1400" dirty="0">
                <a:solidFill>
                  <a:srgbClr val="C00000"/>
                </a:solidFill>
              </a:rPr>
              <a:t>#</a:t>
            </a:r>
            <a:r>
              <a:rPr lang="zh-CN" altLang="en-US" sz="1400" dirty="0">
                <a:solidFill>
                  <a:srgbClr val="C00000"/>
                </a:solidFill>
              </a:rPr>
              <a:t>利用展开机制将上述代码展开，可得到等价表示</a:t>
            </a:r>
          </a:p>
          <a:p>
            <a:r>
              <a:rPr lang="en-US" altLang="zh-CN" sz="1400" dirty="0"/>
              <a:t>def </a:t>
            </a:r>
            <a:r>
              <a:rPr lang="en-US" altLang="zh-CN" sz="1400" dirty="0" err="1"/>
              <a:t>recurrent_control</a:t>
            </a:r>
            <a:r>
              <a:rPr lang="en-US" altLang="zh-CN" sz="1400" dirty="0"/>
              <a:t>(X : Tensor, W : Sequence[Tensor]):</a:t>
            </a:r>
          </a:p>
          <a:p>
            <a:r>
              <a:rPr lang="en-US" altLang="zh-CN" sz="1400" dirty="0"/>
              <a:t>    X1 = </a:t>
            </a:r>
            <a:r>
              <a:rPr lang="en-US" altLang="zh-CN" sz="1400" dirty="0" err="1"/>
              <a:t>matmul</a:t>
            </a:r>
            <a:r>
              <a:rPr lang="en-US" altLang="zh-CN" sz="1400" dirty="0"/>
              <a:t>(X, W)   #</a:t>
            </a:r>
            <a:r>
              <a:rPr lang="zh-CN" altLang="en-US" sz="1400" dirty="0"/>
              <a:t>为便于表示与后续说明，此处</a:t>
            </a:r>
            <a:r>
              <a:rPr lang="en-US" altLang="zh-CN" sz="1400" dirty="0"/>
              <a:t>W = W[0], W1 = W[1], W2 = W[2]</a:t>
            </a:r>
          </a:p>
          <a:p>
            <a:r>
              <a:rPr lang="en-US" altLang="zh-CN" sz="1400" dirty="0"/>
              <a:t>    X2 = </a:t>
            </a:r>
            <a:r>
              <a:rPr lang="en-US" altLang="zh-CN" sz="1400" dirty="0" err="1"/>
              <a:t>matmul</a:t>
            </a:r>
            <a:r>
              <a:rPr lang="en-US" altLang="zh-CN" sz="1400" dirty="0"/>
              <a:t>(X1, W1)</a:t>
            </a:r>
          </a:p>
          <a:p>
            <a:r>
              <a:rPr lang="en-US" altLang="zh-CN" sz="1400" dirty="0"/>
              <a:t>    Y = </a:t>
            </a:r>
            <a:r>
              <a:rPr lang="en-US" altLang="zh-CN" sz="1400" dirty="0" err="1"/>
              <a:t>matmul</a:t>
            </a:r>
            <a:r>
              <a:rPr lang="en-US" altLang="zh-CN" sz="1400" dirty="0"/>
              <a:t>(X2, W2)</a:t>
            </a:r>
          </a:p>
          <a:p>
            <a:r>
              <a:rPr lang="en-US" altLang="zh-CN" sz="1400" dirty="0"/>
              <a:t>    return Y</a:t>
            </a:r>
            <a:endParaRPr lang="zh-CN" altLang="en-US" sz="1400" dirty="0"/>
          </a:p>
        </p:txBody>
      </p:sp>
      <p:sp>
        <p:nvSpPr>
          <p:cNvPr id="8" name="文本框 7">
            <a:extLst>
              <a:ext uri="{FF2B5EF4-FFF2-40B4-BE49-F238E27FC236}">
                <a16:creationId xmlns:a16="http://schemas.microsoft.com/office/drawing/2014/main" id="{B2DEFFA4-A50B-8ED0-05B2-1C936290B3AF}"/>
              </a:ext>
            </a:extLst>
          </p:cNvPr>
          <p:cNvSpPr txBox="1"/>
          <p:nvPr/>
        </p:nvSpPr>
        <p:spPr>
          <a:xfrm>
            <a:off x="693556" y="1201089"/>
            <a:ext cx="5576615"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带循环的矩阵乘法示例：</a:t>
            </a:r>
          </a:p>
        </p:txBody>
      </p:sp>
      <p:pic>
        <p:nvPicPr>
          <p:cNvPr id="11" name="图形 10">
            <a:extLst>
              <a:ext uri="{FF2B5EF4-FFF2-40B4-BE49-F238E27FC236}">
                <a16:creationId xmlns:a16="http://schemas.microsoft.com/office/drawing/2014/main" id="{3B87E45C-B584-D9BA-6675-DB46E107BB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556" y="3816443"/>
            <a:ext cx="4838156" cy="2797446"/>
          </a:xfrm>
          <a:prstGeom prst="rect">
            <a:avLst/>
          </a:prstGeom>
        </p:spPr>
      </p:pic>
      <p:sp>
        <p:nvSpPr>
          <p:cNvPr id="12" name="文本框 11">
            <a:extLst>
              <a:ext uri="{FF2B5EF4-FFF2-40B4-BE49-F238E27FC236}">
                <a16:creationId xmlns:a16="http://schemas.microsoft.com/office/drawing/2014/main" id="{3DA57C0B-62EA-81C7-A37C-F2532BA1EB18}"/>
              </a:ext>
            </a:extLst>
          </p:cNvPr>
          <p:cNvSpPr txBox="1"/>
          <p:nvPr/>
        </p:nvSpPr>
        <p:spPr>
          <a:xfrm>
            <a:off x="5485992" y="3792905"/>
            <a:ext cx="3174274" cy="2893100"/>
          </a:xfrm>
          <a:prstGeom prst="rect">
            <a:avLst/>
          </a:prstGeom>
          <a:noFill/>
        </p:spPr>
        <p:txBody>
          <a:bodyPr wrap="square" rtlCol="0">
            <a:spAutoFit/>
          </a:bodyPr>
          <a:lstStyle/>
          <a:p>
            <a:pPr marL="285750" indent="-285750">
              <a:buFont typeface="Arial" panose="020B0604020202020204" pitchFamily="34" charset="0"/>
              <a:buChar char="•"/>
            </a:pPr>
            <a:r>
              <a:rPr lang="zh-CN" altLang="en-US" sz="1400" b="0" i="0" dirty="0">
                <a:effectLst/>
                <a:latin typeface="微软雅黑" panose="020B0503020204020204" pitchFamily="34" charset="-122"/>
                <a:ea typeface="微软雅黑" panose="020B0503020204020204" pitchFamily="34" charset="-122"/>
              </a:rPr>
              <a:t>当模型中有循环控制时，采用展开机制对每一次操作都赋予独特的运算标识符，以此区分相同运算操作的多次调用。</a:t>
            </a:r>
            <a:endParaRPr lang="en-US" altLang="zh-CN" sz="1400" b="0" i="0" dirty="0">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b="0" i="0" dirty="0">
                <a:effectLst/>
                <a:latin typeface="微软雅黑" panose="020B0503020204020204" pitchFamily="34" charset="-122"/>
                <a:ea typeface="微软雅黑" panose="020B0503020204020204" pitchFamily="34" charset="-122"/>
              </a:rPr>
              <a:t>在循环控制中需要维护一个张量列表来缓存循环迭代的中间结果，这些中间结果将参与前向计算和梯度计算。</a:t>
            </a:r>
            <a:endParaRPr lang="en-US" altLang="zh-CN" sz="1400" b="0" i="0" dirty="0">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循环控制的梯度同样也是一个循环，它与前向循环相迭代次数相同，执行循环体的梯度计算。循环体输出的梯度值作为下一次梯度计算的初始值，直至循环结束。</a:t>
            </a:r>
          </a:p>
        </p:txBody>
      </p:sp>
    </p:spTree>
    <p:extLst>
      <p:ext uri="{BB962C8B-B14F-4D97-AF65-F5344CB8AC3E}">
        <p14:creationId xmlns:p14="http://schemas.microsoft.com/office/powerpoint/2010/main" val="34228937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628650" y="148073"/>
            <a:ext cx="7886700" cy="1325563"/>
          </a:xfrm>
        </p:spPr>
        <p:txBody>
          <a:bodyPr/>
          <a:lstStyle/>
          <a:p>
            <a:r>
              <a:rPr lang="zh-CN" altLang="en-US" dirty="0">
                <a:latin typeface="微软雅黑" panose="020B0503020204020204" pitchFamily="34" charset="-122"/>
                <a:ea typeface="微软雅黑" panose="020B0503020204020204" pitchFamily="34" charset="-122"/>
              </a:rPr>
              <a:t>基于链式法则计算梯度</a:t>
            </a:r>
            <a:endParaRPr lang="zh-CN" altLang="en-US" dirty="0"/>
          </a:p>
        </p:txBody>
      </p:sp>
      <p:sp>
        <p:nvSpPr>
          <p:cNvPr id="12" name="文本框 11">
            <a:extLst>
              <a:ext uri="{FF2B5EF4-FFF2-40B4-BE49-F238E27FC236}">
                <a16:creationId xmlns:a16="http://schemas.microsoft.com/office/drawing/2014/main" id="{3DA57C0B-62EA-81C7-A37C-F2532BA1EB18}"/>
              </a:ext>
            </a:extLst>
          </p:cNvPr>
          <p:cNvSpPr txBox="1"/>
          <p:nvPr/>
        </p:nvSpPr>
        <p:spPr>
          <a:xfrm>
            <a:off x="470263" y="1473636"/>
            <a:ext cx="7654426"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0" i="0" dirty="0">
                <a:effectLst/>
                <a:latin typeface="微软雅黑" panose="020B0503020204020204" pitchFamily="34" charset="-122"/>
                <a:ea typeface="微软雅黑" panose="020B0503020204020204" pitchFamily="34" charset="-122"/>
              </a:rPr>
              <a:t>输入数据根据计算图逐层进行计算并保存中间结果变量，直至经过多层的计算后产生最终输出的过程称为</a:t>
            </a:r>
            <a:r>
              <a:rPr lang="zh-CN" altLang="en-US" sz="1600" b="1" i="0" dirty="0">
                <a:effectLst/>
                <a:latin typeface="微软雅黑" panose="020B0503020204020204" pitchFamily="34" charset="-122"/>
                <a:ea typeface="微软雅黑" panose="020B0503020204020204" pitchFamily="34" charset="-122"/>
              </a:rPr>
              <a:t>前向传播</a:t>
            </a:r>
            <a:r>
              <a:rPr lang="zh-CN" altLang="en-US" sz="1600" b="0" i="0" dirty="0">
                <a:effectLst/>
                <a:latin typeface="微软雅黑" panose="020B0503020204020204" pitchFamily="34" charset="-122"/>
                <a:ea typeface="微软雅黑" panose="020B0503020204020204" pitchFamily="34" charset="-122"/>
              </a:rPr>
              <a:t>（</a:t>
            </a:r>
            <a:r>
              <a:rPr lang="en-US" altLang="zh-CN" sz="1600" b="0" i="0" dirty="0">
                <a:effectLst/>
                <a:latin typeface="微软雅黑" panose="020B0503020204020204" pitchFamily="34" charset="-122"/>
                <a:ea typeface="微软雅黑" panose="020B0503020204020204" pitchFamily="34" charset="-122"/>
              </a:rPr>
              <a:t>Forward propagation</a:t>
            </a:r>
            <a:r>
              <a:rPr lang="zh-CN" altLang="en-US" sz="1600" b="0" i="0" dirty="0">
                <a:effectLst/>
                <a:latin typeface="微软雅黑" panose="020B0503020204020204" pitchFamily="34" charset="-122"/>
                <a:ea typeface="微软雅黑" panose="020B0503020204020204" pitchFamily="34" charset="-122"/>
              </a:rPr>
              <a:t>）。</a:t>
            </a:r>
            <a:endParaRPr lang="en-US" altLang="zh-CN" sz="1600" b="0" i="0" dirty="0">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前向传播的输出结果与标签值产生一个损失函数结果。模型将来自损失函数的数据信息通过计算图反向流动，执行梯度计算来更新训练参数的过程称为</a:t>
            </a:r>
            <a:r>
              <a:rPr lang="zh-CN" altLang="en-US" sz="1600" b="1" dirty="0">
                <a:latin typeface="微软雅黑" panose="020B0503020204020204" pitchFamily="34" charset="-122"/>
                <a:ea typeface="微软雅黑" panose="020B0503020204020204" pitchFamily="34" charset="-122"/>
              </a:rPr>
              <a:t>反向传播</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Back propagation</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i="0" dirty="0">
                <a:effectLst/>
                <a:latin typeface="微软雅黑" panose="020B0503020204020204" pitchFamily="34" charset="-122"/>
                <a:ea typeface="微软雅黑" panose="020B0503020204020204" pitchFamily="34" charset="-122"/>
              </a:rPr>
              <a:t>链式法则</a:t>
            </a:r>
            <a:r>
              <a:rPr lang="zh-CN" altLang="en-US" sz="1600" b="0" i="0" dirty="0">
                <a:effectLst/>
                <a:latin typeface="微软雅黑" panose="020B0503020204020204" pitchFamily="34" charset="-122"/>
                <a:ea typeface="微软雅黑" panose="020B0503020204020204" pitchFamily="34" charset="-122"/>
              </a:rPr>
              <a:t>是微积分中的求导法则，用于求解复合函数中的导数。复合函数的导数是构成复合有限个函数在相应点的导数乘积。假设</a:t>
            </a:r>
            <a:r>
              <a:rPr lang="en-US" altLang="zh-CN" sz="1600" b="0" i="1" dirty="0">
                <a:effectLst/>
                <a:latin typeface="微软雅黑" panose="020B0503020204020204" pitchFamily="34" charset="-122"/>
                <a:ea typeface="微软雅黑" panose="020B0503020204020204" pitchFamily="34" charset="-122"/>
              </a:rPr>
              <a:t>f </a:t>
            </a:r>
            <a:r>
              <a:rPr lang="zh-CN" altLang="en-US" sz="1600" b="0" i="0" dirty="0">
                <a:effectLst/>
                <a:latin typeface="微软雅黑" panose="020B0503020204020204" pitchFamily="34" charset="-122"/>
                <a:ea typeface="微软雅黑" panose="020B0503020204020204" pitchFamily="34" charset="-122"/>
              </a:rPr>
              <a:t>和</a:t>
            </a:r>
            <a:r>
              <a:rPr lang="en-US" altLang="zh-CN" sz="1600" b="0" i="1" dirty="0">
                <a:effectLst/>
                <a:latin typeface="微软雅黑" panose="020B0503020204020204" pitchFamily="34" charset="-122"/>
                <a:ea typeface="微软雅黑" panose="020B0503020204020204" pitchFamily="34" charset="-122"/>
              </a:rPr>
              <a:t>g </a:t>
            </a:r>
            <a:r>
              <a:rPr lang="zh-CN" altLang="en-US" sz="1600" b="0" i="0" dirty="0">
                <a:effectLst/>
                <a:latin typeface="微软雅黑" panose="020B0503020204020204" pitchFamily="34" charset="-122"/>
                <a:ea typeface="微软雅黑" panose="020B0503020204020204" pitchFamily="34" charset="-122"/>
              </a:rPr>
              <a:t>是关于实数</a:t>
            </a:r>
            <a:r>
              <a:rPr lang="en-US" altLang="zh-CN" sz="1600" b="0" i="1" dirty="0">
                <a:effectLst/>
                <a:latin typeface="微软雅黑" panose="020B0503020204020204" pitchFamily="34" charset="-122"/>
                <a:ea typeface="微软雅黑" panose="020B0503020204020204" pitchFamily="34" charset="-122"/>
              </a:rPr>
              <a:t>x</a:t>
            </a:r>
            <a:r>
              <a:rPr lang="zh-CN" altLang="en-US" sz="1600" b="0" i="0" dirty="0">
                <a:effectLst/>
                <a:latin typeface="微软雅黑" panose="020B0503020204020204" pitchFamily="34" charset="-122"/>
                <a:ea typeface="微软雅黑" panose="020B0503020204020204" pitchFamily="34" charset="-122"/>
              </a:rPr>
              <a:t>的映射函数，设</a:t>
            </a:r>
            <a:r>
              <a:rPr lang="en-US" altLang="zh-CN" sz="1600" b="0" i="0" dirty="0">
                <a:effectLst/>
                <a:latin typeface="微软雅黑" panose="020B0503020204020204" pitchFamily="34" charset="-122"/>
                <a:ea typeface="微软雅黑" panose="020B0503020204020204" pitchFamily="34" charset="-122"/>
              </a:rPr>
              <a:t>y=g(x)</a:t>
            </a:r>
            <a:r>
              <a:rPr lang="zh-CN" altLang="en-US" sz="1600" b="0" i="0" dirty="0">
                <a:effectLst/>
                <a:latin typeface="微软雅黑" panose="020B0503020204020204" pitchFamily="34" charset="-122"/>
                <a:ea typeface="微软雅黑" panose="020B0503020204020204" pitchFamily="34" charset="-122"/>
              </a:rPr>
              <a:t>并且</a:t>
            </a:r>
            <a:r>
              <a:rPr lang="en-US" altLang="zh-CN" sz="1600" b="0" i="0" dirty="0">
                <a:effectLst/>
                <a:latin typeface="微软雅黑" panose="020B0503020204020204" pitchFamily="34" charset="-122"/>
                <a:ea typeface="微软雅黑" panose="020B0503020204020204" pitchFamily="34" charset="-122"/>
              </a:rPr>
              <a:t>z=f(y)=f(g(x))</a:t>
            </a:r>
            <a:r>
              <a:rPr lang="zh-CN" altLang="en-US" sz="1600" b="0" i="0" dirty="0">
                <a:effectLst/>
                <a:latin typeface="微软雅黑" panose="020B0503020204020204" pitchFamily="34" charset="-122"/>
                <a:ea typeface="微软雅黑" panose="020B0503020204020204" pitchFamily="34" charset="-122"/>
              </a:rPr>
              <a:t>，则</a:t>
            </a:r>
            <a:r>
              <a:rPr lang="en-US" altLang="zh-CN" sz="1600" b="0" i="1" dirty="0">
                <a:effectLst/>
                <a:latin typeface="微软雅黑" panose="020B0503020204020204" pitchFamily="34" charset="-122"/>
                <a:ea typeface="微软雅黑" panose="020B0503020204020204" pitchFamily="34" charset="-122"/>
              </a:rPr>
              <a:t>z</a:t>
            </a:r>
            <a:r>
              <a:rPr lang="zh-CN" altLang="en-US" sz="1600" b="0" i="0" dirty="0">
                <a:effectLst/>
                <a:latin typeface="微软雅黑" panose="020B0503020204020204" pitchFamily="34" charset="-122"/>
                <a:ea typeface="微软雅黑" panose="020B0503020204020204" pitchFamily="34" charset="-122"/>
              </a:rPr>
              <a:t>对</a:t>
            </a:r>
            <a:r>
              <a:rPr lang="en-US" altLang="zh-CN" sz="1600" b="0" i="1" dirty="0">
                <a:effectLst/>
                <a:latin typeface="微软雅黑" panose="020B0503020204020204" pitchFamily="34" charset="-122"/>
                <a:ea typeface="微软雅黑" panose="020B0503020204020204" pitchFamily="34" charset="-122"/>
              </a:rPr>
              <a:t>x</a:t>
            </a:r>
            <a:r>
              <a:rPr lang="zh-CN" altLang="en-US" sz="1600" b="0" i="0" dirty="0">
                <a:effectLst/>
                <a:latin typeface="微软雅黑" panose="020B0503020204020204" pitchFamily="34" charset="-122"/>
                <a:ea typeface="微软雅黑" panose="020B0503020204020204" pitchFamily="34" charset="-122"/>
              </a:rPr>
              <a:t>的导数即为：</a:t>
            </a:r>
            <a:endParaRPr lang="en-US" altLang="zh-CN" sz="1600" b="0" i="0" dirty="0">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ECEC7C4F-1138-F112-C32F-FFED3F411189}"/>
              </a:ext>
            </a:extLst>
          </p:cNvPr>
          <p:cNvPicPr>
            <a:picLocks noChangeAspect="1"/>
          </p:cNvPicPr>
          <p:nvPr/>
        </p:nvPicPr>
        <p:blipFill>
          <a:blip r:embed="rId2"/>
          <a:stretch>
            <a:fillRect/>
          </a:stretch>
        </p:blipFill>
        <p:spPr>
          <a:xfrm>
            <a:off x="3144678" y="3514912"/>
            <a:ext cx="2214156" cy="731876"/>
          </a:xfrm>
          <a:prstGeom prst="rect">
            <a:avLst/>
          </a:prstGeom>
        </p:spPr>
      </p:pic>
      <p:sp>
        <p:nvSpPr>
          <p:cNvPr id="6" name="文本框 5">
            <a:extLst>
              <a:ext uri="{FF2B5EF4-FFF2-40B4-BE49-F238E27FC236}">
                <a16:creationId xmlns:a16="http://schemas.microsoft.com/office/drawing/2014/main" id="{44166572-57C9-47FF-F0A6-775C44A8C3E9}"/>
              </a:ext>
            </a:extLst>
          </p:cNvPr>
          <p:cNvSpPr txBox="1"/>
          <p:nvPr/>
        </p:nvSpPr>
        <p:spPr>
          <a:xfrm>
            <a:off x="470263" y="4256254"/>
            <a:ext cx="7654426"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0" i="0" dirty="0">
                <a:effectLst/>
                <a:latin typeface="微软雅黑" panose="020B0503020204020204" pitchFamily="34" charset="-122"/>
                <a:ea typeface="微软雅黑" panose="020B0503020204020204" pitchFamily="34" charset="-122"/>
              </a:rPr>
              <a:t>神经网络的反向传播是根据反向计算图的特定运算顺序来执行链式法则的算法。由于神经网络的输入通常为三维张量，输出为一维向量。因此将上述复合函数关于标量的梯度法则进行推广和扩展。假设</a:t>
            </a:r>
            <a:r>
              <a:rPr lang="en-US" altLang="zh-CN" sz="1600" b="0" i="0" dirty="0">
                <a:effectLst/>
                <a:latin typeface="微软雅黑" panose="020B0503020204020204" pitchFamily="34" charset="-122"/>
                <a:ea typeface="微软雅黑" panose="020B0503020204020204" pitchFamily="34" charset="-122"/>
              </a:rPr>
              <a:t>X</a:t>
            </a:r>
            <a:r>
              <a:rPr lang="zh-CN" altLang="en-US" sz="1600" b="0" i="0" dirty="0">
                <a:effectLst/>
                <a:latin typeface="微软雅黑" panose="020B0503020204020204" pitchFamily="34" charset="-122"/>
                <a:ea typeface="微软雅黑" panose="020B0503020204020204" pitchFamily="34" charset="-122"/>
              </a:rPr>
              <a:t>是</a:t>
            </a:r>
            <a:r>
              <a:rPr lang="en-US" altLang="zh-CN" sz="1600" b="0" i="1" dirty="0">
                <a:effectLst/>
                <a:latin typeface="微软雅黑" panose="020B0503020204020204" pitchFamily="34" charset="-122"/>
                <a:ea typeface="微软雅黑" panose="020B0503020204020204" pitchFamily="34" charset="-122"/>
              </a:rPr>
              <a:t>m </a:t>
            </a:r>
            <a:r>
              <a:rPr lang="zh-CN" altLang="en-US" sz="1600" b="0" i="0" dirty="0">
                <a:effectLst/>
                <a:latin typeface="微软雅黑" panose="020B0503020204020204" pitchFamily="34" charset="-122"/>
                <a:ea typeface="微软雅黑" panose="020B0503020204020204" pitchFamily="34" charset="-122"/>
              </a:rPr>
              <a:t>维张量，</a:t>
            </a:r>
            <a:r>
              <a:rPr lang="en-US" altLang="zh-CN" sz="1600" b="0" i="0" dirty="0">
                <a:effectLst/>
                <a:latin typeface="微软雅黑" panose="020B0503020204020204" pitchFamily="34" charset="-122"/>
                <a:ea typeface="微软雅黑" panose="020B0503020204020204" pitchFamily="34" charset="-122"/>
              </a:rPr>
              <a:t>Y</a:t>
            </a:r>
            <a:r>
              <a:rPr lang="zh-CN" altLang="en-US" sz="1600" b="0" i="0" dirty="0">
                <a:effectLst/>
                <a:latin typeface="微软雅黑" panose="020B0503020204020204" pitchFamily="34" charset="-122"/>
                <a:ea typeface="微软雅黑" panose="020B0503020204020204" pitchFamily="34" charset="-122"/>
              </a:rPr>
              <a:t>为</a:t>
            </a:r>
            <a:r>
              <a:rPr lang="en-US" altLang="zh-CN" sz="1600" b="0" i="1" dirty="0">
                <a:effectLst/>
                <a:latin typeface="微软雅黑" panose="020B0503020204020204" pitchFamily="34" charset="-122"/>
                <a:ea typeface="微软雅黑" panose="020B0503020204020204" pitchFamily="34" charset="-122"/>
              </a:rPr>
              <a:t>n </a:t>
            </a:r>
            <a:r>
              <a:rPr lang="zh-CN" altLang="en-US" sz="1600" b="0" i="0" dirty="0">
                <a:effectLst/>
                <a:latin typeface="微软雅黑" panose="020B0503020204020204" pitchFamily="34" charset="-122"/>
                <a:ea typeface="微软雅黑" panose="020B0503020204020204" pitchFamily="34" charset="-122"/>
              </a:rPr>
              <a:t>维张量，</a:t>
            </a:r>
            <a:r>
              <a:rPr lang="en-US" altLang="zh-CN" sz="1600" b="0" i="0" dirty="0">
                <a:effectLst/>
                <a:latin typeface="微软雅黑" panose="020B0503020204020204" pitchFamily="34" charset="-122"/>
                <a:ea typeface="微软雅黑" panose="020B0503020204020204" pitchFamily="34" charset="-122"/>
              </a:rPr>
              <a:t>z</a:t>
            </a:r>
            <a:r>
              <a:rPr lang="zh-CN" altLang="en-US" sz="1600" b="0" i="0" dirty="0">
                <a:effectLst/>
                <a:latin typeface="微软雅黑" panose="020B0503020204020204" pitchFamily="34" charset="-122"/>
                <a:ea typeface="微软雅黑" panose="020B0503020204020204" pitchFamily="34" charset="-122"/>
              </a:rPr>
              <a:t>为一维向量，</a:t>
            </a:r>
            <a:r>
              <a:rPr lang="en-US" altLang="zh-CN" sz="1600" b="0" i="0" dirty="0">
                <a:effectLst/>
                <a:latin typeface="微软雅黑" panose="020B0503020204020204" pitchFamily="34" charset="-122"/>
                <a:ea typeface="微软雅黑" panose="020B0503020204020204" pitchFamily="34" charset="-122"/>
              </a:rPr>
              <a:t>Y=g(X)</a:t>
            </a:r>
            <a:r>
              <a:rPr lang="zh-CN" altLang="en-US" sz="1600" b="0" i="0" dirty="0">
                <a:effectLst/>
                <a:latin typeface="微软雅黑" panose="020B0503020204020204" pitchFamily="34" charset="-122"/>
                <a:ea typeface="微软雅黑" panose="020B0503020204020204" pitchFamily="34" charset="-122"/>
              </a:rPr>
              <a:t>并且</a:t>
            </a:r>
            <a:r>
              <a:rPr lang="en-US" altLang="zh-CN" sz="1600" b="0" i="0" dirty="0">
                <a:effectLst/>
                <a:latin typeface="微软雅黑" panose="020B0503020204020204" pitchFamily="34" charset="-122"/>
                <a:ea typeface="微软雅黑" panose="020B0503020204020204" pitchFamily="34" charset="-122"/>
              </a:rPr>
              <a:t>z=f(Y)</a:t>
            </a:r>
            <a:r>
              <a:rPr lang="zh-CN" altLang="en-US" sz="1600" b="0" i="0" dirty="0">
                <a:effectLst/>
                <a:latin typeface="微软雅黑" panose="020B0503020204020204" pitchFamily="34" charset="-122"/>
                <a:ea typeface="微软雅黑" panose="020B0503020204020204" pitchFamily="34" charset="-122"/>
              </a:rPr>
              <a:t>，则</a:t>
            </a:r>
            <a:r>
              <a:rPr lang="en-US" altLang="zh-CN" sz="1600" b="0" i="0" dirty="0">
                <a:effectLst/>
                <a:latin typeface="微软雅黑" panose="020B0503020204020204" pitchFamily="34" charset="-122"/>
                <a:ea typeface="微软雅黑" panose="020B0503020204020204" pitchFamily="34" charset="-122"/>
              </a:rPr>
              <a:t>z</a:t>
            </a:r>
            <a:r>
              <a:rPr lang="zh-CN" altLang="en-US" sz="1600" b="0" i="0" dirty="0">
                <a:effectLst/>
                <a:latin typeface="微软雅黑" panose="020B0503020204020204" pitchFamily="34" charset="-122"/>
                <a:ea typeface="微软雅黑" panose="020B0503020204020204" pitchFamily="34" charset="-122"/>
              </a:rPr>
              <a:t>关于</a:t>
            </a:r>
            <a:r>
              <a:rPr lang="en-US" altLang="zh-CN" sz="1600" b="0" i="0" dirty="0">
                <a:effectLst/>
                <a:latin typeface="微软雅黑" panose="020B0503020204020204" pitchFamily="34" charset="-122"/>
                <a:ea typeface="微软雅黑" panose="020B0503020204020204" pitchFamily="34" charset="-122"/>
              </a:rPr>
              <a:t>X</a:t>
            </a:r>
            <a:r>
              <a:rPr lang="zh-CN" altLang="en-US" sz="1600" b="0" i="0" dirty="0">
                <a:effectLst/>
                <a:latin typeface="微软雅黑" panose="020B0503020204020204" pitchFamily="34" charset="-122"/>
                <a:ea typeface="微软雅黑" panose="020B0503020204020204" pitchFamily="34" charset="-122"/>
              </a:rPr>
              <a:t>每一个元素的偏导数即为：</a:t>
            </a:r>
            <a:endParaRPr lang="zh-CN" altLang="en-US" sz="16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FC705EB9-C032-C797-EF45-1CB23AABDA84}"/>
              </a:ext>
            </a:extLst>
          </p:cNvPr>
          <p:cNvPicPr>
            <a:picLocks noChangeAspect="1"/>
          </p:cNvPicPr>
          <p:nvPr/>
        </p:nvPicPr>
        <p:blipFill>
          <a:blip r:embed="rId3"/>
          <a:stretch>
            <a:fillRect/>
          </a:stretch>
        </p:blipFill>
        <p:spPr>
          <a:xfrm>
            <a:off x="3288369" y="5384364"/>
            <a:ext cx="2213565" cy="702927"/>
          </a:xfrm>
          <a:prstGeom prst="rect">
            <a:avLst/>
          </a:prstGeom>
        </p:spPr>
      </p:pic>
    </p:spTree>
    <p:extLst>
      <p:ext uri="{BB962C8B-B14F-4D97-AF65-F5344CB8AC3E}">
        <p14:creationId xmlns:p14="http://schemas.microsoft.com/office/powerpoint/2010/main" val="8835242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943B4EA-59AA-A945-ED62-9E47F3C89222}"/>
              </a:ext>
            </a:extLst>
          </p:cNvPr>
          <p:cNvPicPr>
            <a:picLocks noChangeAspect="1"/>
          </p:cNvPicPr>
          <p:nvPr/>
        </p:nvPicPr>
        <p:blipFill>
          <a:blip r:embed="rId2"/>
          <a:stretch>
            <a:fillRect/>
          </a:stretch>
        </p:blipFill>
        <p:spPr>
          <a:xfrm>
            <a:off x="3268775" y="5645618"/>
            <a:ext cx="2340429" cy="610183"/>
          </a:xfrm>
          <a:prstGeom prst="rect">
            <a:avLst/>
          </a:prstGeom>
        </p:spPr>
      </p:pic>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628650" y="148073"/>
            <a:ext cx="7886700" cy="1325563"/>
          </a:xfrm>
        </p:spPr>
        <p:txBody>
          <a:bodyPr/>
          <a:lstStyle/>
          <a:p>
            <a:r>
              <a:rPr lang="zh-CN" altLang="en-US" dirty="0">
                <a:latin typeface="微软雅黑" panose="020B0503020204020204" pitchFamily="34" charset="-122"/>
                <a:ea typeface="微软雅黑" panose="020B0503020204020204" pitchFamily="34" charset="-122"/>
              </a:rPr>
              <a:t>基于链式法则计算梯度</a:t>
            </a:r>
            <a:endParaRPr lang="zh-CN" altLang="en-US" dirty="0"/>
          </a:p>
        </p:txBody>
      </p:sp>
      <p:pic>
        <p:nvPicPr>
          <p:cNvPr id="5" name="图片 4">
            <a:extLst>
              <a:ext uri="{FF2B5EF4-FFF2-40B4-BE49-F238E27FC236}">
                <a16:creationId xmlns:a16="http://schemas.microsoft.com/office/drawing/2014/main" id="{ECEC7C4F-1138-F112-C32F-FFED3F411189}"/>
              </a:ext>
            </a:extLst>
          </p:cNvPr>
          <p:cNvPicPr>
            <a:picLocks noChangeAspect="1"/>
          </p:cNvPicPr>
          <p:nvPr/>
        </p:nvPicPr>
        <p:blipFill>
          <a:blip r:embed="rId3"/>
          <a:stretch>
            <a:fillRect/>
          </a:stretch>
        </p:blipFill>
        <p:spPr>
          <a:xfrm>
            <a:off x="3125083" y="3149498"/>
            <a:ext cx="2214156" cy="731876"/>
          </a:xfrm>
          <a:prstGeom prst="rect">
            <a:avLst/>
          </a:prstGeom>
        </p:spPr>
      </p:pic>
      <p:pic>
        <p:nvPicPr>
          <p:cNvPr id="9" name="图片 8">
            <a:extLst>
              <a:ext uri="{FF2B5EF4-FFF2-40B4-BE49-F238E27FC236}">
                <a16:creationId xmlns:a16="http://schemas.microsoft.com/office/drawing/2014/main" id="{FC705EB9-C032-C797-EF45-1CB23AABDA84}"/>
              </a:ext>
            </a:extLst>
          </p:cNvPr>
          <p:cNvPicPr>
            <a:picLocks noChangeAspect="1"/>
          </p:cNvPicPr>
          <p:nvPr/>
        </p:nvPicPr>
        <p:blipFill>
          <a:blip r:embed="rId4"/>
          <a:stretch>
            <a:fillRect/>
          </a:stretch>
        </p:blipFill>
        <p:spPr>
          <a:xfrm>
            <a:off x="3268775" y="4737731"/>
            <a:ext cx="2213565" cy="702927"/>
          </a:xfrm>
          <a:prstGeom prst="rect">
            <a:avLst/>
          </a:prstGeom>
        </p:spPr>
      </p:pic>
      <p:sp>
        <p:nvSpPr>
          <p:cNvPr id="3" name="文本框 2">
            <a:extLst>
              <a:ext uri="{FF2B5EF4-FFF2-40B4-BE49-F238E27FC236}">
                <a16:creationId xmlns:a16="http://schemas.microsoft.com/office/drawing/2014/main" id="{5694A642-EBC0-1AA5-4984-B0B9CF0B51F4}"/>
              </a:ext>
            </a:extLst>
          </p:cNvPr>
          <p:cNvSpPr txBox="1"/>
          <p:nvPr/>
        </p:nvSpPr>
        <p:spPr>
          <a:xfrm>
            <a:off x="707027" y="5387959"/>
            <a:ext cx="4426676" cy="338554"/>
          </a:xfrm>
          <a:prstGeom prst="rect">
            <a:avLst/>
          </a:prstGeom>
          <a:noFill/>
        </p:spPr>
        <p:txBody>
          <a:bodyPr wrap="square" rtlCol="0">
            <a:spAutoFit/>
          </a:bodyPr>
          <a:lstStyle/>
          <a:p>
            <a:r>
              <a:rPr lang="zh-CN" altLang="en-US" sz="1600" b="0" i="0" dirty="0">
                <a:effectLst/>
                <a:latin typeface="微软雅黑" panose="020B0503020204020204" pitchFamily="34" charset="-122"/>
                <a:ea typeface="微软雅黑" panose="020B0503020204020204" pitchFamily="34" charset="-122"/>
              </a:rPr>
              <a:t>上述公式可以等价的表示为：</a:t>
            </a:r>
            <a:endParaRPr lang="zh-CN" altLang="en-US" sz="16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3DA57C0B-62EA-81C7-A37C-F2532BA1EB18}"/>
              </a:ext>
            </a:extLst>
          </p:cNvPr>
          <p:cNvSpPr txBox="1"/>
          <p:nvPr/>
        </p:nvSpPr>
        <p:spPr>
          <a:xfrm>
            <a:off x="470263" y="1212382"/>
            <a:ext cx="7654426"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0" i="0" dirty="0">
                <a:effectLst/>
                <a:latin typeface="微软雅黑" panose="020B0503020204020204" pitchFamily="34" charset="-122"/>
                <a:ea typeface="微软雅黑" panose="020B0503020204020204" pitchFamily="34" charset="-122"/>
              </a:rPr>
              <a:t>输入数据根据计算图逐层进行计算并保存中间结果变量，直至经过多层的计算后产生最终输出的过程称为</a:t>
            </a:r>
            <a:r>
              <a:rPr lang="zh-CN" altLang="en-US" sz="1600" b="1" i="0" dirty="0">
                <a:effectLst/>
                <a:latin typeface="微软雅黑" panose="020B0503020204020204" pitchFamily="34" charset="-122"/>
                <a:ea typeface="微软雅黑" panose="020B0503020204020204" pitchFamily="34" charset="-122"/>
              </a:rPr>
              <a:t>前向传播</a:t>
            </a:r>
            <a:r>
              <a:rPr lang="zh-CN" altLang="en-US" sz="1600" b="0" i="0" dirty="0">
                <a:effectLst/>
                <a:latin typeface="微软雅黑" panose="020B0503020204020204" pitchFamily="34" charset="-122"/>
                <a:ea typeface="微软雅黑" panose="020B0503020204020204" pitchFamily="34" charset="-122"/>
              </a:rPr>
              <a:t>（</a:t>
            </a:r>
            <a:r>
              <a:rPr lang="en-US" altLang="zh-CN" sz="1600" b="0" i="0" dirty="0">
                <a:effectLst/>
                <a:latin typeface="微软雅黑" panose="020B0503020204020204" pitchFamily="34" charset="-122"/>
                <a:ea typeface="微软雅黑" panose="020B0503020204020204" pitchFamily="34" charset="-122"/>
              </a:rPr>
              <a:t>Forward propagation</a:t>
            </a:r>
            <a:r>
              <a:rPr lang="zh-CN" altLang="en-US" sz="1600" b="0" i="0" dirty="0">
                <a:effectLst/>
                <a:latin typeface="微软雅黑" panose="020B0503020204020204" pitchFamily="34" charset="-122"/>
                <a:ea typeface="微软雅黑" panose="020B0503020204020204" pitchFamily="34" charset="-122"/>
              </a:rPr>
              <a:t>）。</a:t>
            </a:r>
            <a:endParaRPr lang="en-US" altLang="zh-CN" sz="1600" b="0" i="0" dirty="0">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前向传播的输出结果与标签值产生一个损失函数结果。模型将来自损失函数的数据信息通过计算图反向流动，执行梯度计算来更新训练参数的过程称为</a:t>
            </a:r>
            <a:r>
              <a:rPr lang="zh-CN" altLang="en-US" sz="1600" b="1" dirty="0">
                <a:latin typeface="微软雅黑" panose="020B0503020204020204" pitchFamily="34" charset="-122"/>
                <a:ea typeface="微软雅黑" panose="020B0503020204020204" pitchFamily="34" charset="-122"/>
              </a:rPr>
              <a:t>反向传播</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Back propagation</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b="1" i="0" dirty="0">
                <a:effectLst/>
                <a:latin typeface="微软雅黑" panose="020B0503020204020204" pitchFamily="34" charset="-122"/>
                <a:ea typeface="微软雅黑" panose="020B0503020204020204" pitchFamily="34" charset="-122"/>
              </a:rPr>
              <a:t>链式法则</a:t>
            </a:r>
            <a:r>
              <a:rPr lang="zh-CN" altLang="en-US" sz="1600" b="0" i="0" dirty="0">
                <a:effectLst/>
                <a:latin typeface="微软雅黑" panose="020B0503020204020204" pitchFamily="34" charset="-122"/>
                <a:ea typeface="微软雅黑" panose="020B0503020204020204" pitchFamily="34" charset="-122"/>
              </a:rPr>
              <a:t>是微积分中的求导法则，用于求解复合函数中的导数。复合函数的导数是构成复合有限个函数在相应点的导数乘积。假设</a:t>
            </a:r>
            <a:r>
              <a:rPr lang="en-US" altLang="zh-CN" sz="1600" b="0" i="1" dirty="0">
                <a:effectLst/>
                <a:latin typeface="微软雅黑" panose="020B0503020204020204" pitchFamily="34" charset="-122"/>
                <a:ea typeface="微软雅黑" panose="020B0503020204020204" pitchFamily="34" charset="-122"/>
              </a:rPr>
              <a:t>f </a:t>
            </a:r>
            <a:r>
              <a:rPr lang="zh-CN" altLang="en-US" sz="1600" b="0" i="0" dirty="0">
                <a:effectLst/>
                <a:latin typeface="微软雅黑" panose="020B0503020204020204" pitchFamily="34" charset="-122"/>
                <a:ea typeface="微软雅黑" panose="020B0503020204020204" pitchFamily="34" charset="-122"/>
              </a:rPr>
              <a:t>和</a:t>
            </a:r>
            <a:r>
              <a:rPr lang="en-US" altLang="zh-CN" sz="1600" b="0" i="1" dirty="0">
                <a:effectLst/>
                <a:latin typeface="微软雅黑" panose="020B0503020204020204" pitchFamily="34" charset="-122"/>
                <a:ea typeface="微软雅黑" panose="020B0503020204020204" pitchFamily="34" charset="-122"/>
              </a:rPr>
              <a:t>g </a:t>
            </a:r>
            <a:r>
              <a:rPr lang="zh-CN" altLang="en-US" sz="1600" b="0" i="0" dirty="0">
                <a:effectLst/>
                <a:latin typeface="微软雅黑" panose="020B0503020204020204" pitchFamily="34" charset="-122"/>
                <a:ea typeface="微软雅黑" panose="020B0503020204020204" pitchFamily="34" charset="-122"/>
              </a:rPr>
              <a:t>是关于实数</a:t>
            </a:r>
            <a:r>
              <a:rPr lang="en-US" altLang="zh-CN" sz="1600" b="0" i="1" dirty="0">
                <a:effectLst/>
                <a:latin typeface="微软雅黑" panose="020B0503020204020204" pitchFamily="34" charset="-122"/>
                <a:ea typeface="微软雅黑" panose="020B0503020204020204" pitchFamily="34" charset="-122"/>
              </a:rPr>
              <a:t>x </a:t>
            </a:r>
            <a:r>
              <a:rPr lang="zh-CN" altLang="en-US" sz="1600" b="0" i="0" dirty="0">
                <a:effectLst/>
                <a:latin typeface="微软雅黑" panose="020B0503020204020204" pitchFamily="34" charset="-122"/>
                <a:ea typeface="微软雅黑" panose="020B0503020204020204" pitchFamily="34" charset="-122"/>
              </a:rPr>
              <a:t>的映射函数，设</a:t>
            </a:r>
            <a:r>
              <a:rPr lang="en-US" altLang="zh-CN" sz="1600" b="0" i="0" dirty="0">
                <a:effectLst/>
                <a:latin typeface="微软雅黑" panose="020B0503020204020204" pitchFamily="34" charset="-122"/>
                <a:ea typeface="微软雅黑" panose="020B0503020204020204" pitchFamily="34" charset="-122"/>
              </a:rPr>
              <a:t>y=g(x)</a:t>
            </a:r>
            <a:r>
              <a:rPr lang="zh-CN" altLang="en-US" sz="1600" b="0" i="0" dirty="0">
                <a:effectLst/>
                <a:latin typeface="微软雅黑" panose="020B0503020204020204" pitchFamily="34" charset="-122"/>
                <a:ea typeface="微软雅黑" panose="020B0503020204020204" pitchFamily="34" charset="-122"/>
              </a:rPr>
              <a:t>并且</a:t>
            </a:r>
            <a:r>
              <a:rPr lang="en-US" altLang="zh-CN" sz="1600" b="0" i="0" dirty="0">
                <a:effectLst/>
                <a:latin typeface="微软雅黑" panose="020B0503020204020204" pitchFamily="34" charset="-122"/>
                <a:ea typeface="微软雅黑" panose="020B0503020204020204" pitchFamily="34" charset="-122"/>
              </a:rPr>
              <a:t>z=f(y)=f(g(x))</a:t>
            </a:r>
            <a:r>
              <a:rPr lang="zh-CN" altLang="en-US" sz="1600" b="0" i="0" dirty="0">
                <a:effectLst/>
                <a:latin typeface="微软雅黑" panose="020B0503020204020204" pitchFamily="34" charset="-122"/>
                <a:ea typeface="微软雅黑" panose="020B0503020204020204" pitchFamily="34" charset="-122"/>
              </a:rPr>
              <a:t>，则</a:t>
            </a:r>
            <a:r>
              <a:rPr lang="en-US" altLang="zh-CN" sz="1600" b="0" i="1" dirty="0">
                <a:effectLst/>
                <a:latin typeface="微软雅黑" panose="020B0503020204020204" pitchFamily="34" charset="-122"/>
                <a:ea typeface="微软雅黑" panose="020B0503020204020204" pitchFamily="34" charset="-122"/>
              </a:rPr>
              <a:t>z </a:t>
            </a:r>
            <a:r>
              <a:rPr lang="zh-CN" altLang="en-US" sz="1600" b="0" i="0" dirty="0">
                <a:effectLst/>
                <a:latin typeface="微软雅黑" panose="020B0503020204020204" pitchFamily="34" charset="-122"/>
                <a:ea typeface="微软雅黑" panose="020B0503020204020204" pitchFamily="34" charset="-122"/>
              </a:rPr>
              <a:t>对</a:t>
            </a:r>
            <a:r>
              <a:rPr lang="en-US" altLang="zh-CN" sz="1600" b="0" i="1" dirty="0">
                <a:effectLst/>
                <a:latin typeface="微软雅黑" panose="020B0503020204020204" pitchFamily="34" charset="-122"/>
                <a:ea typeface="微软雅黑" panose="020B0503020204020204" pitchFamily="34" charset="-122"/>
              </a:rPr>
              <a:t>x</a:t>
            </a:r>
            <a:r>
              <a:rPr lang="zh-CN" altLang="en-US" sz="1600" b="0" i="0" dirty="0">
                <a:effectLst/>
                <a:latin typeface="微软雅黑" panose="020B0503020204020204" pitchFamily="34" charset="-122"/>
                <a:ea typeface="微软雅黑" panose="020B0503020204020204" pitchFamily="34" charset="-122"/>
              </a:rPr>
              <a:t>的导数即为：</a:t>
            </a:r>
            <a:endParaRPr lang="en-US" altLang="zh-CN" sz="1600" b="0" i="0" dirty="0">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4166572-57C9-47FF-F0A6-775C44A8C3E9}"/>
              </a:ext>
            </a:extLst>
          </p:cNvPr>
          <p:cNvSpPr txBox="1"/>
          <p:nvPr/>
        </p:nvSpPr>
        <p:spPr>
          <a:xfrm>
            <a:off x="470263" y="3775328"/>
            <a:ext cx="7654426" cy="1077218"/>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0" i="0" dirty="0">
                <a:effectLst/>
                <a:latin typeface="微软雅黑" panose="020B0503020204020204" pitchFamily="34" charset="-122"/>
                <a:ea typeface="微软雅黑" panose="020B0503020204020204" pitchFamily="34" charset="-122"/>
              </a:rPr>
              <a:t>神经网络的反向传播是根据反向计算图的特定运算顺序来执行链式法则的算法。由于神经网络的输入通常为三维张量，输出为一维向量。因此将上述复合函数关于标量的梯度法则进行推广和扩展。假设</a:t>
            </a:r>
            <a:r>
              <a:rPr lang="en-US" altLang="zh-CN" sz="1600" b="0" i="0" dirty="0">
                <a:effectLst/>
                <a:latin typeface="微软雅黑" panose="020B0503020204020204" pitchFamily="34" charset="-122"/>
                <a:ea typeface="微软雅黑" panose="020B0503020204020204" pitchFamily="34" charset="-122"/>
              </a:rPr>
              <a:t>X</a:t>
            </a:r>
            <a:r>
              <a:rPr lang="zh-CN" altLang="en-US" sz="1600" b="0" i="0" dirty="0">
                <a:effectLst/>
                <a:latin typeface="微软雅黑" panose="020B0503020204020204" pitchFamily="34" charset="-122"/>
                <a:ea typeface="微软雅黑" panose="020B0503020204020204" pitchFamily="34" charset="-122"/>
              </a:rPr>
              <a:t>是</a:t>
            </a:r>
            <a:r>
              <a:rPr lang="en-US" altLang="zh-CN" sz="1600" b="0" i="1" dirty="0">
                <a:effectLst/>
                <a:latin typeface="微软雅黑" panose="020B0503020204020204" pitchFamily="34" charset="-122"/>
                <a:ea typeface="微软雅黑" panose="020B0503020204020204" pitchFamily="34" charset="-122"/>
              </a:rPr>
              <a:t>m </a:t>
            </a:r>
            <a:r>
              <a:rPr lang="zh-CN" altLang="en-US" sz="1600" b="0" i="0" dirty="0">
                <a:effectLst/>
                <a:latin typeface="微软雅黑" panose="020B0503020204020204" pitchFamily="34" charset="-122"/>
                <a:ea typeface="微软雅黑" panose="020B0503020204020204" pitchFamily="34" charset="-122"/>
              </a:rPr>
              <a:t>维张量，</a:t>
            </a:r>
            <a:r>
              <a:rPr lang="en-US" altLang="zh-CN" sz="1600" b="0" i="0" dirty="0">
                <a:effectLst/>
                <a:latin typeface="微软雅黑" panose="020B0503020204020204" pitchFamily="34" charset="-122"/>
                <a:ea typeface="微软雅黑" panose="020B0503020204020204" pitchFamily="34" charset="-122"/>
              </a:rPr>
              <a:t>Y</a:t>
            </a:r>
            <a:r>
              <a:rPr lang="zh-CN" altLang="en-US" sz="1600" b="0" i="0" dirty="0">
                <a:effectLst/>
                <a:latin typeface="微软雅黑" panose="020B0503020204020204" pitchFamily="34" charset="-122"/>
                <a:ea typeface="微软雅黑" panose="020B0503020204020204" pitchFamily="34" charset="-122"/>
              </a:rPr>
              <a:t>为</a:t>
            </a:r>
            <a:r>
              <a:rPr lang="en-US" altLang="zh-CN" sz="1600" b="0" i="1" dirty="0">
                <a:effectLst/>
                <a:latin typeface="微软雅黑" panose="020B0503020204020204" pitchFamily="34" charset="-122"/>
                <a:ea typeface="微软雅黑" panose="020B0503020204020204" pitchFamily="34" charset="-122"/>
              </a:rPr>
              <a:t>n </a:t>
            </a:r>
            <a:r>
              <a:rPr lang="zh-CN" altLang="en-US" sz="1600" b="0" i="0" dirty="0">
                <a:effectLst/>
                <a:latin typeface="微软雅黑" panose="020B0503020204020204" pitchFamily="34" charset="-122"/>
                <a:ea typeface="微软雅黑" panose="020B0503020204020204" pitchFamily="34" charset="-122"/>
              </a:rPr>
              <a:t>维张量，</a:t>
            </a:r>
            <a:r>
              <a:rPr lang="en-US" altLang="zh-CN" sz="1600" b="0" i="0" dirty="0">
                <a:effectLst/>
                <a:latin typeface="微软雅黑" panose="020B0503020204020204" pitchFamily="34" charset="-122"/>
                <a:ea typeface="微软雅黑" panose="020B0503020204020204" pitchFamily="34" charset="-122"/>
              </a:rPr>
              <a:t>z</a:t>
            </a:r>
            <a:r>
              <a:rPr lang="zh-CN" altLang="en-US" sz="1600" b="0" i="0" dirty="0">
                <a:effectLst/>
                <a:latin typeface="微软雅黑" panose="020B0503020204020204" pitchFamily="34" charset="-122"/>
                <a:ea typeface="微软雅黑" panose="020B0503020204020204" pitchFamily="34" charset="-122"/>
              </a:rPr>
              <a:t>为一维向量，</a:t>
            </a:r>
            <a:r>
              <a:rPr lang="en-US" altLang="zh-CN" sz="1600" b="0" i="0" dirty="0">
                <a:effectLst/>
                <a:latin typeface="微软雅黑" panose="020B0503020204020204" pitchFamily="34" charset="-122"/>
                <a:ea typeface="微软雅黑" panose="020B0503020204020204" pitchFamily="34" charset="-122"/>
              </a:rPr>
              <a:t>Y=g(X)</a:t>
            </a:r>
            <a:r>
              <a:rPr lang="zh-CN" altLang="en-US" sz="1600" b="0" i="0" dirty="0">
                <a:effectLst/>
                <a:latin typeface="微软雅黑" panose="020B0503020204020204" pitchFamily="34" charset="-122"/>
                <a:ea typeface="微软雅黑" panose="020B0503020204020204" pitchFamily="34" charset="-122"/>
              </a:rPr>
              <a:t>并且</a:t>
            </a:r>
            <a:r>
              <a:rPr lang="en-US" altLang="zh-CN" sz="1600" b="0" i="0" dirty="0">
                <a:effectLst/>
                <a:latin typeface="微软雅黑" panose="020B0503020204020204" pitchFamily="34" charset="-122"/>
                <a:ea typeface="微软雅黑" panose="020B0503020204020204" pitchFamily="34" charset="-122"/>
              </a:rPr>
              <a:t>z=f(Y)</a:t>
            </a:r>
            <a:r>
              <a:rPr lang="zh-CN" altLang="en-US" sz="1600" b="0" i="0" dirty="0">
                <a:effectLst/>
                <a:latin typeface="微软雅黑" panose="020B0503020204020204" pitchFamily="34" charset="-122"/>
                <a:ea typeface="微软雅黑" panose="020B0503020204020204" pitchFamily="34" charset="-122"/>
              </a:rPr>
              <a:t>，则</a:t>
            </a:r>
            <a:r>
              <a:rPr lang="en-US" altLang="zh-CN" sz="1600" b="0" i="0" dirty="0">
                <a:effectLst/>
                <a:latin typeface="微软雅黑" panose="020B0503020204020204" pitchFamily="34" charset="-122"/>
                <a:ea typeface="微软雅黑" panose="020B0503020204020204" pitchFamily="34" charset="-122"/>
              </a:rPr>
              <a:t>z</a:t>
            </a:r>
            <a:r>
              <a:rPr lang="zh-CN" altLang="en-US" sz="1600" b="0" i="0" dirty="0">
                <a:effectLst/>
                <a:latin typeface="微软雅黑" panose="020B0503020204020204" pitchFamily="34" charset="-122"/>
                <a:ea typeface="微软雅黑" panose="020B0503020204020204" pitchFamily="34" charset="-122"/>
              </a:rPr>
              <a:t>关于</a:t>
            </a:r>
            <a:r>
              <a:rPr lang="en-US" altLang="zh-CN" sz="1600" b="0" i="0" dirty="0">
                <a:effectLst/>
                <a:latin typeface="微软雅黑" panose="020B0503020204020204" pitchFamily="34" charset="-122"/>
                <a:ea typeface="微软雅黑" panose="020B0503020204020204" pitchFamily="34" charset="-122"/>
              </a:rPr>
              <a:t>X</a:t>
            </a:r>
            <a:r>
              <a:rPr lang="zh-CN" altLang="en-US" sz="1600" b="0" i="0" dirty="0">
                <a:effectLst/>
                <a:latin typeface="微软雅黑" panose="020B0503020204020204" pitchFamily="34" charset="-122"/>
                <a:ea typeface="微软雅黑" panose="020B0503020204020204" pitchFamily="34" charset="-122"/>
              </a:rPr>
              <a:t>每一个元素的偏导数即为：</a:t>
            </a:r>
            <a:endParaRPr lang="zh-CN" altLang="en-US" sz="1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BAA7D5D-CFF4-8AFD-16B8-7F499D57FCE4}"/>
              </a:ext>
            </a:extLst>
          </p:cNvPr>
          <p:cNvSpPr txBox="1"/>
          <p:nvPr/>
        </p:nvSpPr>
        <p:spPr>
          <a:xfrm>
            <a:off x="707027" y="6291484"/>
            <a:ext cx="4720930" cy="338554"/>
          </a:xfrm>
          <a:prstGeom prst="rect">
            <a:avLst/>
          </a:prstGeom>
          <a:noFill/>
        </p:spPr>
        <p:txBody>
          <a:bodyPr wrap="square" rtlCol="0">
            <a:spAutoFit/>
          </a:bodyPr>
          <a:lstStyle/>
          <a:p>
            <a:r>
              <a:rPr lang="zh-CN" altLang="en-US" sz="1600" b="0" i="0" dirty="0">
                <a:effectLst/>
                <a:latin typeface="微软雅黑" panose="020B0503020204020204" pitchFamily="34" charset="-122"/>
                <a:ea typeface="微软雅黑" panose="020B0503020204020204" pitchFamily="34" charset="-122"/>
              </a:rPr>
              <a:t>其中∇</a:t>
            </a:r>
            <a:r>
              <a:rPr lang="en-US" altLang="zh-CN" sz="1600" b="0" i="1" baseline="-25000" dirty="0">
                <a:effectLst/>
                <a:latin typeface="微软雅黑" panose="020B0503020204020204" pitchFamily="34" charset="-122"/>
                <a:ea typeface="微软雅黑" panose="020B0503020204020204" pitchFamily="34" charset="-122"/>
              </a:rPr>
              <a:t>X </a:t>
            </a:r>
            <a:r>
              <a:rPr lang="en-US" altLang="zh-CN" sz="1600" b="0" i="0" dirty="0">
                <a:effectLst/>
                <a:latin typeface="微软雅黑" panose="020B0503020204020204" pitchFamily="34" charset="-122"/>
                <a:ea typeface="微软雅黑" panose="020B0503020204020204" pitchFamily="34" charset="-122"/>
              </a:rPr>
              <a:t>z</a:t>
            </a:r>
            <a:r>
              <a:rPr lang="zh-CN" altLang="en-US" sz="1600" b="0" i="0" dirty="0">
                <a:effectLst/>
                <a:latin typeface="微软雅黑" panose="020B0503020204020204" pitchFamily="34" charset="-122"/>
                <a:ea typeface="微软雅黑" panose="020B0503020204020204" pitchFamily="34" charset="-122"/>
              </a:rPr>
              <a:t>表示</a:t>
            </a:r>
            <a:r>
              <a:rPr lang="en-US" altLang="zh-CN" sz="1600" b="0" i="0" dirty="0">
                <a:effectLst/>
                <a:latin typeface="微软雅黑" panose="020B0503020204020204" pitchFamily="34" charset="-122"/>
                <a:ea typeface="微软雅黑" panose="020B0503020204020204" pitchFamily="34" charset="-122"/>
              </a:rPr>
              <a:t>z</a:t>
            </a:r>
            <a:r>
              <a:rPr lang="zh-CN" altLang="en-US" sz="1600" b="0" i="0" dirty="0">
                <a:effectLst/>
                <a:latin typeface="微软雅黑" panose="020B0503020204020204" pitchFamily="34" charset="-122"/>
                <a:ea typeface="微软雅黑" panose="020B0503020204020204" pitchFamily="34" charset="-122"/>
              </a:rPr>
              <a:t>关于</a:t>
            </a:r>
            <a:r>
              <a:rPr lang="en-US" altLang="zh-CN" sz="1600" b="0" i="0" dirty="0">
                <a:effectLst/>
                <a:latin typeface="微软雅黑" panose="020B0503020204020204" pitchFamily="34" charset="-122"/>
                <a:ea typeface="微软雅黑" panose="020B0503020204020204" pitchFamily="34" charset="-122"/>
              </a:rPr>
              <a:t>X</a:t>
            </a:r>
            <a:r>
              <a:rPr lang="zh-CN" altLang="en-US" sz="1600" b="0" i="0" dirty="0">
                <a:effectLst/>
                <a:latin typeface="微软雅黑" panose="020B0503020204020204" pitchFamily="34" charset="-122"/>
                <a:ea typeface="微软雅黑" panose="020B0503020204020204" pitchFamily="34" charset="-122"/>
              </a:rPr>
              <a:t>的梯度矩阵。</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59406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628650" y="148073"/>
            <a:ext cx="7886700" cy="1325563"/>
          </a:xfrm>
        </p:spPr>
        <p:txBody>
          <a:bodyPr/>
          <a:lstStyle/>
          <a:p>
            <a:r>
              <a:rPr lang="zh-CN" altLang="en-US" dirty="0">
                <a:latin typeface="微软雅黑" panose="020B0503020204020204" pitchFamily="34" charset="-122"/>
                <a:ea typeface="微软雅黑" panose="020B0503020204020204" pitchFamily="34" charset="-122"/>
              </a:rPr>
              <a:t>基于链式法则计算梯度</a:t>
            </a:r>
            <a:endParaRPr lang="zh-CN" altLang="en-US" dirty="0"/>
          </a:p>
        </p:txBody>
      </p:sp>
      <p:sp>
        <p:nvSpPr>
          <p:cNvPr id="12" name="文本框 11">
            <a:extLst>
              <a:ext uri="{FF2B5EF4-FFF2-40B4-BE49-F238E27FC236}">
                <a16:creationId xmlns:a16="http://schemas.microsoft.com/office/drawing/2014/main" id="{3DA57C0B-62EA-81C7-A37C-F2532BA1EB18}"/>
              </a:ext>
            </a:extLst>
          </p:cNvPr>
          <p:cNvSpPr txBox="1"/>
          <p:nvPr/>
        </p:nvSpPr>
        <p:spPr>
          <a:xfrm>
            <a:off x="470263" y="1512826"/>
            <a:ext cx="7654426"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0" i="0" dirty="0">
                <a:effectLst/>
                <a:latin typeface="微软雅黑" panose="020B0503020204020204" pitchFamily="34" charset="-122"/>
                <a:ea typeface="微软雅黑" panose="020B0503020204020204" pitchFamily="34" charset="-122"/>
              </a:rPr>
              <a:t>上一小节中简单的循环控制模型前向传播可以表示为</a:t>
            </a:r>
            <a:r>
              <a:rPr lang="en-US" altLang="zh-CN" sz="1600" b="0" i="0" dirty="0">
                <a:effectLst/>
                <a:latin typeface="微软雅黑" panose="020B0503020204020204" pitchFamily="34" charset="-122"/>
                <a:ea typeface="微软雅黑" panose="020B0503020204020204" pitchFamily="34" charset="-122"/>
              </a:rPr>
              <a:t>Y=W</a:t>
            </a:r>
            <a:r>
              <a:rPr lang="en-US" altLang="zh-CN" sz="1600" b="0" i="0" baseline="-25000" dirty="0">
                <a:effectLst/>
                <a:latin typeface="微软雅黑" panose="020B0503020204020204" pitchFamily="34" charset="-122"/>
                <a:ea typeface="微软雅黑" panose="020B0503020204020204" pitchFamily="34" charset="-122"/>
              </a:rPr>
              <a:t>2</a:t>
            </a:r>
            <a:r>
              <a:rPr lang="en-US" altLang="zh-CN" sz="1600" b="0" i="0" dirty="0">
                <a:effectLst/>
                <a:latin typeface="微软雅黑" panose="020B0503020204020204" pitchFamily="34" charset="-122"/>
                <a:ea typeface="微软雅黑" panose="020B0503020204020204" pitchFamily="34" charset="-122"/>
              </a:rPr>
              <a:t>(W</a:t>
            </a:r>
            <a:r>
              <a:rPr lang="en-US" altLang="zh-CN" sz="1600" baseline="-25000" dirty="0">
                <a:latin typeface="微软雅黑" panose="020B0503020204020204" pitchFamily="34" charset="-122"/>
                <a:ea typeface="微软雅黑" panose="020B0503020204020204" pitchFamily="34" charset="-122"/>
              </a:rPr>
              <a:t>1</a:t>
            </a:r>
            <a:r>
              <a:rPr lang="en-US" altLang="zh-CN" sz="1600" b="0" i="0" dirty="0">
                <a:effectLst/>
                <a:latin typeface="微软雅黑" panose="020B0503020204020204" pitchFamily="34" charset="-122"/>
                <a:ea typeface="微软雅黑" panose="020B0503020204020204" pitchFamily="34" charset="-122"/>
              </a:rPr>
              <a:t>(W(X)))</a:t>
            </a:r>
            <a:r>
              <a:rPr lang="zh-CN" altLang="en-US" sz="1600" b="0" i="0" dirty="0">
                <a:effectLst/>
                <a:latin typeface="微软雅黑" panose="020B0503020204020204" pitchFamily="34" charset="-122"/>
                <a:ea typeface="微软雅黑" panose="020B0503020204020204" pitchFamily="34" charset="-122"/>
              </a:rPr>
              <a:t>。在反向传播的过程中可以将前向计算等价为</a:t>
            </a:r>
            <a:r>
              <a:rPr lang="en-US" altLang="zh-CN" sz="1600" b="0" i="0" dirty="0">
                <a:effectLst/>
                <a:latin typeface="微软雅黑" panose="020B0503020204020204" pitchFamily="34" charset="-122"/>
                <a:ea typeface="微软雅黑" panose="020B0503020204020204" pitchFamily="34" charset="-122"/>
              </a:rPr>
              <a:t>Y=W</a:t>
            </a:r>
            <a:r>
              <a:rPr lang="en-US" altLang="zh-CN" sz="1600" baseline="-25000" dirty="0">
                <a:latin typeface="微软雅黑" panose="020B0503020204020204" pitchFamily="34" charset="-122"/>
                <a:ea typeface="微软雅黑" panose="020B0503020204020204" pitchFamily="34" charset="-122"/>
              </a:rPr>
              <a:t>2</a:t>
            </a:r>
            <a:r>
              <a:rPr lang="en-US" altLang="zh-CN" sz="1600" b="0" i="0" dirty="0">
                <a:effectLst/>
                <a:latin typeface="微软雅黑" panose="020B0503020204020204" pitchFamily="34" charset="-122"/>
                <a:ea typeface="微软雅黑" panose="020B0503020204020204" pitchFamily="34" charset="-122"/>
              </a:rPr>
              <a:t>X</a:t>
            </a:r>
            <a:r>
              <a:rPr lang="en-US" altLang="zh-CN" sz="1600" baseline="-25000" dirty="0">
                <a:latin typeface="微软雅黑" panose="020B0503020204020204" pitchFamily="34" charset="-122"/>
                <a:ea typeface="微软雅黑" panose="020B0503020204020204" pitchFamily="34" charset="-122"/>
              </a:rPr>
              <a:t>2</a:t>
            </a:r>
            <a:r>
              <a:rPr lang="zh-CN" altLang="en-US" sz="1600" b="0" i="0" dirty="0">
                <a:effectLst/>
                <a:latin typeface="微软雅黑" panose="020B0503020204020204" pitchFamily="34" charset="-122"/>
                <a:ea typeface="微软雅黑" panose="020B0503020204020204" pitchFamily="34" charset="-122"/>
              </a:rPr>
              <a:t>，首先得到参数</a:t>
            </a:r>
            <a:r>
              <a:rPr lang="en-US" altLang="zh-CN" sz="1600" b="0" i="0" dirty="0">
                <a:effectLst/>
                <a:latin typeface="微软雅黑" panose="020B0503020204020204" pitchFamily="34" charset="-122"/>
                <a:ea typeface="微软雅黑" panose="020B0503020204020204" pitchFamily="34" charset="-122"/>
              </a:rPr>
              <a:t>W</a:t>
            </a:r>
            <a:r>
              <a:rPr lang="en-US" altLang="zh-CN" sz="1600" baseline="-25000" dirty="0">
                <a:latin typeface="微软雅黑" panose="020B0503020204020204" pitchFamily="34" charset="-122"/>
                <a:ea typeface="微软雅黑" panose="020B0503020204020204" pitchFamily="34" charset="-122"/>
              </a:rPr>
              <a:t>2</a:t>
            </a:r>
            <a:r>
              <a:rPr lang="zh-CN" altLang="en-US" sz="1600" b="0" i="0" dirty="0">
                <a:effectLst/>
                <a:latin typeface="微软雅黑" panose="020B0503020204020204" pitchFamily="34" charset="-122"/>
                <a:ea typeface="微软雅黑" panose="020B0503020204020204" pitchFamily="34" charset="-122"/>
              </a:rPr>
              <a:t>的梯度表示。再接着根据</a:t>
            </a:r>
            <a:r>
              <a:rPr lang="en-US" altLang="zh-CN" sz="1600" b="0" i="0" dirty="0">
                <a:effectLst/>
                <a:latin typeface="微软雅黑" panose="020B0503020204020204" pitchFamily="34" charset="-122"/>
                <a:ea typeface="微软雅黑" panose="020B0503020204020204" pitchFamily="34" charset="-122"/>
              </a:rPr>
              <a:t>X</a:t>
            </a:r>
            <a:r>
              <a:rPr lang="en-US" altLang="zh-CN" sz="1600" baseline="-25000" dirty="0">
                <a:latin typeface="微软雅黑" panose="020B0503020204020204" pitchFamily="34" charset="-122"/>
                <a:ea typeface="微软雅黑" panose="020B0503020204020204" pitchFamily="34" charset="-122"/>
              </a:rPr>
              <a:t>2</a:t>
            </a:r>
            <a:r>
              <a:rPr lang="en-US" altLang="zh-CN" sz="1600" b="0" i="0" dirty="0">
                <a:effectLst/>
                <a:latin typeface="微软雅黑" panose="020B0503020204020204" pitchFamily="34" charset="-122"/>
                <a:ea typeface="微软雅黑" panose="020B0503020204020204" pitchFamily="34" charset="-122"/>
              </a:rPr>
              <a:t>=W</a:t>
            </a:r>
            <a:r>
              <a:rPr lang="en-US" altLang="zh-CN" sz="1600" baseline="-25000" dirty="0">
                <a:latin typeface="微软雅黑" panose="020B0503020204020204" pitchFamily="34" charset="-122"/>
                <a:ea typeface="微软雅黑" panose="020B0503020204020204" pitchFamily="34" charset="-122"/>
              </a:rPr>
              <a:t>1</a:t>
            </a:r>
            <a:r>
              <a:rPr lang="en-US" altLang="zh-CN" sz="1600" b="0" i="0" dirty="0">
                <a:effectLst/>
                <a:latin typeface="微软雅黑" panose="020B0503020204020204" pitchFamily="34" charset="-122"/>
                <a:ea typeface="微软雅黑" panose="020B0503020204020204" pitchFamily="34" charset="-122"/>
              </a:rPr>
              <a:t>X</a:t>
            </a:r>
            <a:r>
              <a:rPr lang="en-US" altLang="zh-CN" sz="1600" baseline="-25000" dirty="0">
                <a:latin typeface="微软雅黑" panose="020B0503020204020204" pitchFamily="34" charset="-122"/>
                <a:ea typeface="微软雅黑" panose="020B0503020204020204" pitchFamily="34" charset="-122"/>
              </a:rPr>
              <a:t>1</a:t>
            </a:r>
            <a:r>
              <a:rPr lang="zh-CN" altLang="en-US" sz="1600" b="0" i="0" dirty="0">
                <a:effectLst/>
                <a:latin typeface="微软雅黑" panose="020B0503020204020204" pitchFamily="34" charset="-122"/>
                <a:ea typeface="微软雅黑" panose="020B0503020204020204" pitchFamily="34" charset="-122"/>
              </a:rPr>
              <a:t>得到</a:t>
            </a:r>
            <a:r>
              <a:rPr lang="en-US" altLang="zh-CN" sz="1600" b="0" i="0" dirty="0">
                <a:effectLst/>
                <a:latin typeface="微软雅黑" panose="020B0503020204020204" pitchFamily="34" charset="-122"/>
                <a:ea typeface="微软雅黑" panose="020B0503020204020204" pitchFamily="34" charset="-122"/>
              </a:rPr>
              <a:t>W</a:t>
            </a:r>
            <a:r>
              <a:rPr lang="en-US" altLang="zh-CN" sz="1600" baseline="-25000" dirty="0">
                <a:latin typeface="微软雅黑" panose="020B0503020204020204" pitchFamily="34" charset="-122"/>
                <a:ea typeface="微软雅黑" panose="020B0503020204020204" pitchFamily="34" charset="-122"/>
              </a:rPr>
              <a:t>1</a:t>
            </a:r>
            <a:r>
              <a:rPr lang="zh-CN" altLang="en-US" sz="1600" b="0" i="0" dirty="0">
                <a:effectLst/>
                <a:latin typeface="微软雅黑" panose="020B0503020204020204" pitchFamily="34" charset="-122"/>
                <a:ea typeface="微软雅黑" panose="020B0503020204020204" pitchFamily="34" charset="-122"/>
              </a:rPr>
              <a:t>的梯度表示，按照层级即可推导得出</a:t>
            </a:r>
            <a:r>
              <a:rPr lang="en-US" altLang="zh-CN" sz="1600" b="0" i="0" dirty="0">
                <a:effectLst/>
                <a:latin typeface="微软雅黑" panose="020B0503020204020204" pitchFamily="34" charset="-122"/>
                <a:ea typeface="微软雅黑" panose="020B0503020204020204" pitchFamily="34" charset="-122"/>
              </a:rPr>
              <a:t>W</a:t>
            </a:r>
            <a:r>
              <a:rPr lang="zh-CN" altLang="en-US" sz="1600" b="0" i="0" dirty="0">
                <a:effectLst/>
                <a:latin typeface="微软雅黑" panose="020B0503020204020204" pitchFamily="34" charset="-122"/>
                <a:ea typeface="微软雅黑" panose="020B0503020204020204" pitchFamily="34" charset="-122"/>
              </a:rPr>
              <a:t>的梯度表示：</a:t>
            </a:r>
            <a:endParaRPr lang="zh-CN" altLang="en-US" sz="16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4166572-57C9-47FF-F0A6-775C44A8C3E9}"/>
              </a:ext>
            </a:extLst>
          </p:cNvPr>
          <p:cNvSpPr txBox="1"/>
          <p:nvPr/>
        </p:nvSpPr>
        <p:spPr>
          <a:xfrm>
            <a:off x="470263" y="4906769"/>
            <a:ext cx="7654426"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0" i="0" dirty="0">
                <a:effectLst/>
                <a:latin typeface="微软雅黑" panose="020B0503020204020204" pitchFamily="34" charset="-122"/>
                <a:ea typeface="微软雅黑" panose="020B0503020204020204" pitchFamily="34" charset="-122"/>
              </a:rPr>
              <a:t>根据链式法则，相应位置的导数乘积即可将网络得到的损失函数梯度信息传播到每一个权重参数，应用优化器的参数权重更新规则，即可达到神经网络模型参数训练迭代的目的。</a:t>
            </a:r>
            <a:endParaRPr lang="zh-CN" altLang="en-US" sz="1600"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59203896-7228-7A6A-980A-AF3F59478D9B}"/>
              </a:ext>
            </a:extLst>
          </p:cNvPr>
          <p:cNvPicPr>
            <a:picLocks noChangeAspect="1"/>
          </p:cNvPicPr>
          <p:nvPr/>
        </p:nvPicPr>
        <p:blipFill>
          <a:blip r:embed="rId2"/>
          <a:stretch>
            <a:fillRect/>
          </a:stretch>
        </p:blipFill>
        <p:spPr>
          <a:xfrm>
            <a:off x="2055017" y="2383013"/>
            <a:ext cx="4691948" cy="2245932"/>
          </a:xfrm>
          <a:prstGeom prst="rect">
            <a:avLst/>
          </a:prstGeom>
        </p:spPr>
      </p:pic>
    </p:spTree>
    <p:extLst>
      <p:ext uri="{BB962C8B-B14F-4D97-AF65-F5344CB8AC3E}">
        <p14:creationId xmlns:p14="http://schemas.microsoft.com/office/powerpoint/2010/main" val="214129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EE87BCB-2E02-079E-3A10-C693F335C8EC}"/>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机器学习应用的特点</a:t>
            </a:r>
            <a:endParaRPr lang="zh-CN" altLang="en-US" dirty="0"/>
          </a:p>
        </p:txBody>
      </p:sp>
      <p:sp>
        <p:nvSpPr>
          <p:cNvPr id="2" name="内容占位符 8">
            <a:extLst>
              <a:ext uri="{FF2B5EF4-FFF2-40B4-BE49-F238E27FC236}">
                <a16:creationId xmlns:a16="http://schemas.microsoft.com/office/drawing/2014/main" id="{C3004B1F-D6B0-6505-7215-7510C0C9890A}"/>
              </a:ext>
            </a:extLst>
          </p:cNvPr>
          <p:cNvSpPr>
            <a:spLocks noGrp="1"/>
          </p:cNvSpPr>
          <p:nvPr>
            <p:ph idx="1"/>
          </p:nvPr>
        </p:nvSpPr>
        <p:spPr>
          <a:xfrm>
            <a:off x="628650" y="1825625"/>
            <a:ext cx="5537019" cy="4351338"/>
          </a:xfrm>
        </p:spPr>
        <p:txBody>
          <a:bodyPr>
            <a:normAutofit fontScale="92500" lnSpcReduction="10000"/>
          </a:bodyPr>
          <a:lstStyle/>
          <a:p>
            <a:pPr>
              <a:lnSpc>
                <a:spcPct val="110000"/>
              </a:lnSpc>
              <a:spcAft>
                <a:spcPts val="600"/>
              </a:spcAft>
            </a:pPr>
            <a:r>
              <a:rPr lang="zh-CN" altLang="en-US" sz="2800" dirty="0">
                <a:latin typeface="微软雅黑" panose="020B0503020204020204" pitchFamily="34" charset="-122"/>
                <a:ea typeface="微软雅黑" panose="020B0503020204020204" pitchFamily="34" charset="-122"/>
              </a:rPr>
              <a:t>需要</a:t>
            </a:r>
            <a:r>
              <a:rPr lang="zh-CN" altLang="en-US" sz="2800" b="1" dirty="0">
                <a:latin typeface="微软雅黑" panose="020B0503020204020204" pitchFamily="34" charset="-122"/>
                <a:ea typeface="微软雅黑" panose="020B0503020204020204" pitchFamily="34" charset="-122"/>
              </a:rPr>
              <a:t>大量的数据管理和处理</a:t>
            </a:r>
            <a:r>
              <a:rPr lang="zh-CN" altLang="en-US" sz="2800" dirty="0">
                <a:latin typeface="微软雅黑" panose="020B0503020204020204" pitchFamily="34" charset="-122"/>
                <a:ea typeface="微软雅黑" panose="020B0503020204020204" pitchFamily="34" charset="-122"/>
              </a:rPr>
              <a:t>操作</a:t>
            </a:r>
            <a:endParaRPr lang="en-US" altLang="zh-CN" sz="2800" dirty="0">
              <a:latin typeface="微软雅黑" panose="020B0503020204020204" pitchFamily="34" charset="-122"/>
              <a:ea typeface="微软雅黑" panose="020B0503020204020204" pitchFamily="34" charset="-122"/>
            </a:endParaRPr>
          </a:p>
          <a:p>
            <a:pPr>
              <a:lnSpc>
                <a:spcPct val="110000"/>
              </a:lnSpc>
              <a:spcAft>
                <a:spcPts val="600"/>
              </a:spcAft>
            </a:pPr>
            <a:r>
              <a:rPr lang="zh-CN" altLang="en-US" sz="2800" dirty="0">
                <a:latin typeface="微软雅黑" panose="020B0503020204020204" pitchFamily="34" charset="-122"/>
                <a:ea typeface="微软雅黑" panose="020B0503020204020204" pitchFamily="34" charset="-122"/>
              </a:rPr>
              <a:t>机器学习模型内部</a:t>
            </a:r>
            <a:r>
              <a:rPr lang="zh-CN" altLang="en-US" sz="2800" b="1" dirty="0">
                <a:latin typeface="微软雅黑" panose="020B0503020204020204" pitchFamily="34" charset="-122"/>
                <a:ea typeface="微软雅黑" panose="020B0503020204020204" pitchFamily="34" charset="-122"/>
              </a:rPr>
              <a:t>参数</a:t>
            </a:r>
            <a:r>
              <a:rPr lang="zh-CN" altLang="en-US" sz="2800" dirty="0">
                <a:latin typeface="微软雅黑" panose="020B0503020204020204" pitchFamily="34" charset="-122"/>
                <a:ea typeface="微软雅黑" panose="020B0503020204020204" pitchFamily="34" charset="-122"/>
              </a:rPr>
              <a:t>通常通过</a:t>
            </a:r>
            <a:r>
              <a:rPr lang="zh-CN" altLang="en-US" sz="2800" b="1" dirty="0">
                <a:latin typeface="微软雅黑" panose="020B0503020204020204" pitchFamily="34" charset="-122"/>
                <a:ea typeface="微软雅黑" panose="020B0503020204020204" pitchFamily="34" charset="-122"/>
              </a:rPr>
              <a:t>训练</a:t>
            </a:r>
            <a:r>
              <a:rPr lang="zh-CN" altLang="en-US" sz="2800" dirty="0">
                <a:latin typeface="微软雅黑" panose="020B0503020204020204" pitchFamily="34" charset="-122"/>
                <a:ea typeface="微软雅黑" panose="020B0503020204020204" pitchFamily="34" charset="-122"/>
              </a:rPr>
              <a:t>确定</a:t>
            </a:r>
            <a:endParaRPr lang="en-US" altLang="zh-CN" sz="2800" dirty="0">
              <a:latin typeface="微软雅黑" panose="020B0503020204020204" pitchFamily="34" charset="-122"/>
              <a:ea typeface="微软雅黑" panose="020B0503020204020204" pitchFamily="34" charset="-122"/>
            </a:endParaRPr>
          </a:p>
          <a:p>
            <a:pPr>
              <a:lnSpc>
                <a:spcPct val="110000"/>
              </a:lnSpc>
              <a:spcAft>
                <a:spcPts val="600"/>
              </a:spcAft>
            </a:pPr>
            <a:r>
              <a:rPr lang="zh-CN" altLang="en-US" dirty="0">
                <a:latin typeface="微软雅黑" panose="020B0503020204020204" pitchFamily="34" charset="-122"/>
                <a:ea typeface="微软雅黑" panose="020B0503020204020204" pitchFamily="34" charset="-122"/>
              </a:rPr>
              <a:t>需要进行模型训练和（推理端）</a:t>
            </a:r>
            <a:r>
              <a:rPr lang="zh-CN" altLang="en-US" b="1" dirty="0">
                <a:latin typeface="微软雅黑" panose="020B0503020204020204" pitchFamily="34" charset="-122"/>
                <a:ea typeface="微软雅黑" panose="020B0503020204020204" pitchFamily="34" charset="-122"/>
              </a:rPr>
              <a:t>部署</a:t>
            </a:r>
            <a:endParaRPr lang="en-US" altLang="zh-CN" b="1" dirty="0">
              <a:latin typeface="微软雅黑" panose="020B0503020204020204" pitchFamily="34" charset="-122"/>
              <a:ea typeface="微软雅黑" panose="020B0503020204020204" pitchFamily="34" charset="-122"/>
            </a:endParaRPr>
          </a:p>
          <a:p>
            <a:pPr>
              <a:lnSpc>
                <a:spcPct val="110000"/>
              </a:lnSpc>
              <a:spcAft>
                <a:spcPts val="600"/>
              </a:spcAft>
            </a:pPr>
            <a:r>
              <a:rPr lang="zh-CN" altLang="en-US" dirty="0">
                <a:latin typeface="微软雅黑" panose="020B0503020204020204" pitchFamily="34" charset="-122"/>
                <a:ea typeface="微软雅黑" panose="020B0503020204020204" pitchFamily="34" charset="-122"/>
              </a:rPr>
              <a:t>机器学习</a:t>
            </a:r>
            <a:r>
              <a:rPr lang="zh-CN" altLang="en-US" b="1" dirty="0">
                <a:latin typeface="微软雅黑" panose="020B0503020204020204" pitchFamily="34" charset="-122"/>
                <a:ea typeface="微软雅黑" panose="020B0503020204020204" pitchFamily="34" charset="-122"/>
              </a:rPr>
              <a:t>模型规模不断增大</a:t>
            </a:r>
            <a:endParaRPr lang="en-US" altLang="zh-CN" sz="2800" b="1" dirty="0">
              <a:latin typeface="微软雅黑" panose="020B0503020204020204" pitchFamily="34" charset="-122"/>
              <a:ea typeface="微软雅黑" panose="020B0503020204020204" pitchFamily="34" charset="-122"/>
            </a:endParaRPr>
          </a:p>
          <a:p>
            <a:pPr>
              <a:lnSpc>
                <a:spcPct val="110000"/>
              </a:lnSpc>
              <a:spcAft>
                <a:spcPts val="600"/>
              </a:spcAft>
            </a:pPr>
            <a:r>
              <a:rPr lang="zh-CN" altLang="en-US" dirty="0">
                <a:latin typeface="微软雅黑" panose="020B0503020204020204" pitchFamily="34" charset="-122"/>
                <a:ea typeface="微软雅黑" panose="020B0503020204020204" pitchFamily="34" charset="-122"/>
              </a:rPr>
              <a:t>机器学习</a:t>
            </a:r>
            <a:r>
              <a:rPr lang="zh-CN" altLang="en-US" b="1" dirty="0">
                <a:latin typeface="微软雅黑" panose="020B0503020204020204" pitchFamily="34" charset="-122"/>
                <a:ea typeface="微软雅黑" panose="020B0503020204020204" pitchFamily="34" charset="-122"/>
              </a:rPr>
              <a:t>应用范围广泛</a:t>
            </a:r>
            <a:endParaRPr lang="en-US" altLang="zh-CN" b="1" dirty="0">
              <a:latin typeface="微软雅黑" panose="020B0503020204020204" pitchFamily="34" charset="-122"/>
              <a:ea typeface="微软雅黑" panose="020B0503020204020204" pitchFamily="34" charset="-122"/>
            </a:endParaRPr>
          </a:p>
          <a:p>
            <a:pPr>
              <a:lnSpc>
                <a:spcPct val="110000"/>
              </a:lnSpc>
              <a:spcAft>
                <a:spcPts val="600"/>
              </a:spcAft>
            </a:pPr>
            <a:r>
              <a:rPr lang="zh-CN" altLang="en-US" dirty="0">
                <a:latin typeface="微软雅黑" panose="020B0503020204020204" pitchFamily="34" charset="-122"/>
                <a:ea typeface="微软雅黑" panose="020B0503020204020204" pitchFamily="34" charset="-122"/>
              </a:rPr>
              <a:t>机器学习</a:t>
            </a:r>
            <a:r>
              <a:rPr lang="zh-CN" altLang="en-US" sz="2800" b="1" dirty="0">
                <a:latin typeface="微软雅黑" panose="020B0503020204020204" pitchFamily="34" charset="-122"/>
                <a:ea typeface="微软雅黑" panose="020B0503020204020204" pitchFamily="34" charset="-122"/>
              </a:rPr>
              <a:t>算法发展速度快</a:t>
            </a:r>
            <a:endParaRPr lang="en-US" altLang="zh-CN" sz="2800" b="1"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146E720D-0A00-993F-9AB4-3219A0ECD7BB}"/>
              </a:ext>
            </a:extLst>
          </p:cNvPr>
          <p:cNvSpPr/>
          <p:nvPr/>
        </p:nvSpPr>
        <p:spPr>
          <a:xfrm>
            <a:off x="6851464" y="1615408"/>
            <a:ext cx="1854925" cy="542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数据处理</a:t>
            </a:r>
          </a:p>
        </p:txBody>
      </p:sp>
      <p:sp>
        <p:nvSpPr>
          <p:cNvPr id="4" name="矩形 3">
            <a:extLst>
              <a:ext uri="{FF2B5EF4-FFF2-40B4-BE49-F238E27FC236}">
                <a16:creationId xmlns:a16="http://schemas.microsoft.com/office/drawing/2014/main" id="{94778E65-B780-2D1E-08AA-DFE57CD106D6}"/>
              </a:ext>
            </a:extLst>
          </p:cNvPr>
          <p:cNvSpPr/>
          <p:nvPr/>
        </p:nvSpPr>
        <p:spPr>
          <a:xfrm>
            <a:off x="6851459" y="5993223"/>
            <a:ext cx="1854925" cy="542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模型自定义</a:t>
            </a:r>
          </a:p>
        </p:txBody>
      </p:sp>
      <p:sp>
        <p:nvSpPr>
          <p:cNvPr id="5" name="矩形 4">
            <a:extLst>
              <a:ext uri="{FF2B5EF4-FFF2-40B4-BE49-F238E27FC236}">
                <a16:creationId xmlns:a16="http://schemas.microsoft.com/office/drawing/2014/main" id="{7190D8FE-69A6-BFD4-0B4B-7F715FB6E2D8}"/>
              </a:ext>
            </a:extLst>
          </p:cNvPr>
          <p:cNvSpPr/>
          <p:nvPr/>
        </p:nvSpPr>
        <p:spPr>
          <a:xfrm>
            <a:off x="6851459" y="5248605"/>
            <a:ext cx="1854925" cy="542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模型抽象</a:t>
            </a:r>
          </a:p>
        </p:txBody>
      </p:sp>
      <p:sp>
        <p:nvSpPr>
          <p:cNvPr id="7" name="矩形 6">
            <a:extLst>
              <a:ext uri="{FF2B5EF4-FFF2-40B4-BE49-F238E27FC236}">
                <a16:creationId xmlns:a16="http://schemas.microsoft.com/office/drawing/2014/main" id="{CC2781F1-9045-A593-2E76-EFA8BEA33DE6}"/>
              </a:ext>
            </a:extLst>
          </p:cNvPr>
          <p:cNvSpPr/>
          <p:nvPr/>
        </p:nvSpPr>
        <p:spPr>
          <a:xfrm>
            <a:off x="6851467" y="2360026"/>
            <a:ext cx="1854925" cy="542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模型解释</a:t>
            </a:r>
          </a:p>
        </p:txBody>
      </p:sp>
      <p:sp>
        <p:nvSpPr>
          <p:cNvPr id="8" name="矩形 7">
            <a:extLst>
              <a:ext uri="{FF2B5EF4-FFF2-40B4-BE49-F238E27FC236}">
                <a16:creationId xmlns:a16="http://schemas.microsoft.com/office/drawing/2014/main" id="{E463F4D9-AC31-E748-F601-E4B68050EEF2}"/>
              </a:ext>
            </a:extLst>
          </p:cNvPr>
          <p:cNvSpPr/>
          <p:nvPr/>
        </p:nvSpPr>
        <p:spPr>
          <a:xfrm>
            <a:off x="6851461" y="3099801"/>
            <a:ext cx="1854925" cy="542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模型部署</a:t>
            </a:r>
          </a:p>
        </p:txBody>
      </p:sp>
      <p:sp>
        <p:nvSpPr>
          <p:cNvPr id="9" name="矩形 8">
            <a:extLst>
              <a:ext uri="{FF2B5EF4-FFF2-40B4-BE49-F238E27FC236}">
                <a16:creationId xmlns:a16="http://schemas.microsoft.com/office/drawing/2014/main" id="{D6C64664-BB4B-63E3-6180-D40F58C59F5C}"/>
              </a:ext>
            </a:extLst>
          </p:cNvPr>
          <p:cNvSpPr/>
          <p:nvPr/>
        </p:nvSpPr>
        <p:spPr>
          <a:xfrm>
            <a:off x="6851460" y="3839575"/>
            <a:ext cx="1854925" cy="542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性能优化</a:t>
            </a:r>
          </a:p>
        </p:txBody>
      </p:sp>
      <p:cxnSp>
        <p:nvCxnSpPr>
          <p:cNvPr id="11" name="直接箭头连接符 10">
            <a:extLst>
              <a:ext uri="{FF2B5EF4-FFF2-40B4-BE49-F238E27FC236}">
                <a16:creationId xmlns:a16="http://schemas.microsoft.com/office/drawing/2014/main" id="{789A29C4-ACC5-9CC4-0A00-B49E5D74E21B}"/>
              </a:ext>
            </a:extLst>
          </p:cNvPr>
          <p:cNvCxnSpPr>
            <a:cxnSpLocks/>
            <a:endCxn id="3" idx="1"/>
          </p:cNvCxnSpPr>
          <p:nvPr/>
        </p:nvCxnSpPr>
        <p:spPr>
          <a:xfrm flipV="1">
            <a:off x="5675811" y="1886463"/>
            <a:ext cx="1175653" cy="20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EE0ADEE1-BF33-1AAB-F5DD-6FF6D92A785C}"/>
              </a:ext>
            </a:extLst>
          </p:cNvPr>
          <p:cNvCxnSpPr>
            <a:cxnSpLocks/>
            <a:endCxn id="7" idx="1"/>
          </p:cNvCxnSpPr>
          <p:nvPr/>
        </p:nvCxnSpPr>
        <p:spPr>
          <a:xfrm flipV="1">
            <a:off x="5930534" y="2631081"/>
            <a:ext cx="920933" cy="66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12C4AE4-E5EB-E02A-F818-A338E97AF456}"/>
              </a:ext>
            </a:extLst>
          </p:cNvPr>
          <p:cNvCxnSpPr>
            <a:cxnSpLocks/>
            <a:endCxn id="8" idx="1"/>
          </p:cNvCxnSpPr>
          <p:nvPr/>
        </p:nvCxnSpPr>
        <p:spPr>
          <a:xfrm flipV="1">
            <a:off x="5930534" y="3370856"/>
            <a:ext cx="920927" cy="2710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1CA2FB43-2574-AC29-CFAD-2FE05CCDA97C}"/>
              </a:ext>
            </a:extLst>
          </p:cNvPr>
          <p:cNvCxnSpPr>
            <a:cxnSpLocks/>
            <a:endCxn id="9" idx="1"/>
          </p:cNvCxnSpPr>
          <p:nvPr/>
        </p:nvCxnSpPr>
        <p:spPr>
          <a:xfrm flipV="1">
            <a:off x="5042263" y="4110630"/>
            <a:ext cx="1809197" cy="4996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A64B293B-D1DD-3834-CAB0-AD29448B8E5B}"/>
              </a:ext>
            </a:extLst>
          </p:cNvPr>
          <p:cNvSpPr/>
          <p:nvPr/>
        </p:nvSpPr>
        <p:spPr>
          <a:xfrm>
            <a:off x="6851459" y="4575031"/>
            <a:ext cx="1854925" cy="542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分布式</a:t>
            </a:r>
          </a:p>
        </p:txBody>
      </p:sp>
      <p:cxnSp>
        <p:nvCxnSpPr>
          <p:cNvPr id="22" name="直接箭头连接符 21">
            <a:extLst>
              <a:ext uri="{FF2B5EF4-FFF2-40B4-BE49-F238E27FC236}">
                <a16:creationId xmlns:a16="http://schemas.microsoft.com/office/drawing/2014/main" id="{DA2CD037-C6FC-A55E-ACD2-AE7145364C40}"/>
              </a:ext>
            </a:extLst>
          </p:cNvPr>
          <p:cNvCxnSpPr>
            <a:cxnSpLocks/>
            <a:endCxn id="21" idx="1"/>
          </p:cNvCxnSpPr>
          <p:nvPr/>
        </p:nvCxnSpPr>
        <p:spPr>
          <a:xfrm>
            <a:off x="5042263" y="4665864"/>
            <a:ext cx="1809196" cy="1802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4A6B2B0F-3B1F-57BE-E6E3-65C1D081BD9E}"/>
              </a:ext>
            </a:extLst>
          </p:cNvPr>
          <p:cNvCxnSpPr>
            <a:cxnSpLocks/>
            <a:endCxn id="5" idx="1"/>
          </p:cNvCxnSpPr>
          <p:nvPr/>
        </p:nvCxnSpPr>
        <p:spPr>
          <a:xfrm>
            <a:off x="4408714" y="5296989"/>
            <a:ext cx="2442745" cy="2226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0D47F34-E4EC-2675-A0B3-EB7BC49E4C03}"/>
              </a:ext>
            </a:extLst>
          </p:cNvPr>
          <p:cNvCxnSpPr>
            <a:cxnSpLocks/>
            <a:endCxn id="4" idx="1"/>
          </p:cNvCxnSpPr>
          <p:nvPr/>
        </p:nvCxnSpPr>
        <p:spPr>
          <a:xfrm>
            <a:off x="4630783" y="5798275"/>
            <a:ext cx="2220676" cy="4660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995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628650" y="148073"/>
            <a:ext cx="7886700" cy="1325563"/>
          </a:xfrm>
        </p:spPr>
        <p:txBody>
          <a:bodyPr/>
          <a:lstStyle/>
          <a:p>
            <a:r>
              <a:rPr lang="zh-CN" altLang="en-US" dirty="0">
                <a:latin typeface="微软雅黑" panose="020B0503020204020204" pitchFamily="34" charset="-122"/>
                <a:ea typeface="微软雅黑" panose="020B0503020204020204" pitchFamily="34" charset="-122"/>
              </a:rPr>
              <a:t>基于链式法则计算梯度</a:t>
            </a:r>
            <a:endParaRPr lang="zh-CN" altLang="en-US" dirty="0"/>
          </a:p>
        </p:txBody>
      </p:sp>
      <p:sp>
        <p:nvSpPr>
          <p:cNvPr id="12" name="文本框 11">
            <a:extLst>
              <a:ext uri="{FF2B5EF4-FFF2-40B4-BE49-F238E27FC236}">
                <a16:creationId xmlns:a16="http://schemas.microsoft.com/office/drawing/2014/main" id="{3DA57C0B-62EA-81C7-A37C-F2532BA1EB18}"/>
              </a:ext>
            </a:extLst>
          </p:cNvPr>
          <p:cNvSpPr txBox="1"/>
          <p:nvPr/>
        </p:nvSpPr>
        <p:spPr>
          <a:xfrm>
            <a:off x="470263" y="1251572"/>
            <a:ext cx="7818120" cy="58477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0" i="0" dirty="0">
                <a:effectLst/>
                <a:latin typeface="微软雅黑" panose="020B0503020204020204" pitchFamily="34" charset="-122"/>
                <a:ea typeface="微软雅黑" panose="020B0503020204020204" pitchFamily="34" charset="-122"/>
              </a:rPr>
              <a:t>根据梯度公式我们可以得出循环控制的反向梯度计算过程如下，在下面代码中变量的前缀</a:t>
            </a:r>
            <a:r>
              <a:rPr lang="en-US" altLang="zh-CN" sz="1600" b="0" i="0" dirty="0">
                <a:effectLst/>
                <a:latin typeface="微软雅黑" panose="020B0503020204020204" pitchFamily="34" charset="-122"/>
                <a:ea typeface="微软雅黑" panose="020B0503020204020204" pitchFamily="34" charset="-122"/>
              </a:rPr>
              <a:t>grad</a:t>
            </a:r>
            <a:r>
              <a:rPr lang="zh-CN" altLang="en-US" sz="1600" b="0" i="0" dirty="0">
                <a:effectLst/>
                <a:latin typeface="微软雅黑" panose="020B0503020204020204" pitchFamily="34" charset="-122"/>
                <a:ea typeface="微软雅黑" panose="020B0503020204020204" pitchFamily="34" charset="-122"/>
              </a:rPr>
              <a:t>代表变量梯度变量，</a:t>
            </a:r>
            <a:r>
              <a:rPr lang="en-US" altLang="zh-CN" sz="1600" b="0" i="0" dirty="0">
                <a:effectLst/>
                <a:latin typeface="微软雅黑" panose="020B0503020204020204" pitchFamily="34" charset="-122"/>
                <a:ea typeface="微软雅黑" panose="020B0503020204020204" pitchFamily="34" charset="-122"/>
              </a:rPr>
              <a:t>transpose</a:t>
            </a:r>
            <a:r>
              <a:rPr lang="zh-CN" altLang="en-US" sz="1600" b="0" i="0" dirty="0">
                <a:effectLst/>
                <a:latin typeface="微软雅黑" panose="020B0503020204020204" pitchFamily="34" charset="-122"/>
                <a:ea typeface="微软雅黑" panose="020B0503020204020204" pitchFamily="34" charset="-122"/>
              </a:rPr>
              <a:t>代表矩阵转置算子。：</a:t>
            </a:r>
            <a:endParaRPr lang="zh-CN" altLang="en-US" sz="16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4166572-57C9-47FF-F0A6-775C44A8C3E9}"/>
              </a:ext>
            </a:extLst>
          </p:cNvPr>
          <p:cNvSpPr txBox="1"/>
          <p:nvPr/>
        </p:nvSpPr>
        <p:spPr>
          <a:xfrm>
            <a:off x="470262" y="5617676"/>
            <a:ext cx="8045087"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0" i="0" dirty="0">
                <a:effectLst/>
                <a:latin typeface="微软雅黑" panose="020B0503020204020204" pitchFamily="34" charset="-122"/>
                <a:ea typeface="微软雅黑" panose="020B0503020204020204" pitchFamily="34" charset="-122"/>
              </a:rPr>
              <a:t>结合公式、代码以及上图可以看出，在反向传播过程中使用到前向传播的中间变量。因此保存网络中间层输出状态和中间变量，尽管占用了部分内存但能够复用计算结果，达到了提高反向传播计算效率的目的。</a:t>
            </a:r>
            <a:endParaRPr lang="zh-CN" altLang="en-US" sz="16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1F14511B-6D71-D45D-92D2-13963779F912}"/>
              </a:ext>
            </a:extLst>
          </p:cNvPr>
          <p:cNvSpPr txBox="1"/>
          <p:nvPr/>
        </p:nvSpPr>
        <p:spPr>
          <a:xfrm>
            <a:off x="829491" y="1875537"/>
            <a:ext cx="7217229" cy="1569660"/>
          </a:xfrm>
          <a:prstGeom prst="rect">
            <a:avLst/>
          </a:prstGeom>
          <a:solidFill>
            <a:schemeClr val="accent3">
              <a:lumMod val="20000"/>
              <a:lumOff val="80000"/>
            </a:schemeClr>
          </a:solidFill>
        </p:spPr>
        <p:txBody>
          <a:bodyPr wrap="square" rtlCol="0">
            <a:spAutoFit/>
          </a:bodyPr>
          <a:lstStyle/>
          <a:p>
            <a:r>
              <a:rPr lang="en-US" altLang="zh-CN" sz="1600" dirty="0"/>
              <a:t>grad_X2 = </a:t>
            </a:r>
            <a:r>
              <a:rPr lang="en-US" altLang="zh-CN" sz="1600" dirty="0" err="1"/>
              <a:t>matmul</a:t>
            </a:r>
            <a:r>
              <a:rPr lang="en-US" altLang="zh-CN" sz="1600" dirty="0"/>
              <a:t>(</a:t>
            </a:r>
            <a:r>
              <a:rPr lang="en-US" altLang="zh-CN" sz="1600" dirty="0" err="1"/>
              <a:t>grad_Y</a:t>
            </a:r>
            <a:r>
              <a:rPr lang="en-US" altLang="zh-CN" sz="1600" dirty="0"/>
              <a:t>, transpose(W2))</a:t>
            </a:r>
          </a:p>
          <a:p>
            <a:r>
              <a:rPr lang="en-US" altLang="zh-CN" sz="1600" dirty="0"/>
              <a:t>grad_W2 = </a:t>
            </a:r>
            <a:r>
              <a:rPr lang="en-US" altLang="zh-CN" sz="1600" dirty="0" err="1"/>
              <a:t>matmul</a:t>
            </a:r>
            <a:r>
              <a:rPr lang="en-US" altLang="zh-CN" sz="1600" dirty="0"/>
              <a:t>(transpose(X2), </a:t>
            </a:r>
            <a:r>
              <a:rPr lang="en-US" altLang="zh-CN" sz="1600" dirty="0" err="1"/>
              <a:t>grad_Y</a:t>
            </a:r>
            <a:r>
              <a:rPr lang="en-US" altLang="zh-CN" sz="1600" dirty="0"/>
              <a:t>)</a:t>
            </a:r>
          </a:p>
          <a:p>
            <a:r>
              <a:rPr lang="en-US" altLang="zh-CN" sz="1600" dirty="0"/>
              <a:t>grad_X1 = </a:t>
            </a:r>
            <a:r>
              <a:rPr lang="en-US" altLang="zh-CN" sz="1600" dirty="0" err="1"/>
              <a:t>matmul</a:t>
            </a:r>
            <a:r>
              <a:rPr lang="en-US" altLang="zh-CN" sz="1600" dirty="0"/>
              <a:t>(grad_X2, transpose(W1))</a:t>
            </a:r>
          </a:p>
          <a:p>
            <a:r>
              <a:rPr lang="en-US" altLang="zh-CN" sz="1600" dirty="0"/>
              <a:t>grad_W1 = </a:t>
            </a:r>
            <a:r>
              <a:rPr lang="en-US" altLang="zh-CN" sz="1600" dirty="0" err="1"/>
              <a:t>matmul</a:t>
            </a:r>
            <a:r>
              <a:rPr lang="en-US" altLang="zh-CN" sz="1600" dirty="0"/>
              <a:t>(transpose(X1), grad_X2)</a:t>
            </a:r>
          </a:p>
          <a:p>
            <a:r>
              <a:rPr lang="en-US" altLang="zh-CN" sz="1600" dirty="0" err="1"/>
              <a:t>grad_X</a:t>
            </a:r>
            <a:r>
              <a:rPr lang="en-US" altLang="zh-CN" sz="1600" dirty="0"/>
              <a:t> = </a:t>
            </a:r>
            <a:r>
              <a:rPr lang="en-US" altLang="zh-CN" sz="1600" dirty="0" err="1"/>
              <a:t>matmul</a:t>
            </a:r>
            <a:r>
              <a:rPr lang="en-US" altLang="zh-CN" sz="1600" dirty="0"/>
              <a:t>(grad_X1, transpose(W))</a:t>
            </a:r>
          </a:p>
          <a:p>
            <a:r>
              <a:rPr lang="en-US" altLang="zh-CN" sz="1600" dirty="0" err="1"/>
              <a:t>grad_W</a:t>
            </a:r>
            <a:r>
              <a:rPr lang="en-US" altLang="zh-CN" sz="1600" dirty="0"/>
              <a:t> = </a:t>
            </a:r>
            <a:r>
              <a:rPr lang="en-US" altLang="zh-CN" sz="1600" dirty="0" err="1"/>
              <a:t>matmul</a:t>
            </a:r>
            <a:r>
              <a:rPr lang="en-US" altLang="zh-CN" sz="1600" dirty="0"/>
              <a:t>(transpose(X), grad_X1)</a:t>
            </a:r>
            <a:endParaRPr lang="zh-CN" altLang="en-US" sz="1600" dirty="0"/>
          </a:p>
        </p:txBody>
      </p:sp>
      <p:pic>
        <p:nvPicPr>
          <p:cNvPr id="7" name="图形 6">
            <a:extLst>
              <a:ext uri="{FF2B5EF4-FFF2-40B4-BE49-F238E27FC236}">
                <a16:creationId xmlns:a16="http://schemas.microsoft.com/office/drawing/2014/main" id="{0132BDEE-172C-5AFD-5E10-72B783ACFB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0086" y="3484387"/>
            <a:ext cx="4810125" cy="2062502"/>
          </a:xfrm>
          <a:prstGeom prst="rect">
            <a:avLst/>
          </a:prstGeom>
        </p:spPr>
      </p:pic>
    </p:spTree>
    <p:extLst>
      <p:ext uri="{BB962C8B-B14F-4D97-AF65-F5344CB8AC3E}">
        <p14:creationId xmlns:p14="http://schemas.microsoft.com/office/powerpoint/2010/main" val="919088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计算图的生成</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628650" y="1742940"/>
            <a:ext cx="7886700" cy="4122282"/>
          </a:xfrm>
        </p:spPr>
        <p:txBody>
          <a:bodyPr>
            <a:noAutofit/>
          </a:bodyPr>
          <a:lstStyle/>
          <a:p>
            <a:pPr>
              <a:spcBef>
                <a:spcPts val="600"/>
              </a:spcBef>
              <a:spcAft>
                <a:spcPts val="600"/>
              </a:spcAft>
            </a:pPr>
            <a:r>
              <a:rPr lang="zh-CN" altLang="en-US" sz="1800" i="0" dirty="0">
                <a:effectLst/>
                <a:latin typeface="微软雅黑" panose="020B0503020204020204" pitchFamily="34" charset="-122"/>
                <a:ea typeface="微软雅黑" panose="020B0503020204020204" pitchFamily="34" charset="-122"/>
              </a:rPr>
              <a:t>机器学习框架根据模型结构生成计算图，通过调度计算图完成模型计算。</a:t>
            </a:r>
            <a:endParaRPr lang="en-US" altLang="zh-CN" sz="1800" i="0" dirty="0">
              <a:effectLst/>
              <a:latin typeface="微软雅黑" panose="020B0503020204020204" pitchFamily="34" charset="-122"/>
              <a:ea typeface="微软雅黑" panose="020B0503020204020204" pitchFamily="34" charset="-122"/>
            </a:endParaRPr>
          </a:p>
          <a:p>
            <a:pPr>
              <a:spcBef>
                <a:spcPts val="600"/>
              </a:spcBef>
              <a:spcAft>
                <a:spcPts val="600"/>
              </a:spcAft>
            </a:pPr>
            <a:r>
              <a:rPr lang="zh-CN" altLang="en-US" sz="1800" i="0" dirty="0">
                <a:effectLst/>
                <a:latin typeface="微软雅黑" panose="020B0503020204020204" pitchFamily="34" charset="-122"/>
                <a:ea typeface="微软雅黑" panose="020B0503020204020204" pitchFamily="34" charset="-122"/>
              </a:rPr>
              <a:t>在计算框架中可以生成静态图和动态图两种计算图。</a:t>
            </a:r>
            <a:endParaRPr lang="en-US" altLang="zh-CN" sz="1800" i="0" dirty="0">
              <a:effectLst/>
              <a:latin typeface="微软雅黑" panose="020B0503020204020204" pitchFamily="34" charset="-122"/>
              <a:ea typeface="微软雅黑" panose="020B0503020204020204" pitchFamily="34" charset="-122"/>
            </a:endParaRPr>
          </a:p>
          <a:p>
            <a:pPr>
              <a:spcBef>
                <a:spcPts val="600"/>
              </a:spcBef>
              <a:spcAft>
                <a:spcPts val="600"/>
              </a:spcAft>
            </a:pPr>
            <a:r>
              <a:rPr lang="zh-CN" altLang="en-US" sz="1800" b="1" i="0" dirty="0">
                <a:effectLst/>
                <a:latin typeface="微软雅黑" panose="020B0503020204020204" pitchFamily="34" charset="-122"/>
                <a:ea typeface="微软雅黑" panose="020B0503020204020204" pitchFamily="34" charset="-122"/>
              </a:rPr>
              <a:t>静态图</a:t>
            </a:r>
            <a:r>
              <a:rPr lang="zh-CN" altLang="en-US" sz="1800" i="0" dirty="0">
                <a:effectLst/>
                <a:latin typeface="微软雅黑" panose="020B0503020204020204" pitchFamily="34" charset="-122"/>
                <a:ea typeface="微软雅黑" panose="020B0503020204020204" pitchFamily="34" charset="-122"/>
              </a:rPr>
              <a:t>对应</a:t>
            </a:r>
            <a:r>
              <a:rPr lang="zh-CN" altLang="en-US" sz="1800" b="1" i="0" dirty="0">
                <a:effectLst/>
                <a:latin typeface="微软雅黑" panose="020B0503020204020204" pitchFamily="34" charset="-122"/>
                <a:ea typeface="微软雅黑" panose="020B0503020204020204" pitchFamily="34" charset="-122"/>
              </a:rPr>
              <a:t>声明式编程范式</a:t>
            </a:r>
            <a:r>
              <a:rPr lang="zh-CN" altLang="en-US" sz="1800" i="0" dirty="0">
                <a:effectLst/>
                <a:latin typeface="微软雅黑" panose="020B0503020204020204" pitchFamily="34" charset="-122"/>
                <a:ea typeface="微软雅黑" panose="020B0503020204020204" pitchFamily="34" charset="-122"/>
              </a:rPr>
              <a:t>。静态生成可以根据前端语言描述的神经网络拓扑结构以及参数变量等信息构建一份固定的计算图，因此静态图在执行期间可以不依赖前端语言描述，常用于神经网络模型的部署，比如移动端人脸识别场景中的应用等。</a:t>
            </a:r>
            <a:endParaRPr lang="en-US" altLang="zh-CN" sz="1800" i="0" dirty="0">
              <a:effectLst/>
              <a:latin typeface="微软雅黑" panose="020B0503020204020204" pitchFamily="34" charset="-122"/>
              <a:ea typeface="微软雅黑" panose="020B0503020204020204" pitchFamily="34" charset="-122"/>
            </a:endParaRPr>
          </a:p>
          <a:p>
            <a:pPr>
              <a:spcBef>
                <a:spcPts val="600"/>
              </a:spcBef>
              <a:spcAft>
                <a:spcPts val="600"/>
              </a:spcAft>
            </a:pPr>
            <a:r>
              <a:rPr lang="zh-CN" altLang="en-US" sz="1800" b="1" i="0" dirty="0">
                <a:effectLst/>
                <a:latin typeface="微软雅黑" panose="020B0503020204020204" pitchFamily="34" charset="-122"/>
                <a:ea typeface="微软雅黑" panose="020B0503020204020204" pitchFamily="34" charset="-122"/>
              </a:rPr>
              <a:t>动态图</a:t>
            </a:r>
            <a:r>
              <a:rPr lang="zh-CN" altLang="en-US" sz="1800" i="0" dirty="0">
                <a:effectLst/>
                <a:latin typeface="微软雅黑" panose="020B0503020204020204" pitchFamily="34" charset="-122"/>
                <a:ea typeface="微软雅黑" panose="020B0503020204020204" pitchFamily="34" charset="-122"/>
              </a:rPr>
              <a:t>对应</a:t>
            </a:r>
            <a:r>
              <a:rPr lang="zh-CN" altLang="en-US" sz="1800" b="1" i="0" dirty="0">
                <a:effectLst/>
                <a:latin typeface="微软雅黑" panose="020B0503020204020204" pitchFamily="34" charset="-122"/>
                <a:ea typeface="微软雅黑" panose="020B0503020204020204" pitchFamily="34" charset="-122"/>
              </a:rPr>
              <a:t>命令式编程范式</a:t>
            </a:r>
            <a:r>
              <a:rPr lang="zh-CN" altLang="en-US" sz="1800" i="0" dirty="0">
                <a:effectLst/>
                <a:latin typeface="微软雅黑" panose="020B0503020204020204" pitchFamily="34" charset="-122"/>
                <a:ea typeface="微软雅黑" panose="020B0503020204020204" pitchFamily="34" charset="-122"/>
              </a:rPr>
              <a:t>。动态图则需要在每一次执行神经网络模型依据前端语言描述动态生成一份临时的计算图，这意味着计算图的动态生成过程灵活可变，该特性有助于我们在神经网络结构调整阶段提高效率。</a:t>
            </a:r>
            <a:endParaRPr lang="en-US" altLang="zh-CN" sz="1800" i="0" dirty="0">
              <a:effectLst/>
              <a:latin typeface="微软雅黑" panose="020B0503020204020204" pitchFamily="34" charset="-122"/>
              <a:ea typeface="微软雅黑" panose="020B0503020204020204" pitchFamily="34" charset="-122"/>
            </a:endParaRPr>
          </a:p>
          <a:p>
            <a:pPr>
              <a:spcBef>
                <a:spcPts val="600"/>
              </a:spcBef>
              <a:spcAft>
                <a:spcPts val="600"/>
              </a:spcAft>
            </a:pPr>
            <a:r>
              <a:rPr lang="zh-CN" altLang="en-US" sz="1800" i="0" dirty="0">
                <a:effectLst/>
                <a:latin typeface="微软雅黑" panose="020B0503020204020204" pitchFamily="34" charset="-122"/>
                <a:ea typeface="微软雅黑" panose="020B0503020204020204" pitchFamily="34" charset="-122"/>
              </a:rPr>
              <a:t>主流计算框架</a:t>
            </a:r>
            <a:r>
              <a:rPr lang="en-US" altLang="zh-CN" sz="1800" i="0" dirty="0">
                <a:effectLst/>
                <a:latin typeface="微软雅黑" panose="020B0503020204020204" pitchFamily="34" charset="-122"/>
                <a:ea typeface="微软雅黑" panose="020B0503020204020204" pitchFamily="34" charset="-122"/>
              </a:rPr>
              <a:t>TensorFlow</a:t>
            </a:r>
            <a:r>
              <a:rPr lang="zh-CN" altLang="en-US" sz="1800" i="0" dirty="0">
                <a:effectLst/>
                <a:latin typeface="微软雅黑" panose="020B0503020204020204" pitchFamily="34" charset="-122"/>
                <a:ea typeface="微软雅黑" panose="020B0503020204020204" pitchFamily="34" charset="-122"/>
              </a:rPr>
              <a:t>、</a:t>
            </a:r>
            <a:r>
              <a:rPr lang="en-US" altLang="zh-CN" sz="1800" i="0" dirty="0" err="1">
                <a:effectLst/>
                <a:latin typeface="微软雅黑" panose="020B0503020204020204" pitchFamily="34" charset="-122"/>
                <a:ea typeface="微软雅黑" panose="020B0503020204020204" pitchFamily="34" charset="-122"/>
              </a:rPr>
              <a:t>MindSpore</a:t>
            </a:r>
            <a:r>
              <a:rPr lang="zh-CN" altLang="en-US" sz="1800" i="0" dirty="0">
                <a:effectLst/>
                <a:latin typeface="微软雅黑" panose="020B0503020204020204" pitchFamily="34" charset="-122"/>
                <a:ea typeface="微软雅黑" panose="020B0503020204020204" pitchFamily="34" charset="-122"/>
              </a:rPr>
              <a:t>均支持动态图和静态图模式；</a:t>
            </a:r>
            <a:r>
              <a:rPr lang="en-US" altLang="zh-CN" sz="1800" i="0" dirty="0" err="1">
                <a:effectLst/>
                <a:latin typeface="微软雅黑" panose="020B0503020204020204" pitchFamily="34" charset="-122"/>
                <a:ea typeface="微软雅黑" panose="020B0503020204020204" pitchFamily="34" charset="-122"/>
              </a:rPr>
              <a:t>PyTorch</a:t>
            </a:r>
            <a:r>
              <a:rPr lang="zh-CN" altLang="en-US" sz="1800" i="0" dirty="0">
                <a:effectLst/>
                <a:latin typeface="微软雅黑" panose="020B0503020204020204" pitchFamily="34" charset="-122"/>
                <a:ea typeface="微软雅黑" panose="020B0503020204020204" pitchFamily="34" charset="-122"/>
              </a:rPr>
              <a:t>则可以通过工具将构建的动态图神经网络模型转化为静态结构，以获得高效的计算执行效率。</a:t>
            </a:r>
          </a:p>
        </p:txBody>
      </p:sp>
    </p:spTree>
    <p:extLst>
      <p:ext uri="{BB962C8B-B14F-4D97-AF65-F5344CB8AC3E}">
        <p14:creationId xmlns:p14="http://schemas.microsoft.com/office/powerpoint/2010/main" val="38480587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静态生成</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720090" y="3540034"/>
            <a:ext cx="7886700" cy="2553789"/>
          </a:xfrm>
        </p:spPr>
        <p:txBody>
          <a:bodyPr>
            <a:noAutofit/>
          </a:bodyPr>
          <a:lstStyle/>
          <a:p>
            <a:pPr>
              <a:spcBef>
                <a:spcPts val="600"/>
              </a:spcBef>
              <a:spcAft>
                <a:spcPts val="600"/>
              </a:spcAft>
            </a:pPr>
            <a:r>
              <a:rPr lang="zh-CN" altLang="en-US" sz="1600" i="0" dirty="0">
                <a:effectLst/>
                <a:latin typeface="微软雅黑" panose="020B0503020204020204" pitchFamily="34" charset="-122"/>
                <a:ea typeface="微软雅黑" panose="020B0503020204020204" pitchFamily="34" charset="-122"/>
              </a:rPr>
              <a:t>静态图采用先</a:t>
            </a:r>
            <a:r>
              <a:rPr lang="zh-CN" altLang="en-US" sz="1600" b="1" i="0" dirty="0">
                <a:effectLst/>
                <a:latin typeface="微软雅黑" panose="020B0503020204020204" pitchFamily="34" charset="-122"/>
                <a:ea typeface="微软雅黑" panose="020B0503020204020204" pitchFamily="34" charset="-122"/>
              </a:rPr>
              <a:t>编译</a:t>
            </a:r>
            <a:r>
              <a:rPr lang="zh-CN" altLang="en-US" sz="1600" i="0" dirty="0">
                <a:effectLst/>
                <a:latin typeface="微软雅黑" panose="020B0503020204020204" pitchFamily="34" charset="-122"/>
                <a:ea typeface="微软雅黑" panose="020B0503020204020204" pitchFamily="34" charset="-122"/>
              </a:rPr>
              <a:t>后执行的方式，该模式将计算图的定义和执行进行分离。</a:t>
            </a:r>
            <a:endParaRPr lang="en-US" altLang="zh-CN" sz="1600" i="0" dirty="0">
              <a:effectLst/>
              <a:latin typeface="微软雅黑" panose="020B0503020204020204" pitchFamily="34" charset="-122"/>
              <a:ea typeface="微软雅黑" panose="020B0503020204020204" pitchFamily="34" charset="-122"/>
            </a:endParaRPr>
          </a:p>
          <a:p>
            <a:pPr>
              <a:spcBef>
                <a:spcPts val="600"/>
              </a:spcBef>
              <a:spcAft>
                <a:spcPts val="600"/>
              </a:spcAft>
            </a:pPr>
            <a:r>
              <a:rPr lang="zh-CN" altLang="en-US" sz="1600" i="0" dirty="0">
                <a:effectLst/>
                <a:latin typeface="微软雅黑" panose="020B0503020204020204" pitchFamily="34" charset="-122"/>
                <a:ea typeface="微软雅黑" panose="020B0503020204020204" pitchFamily="34" charset="-122"/>
              </a:rPr>
              <a:t>在静态图模式下使用前端语言定义模型形成完整的程序表达后，</a:t>
            </a:r>
            <a:r>
              <a:rPr lang="zh-CN" altLang="en-US" sz="1600" b="1" i="0" dirty="0">
                <a:effectLst/>
                <a:latin typeface="微软雅黑" panose="020B0503020204020204" pitchFamily="34" charset="-122"/>
                <a:ea typeface="微软雅黑" panose="020B0503020204020204" pitchFamily="34" charset="-122"/>
              </a:rPr>
              <a:t>不使用前端语言解释器进行执行</a:t>
            </a:r>
            <a:r>
              <a:rPr lang="zh-CN" altLang="en-US" sz="1600" i="0" dirty="0">
                <a:effectLst/>
                <a:latin typeface="微软雅黑" panose="020B0503020204020204" pitchFamily="34" charset="-122"/>
                <a:ea typeface="微软雅黑" panose="020B0503020204020204" pitchFamily="34" charset="-122"/>
              </a:rPr>
              <a:t>，而是将前端描述的完整模型交给机器学习框架。</a:t>
            </a:r>
            <a:endParaRPr lang="en-US" altLang="zh-CN" sz="1600" i="0" dirty="0">
              <a:effectLst/>
              <a:latin typeface="微软雅黑" panose="020B0503020204020204" pitchFamily="34" charset="-122"/>
              <a:ea typeface="微软雅黑" panose="020B0503020204020204" pitchFamily="34" charset="-122"/>
            </a:endParaRPr>
          </a:p>
          <a:p>
            <a:pPr>
              <a:spcBef>
                <a:spcPts val="600"/>
              </a:spcBef>
              <a:spcAft>
                <a:spcPts val="600"/>
              </a:spcAft>
            </a:pPr>
            <a:r>
              <a:rPr lang="zh-CN" altLang="en-US" sz="1600" i="0" dirty="0">
                <a:effectLst/>
                <a:latin typeface="微软雅黑" panose="020B0503020204020204" pitchFamily="34" charset="-122"/>
                <a:ea typeface="微软雅黑" panose="020B0503020204020204" pitchFamily="34" charset="-122"/>
              </a:rPr>
              <a:t>框架在执行模型计算之前会首先对神经网络模型进行分析，获取网络层之间的连接拓扑关系以及参数变量设置、损失函数等信息，接着用一种特殊的静态数据结构来描述拓扑结构及其他神经网络模型组件，这种特殊的静态数据结构通常被称为</a:t>
            </a:r>
            <a:r>
              <a:rPr lang="zh-CN" altLang="en-US" sz="1600" b="1" i="0" dirty="0">
                <a:effectLst/>
                <a:latin typeface="微软雅黑" panose="020B0503020204020204" pitchFamily="34" charset="-122"/>
                <a:ea typeface="微软雅黑" panose="020B0503020204020204" pitchFamily="34" charset="-122"/>
              </a:rPr>
              <a:t>静态计算图</a:t>
            </a:r>
            <a:r>
              <a:rPr lang="zh-CN" altLang="en-US" sz="1600" i="0" dirty="0">
                <a:effectLst/>
                <a:latin typeface="微软雅黑" panose="020B0503020204020204" pitchFamily="34" charset="-122"/>
                <a:ea typeface="微软雅黑" panose="020B0503020204020204" pitchFamily="34" charset="-122"/>
              </a:rPr>
              <a:t>。</a:t>
            </a:r>
            <a:endParaRPr lang="en-US" altLang="zh-CN" sz="1600" i="0" dirty="0">
              <a:effectLst/>
              <a:latin typeface="微软雅黑" panose="020B0503020204020204" pitchFamily="34" charset="-122"/>
              <a:ea typeface="微软雅黑" panose="020B0503020204020204" pitchFamily="34" charset="-122"/>
            </a:endParaRPr>
          </a:p>
          <a:p>
            <a:pPr>
              <a:spcBef>
                <a:spcPts val="600"/>
              </a:spcBef>
              <a:spcAft>
                <a:spcPts val="600"/>
              </a:spcAft>
            </a:pPr>
            <a:r>
              <a:rPr lang="zh-CN" altLang="en-US" sz="1600" i="0" dirty="0">
                <a:effectLst/>
                <a:latin typeface="微软雅黑" panose="020B0503020204020204" pitchFamily="34" charset="-122"/>
                <a:ea typeface="微软雅黑" panose="020B0503020204020204" pitchFamily="34" charset="-122"/>
              </a:rPr>
              <a:t>静态计算图可以通过</a:t>
            </a:r>
            <a:r>
              <a:rPr lang="zh-CN" altLang="en-US" sz="1600" b="1" i="0" dirty="0">
                <a:effectLst/>
                <a:latin typeface="微软雅黑" panose="020B0503020204020204" pitchFamily="34" charset="-122"/>
                <a:ea typeface="微软雅黑" panose="020B0503020204020204" pitchFamily="34" charset="-122"/>
              </a:rPr>
              <a:t>优化</a:t>
            </a:r>
            <a:r>
              <a:rPr lang="zh-CN" altLang="en-US" sz="1600" i="0" dirty="0">
                <a:effectLst/>
                <a:latin typeface="微软雅黑" panose="020B0503020204020204" pitchFamily="34" charset="-122"/>
                <a:ea typeface="微软雅黑" panose="020B0503020204020204" pitchFamily="34" charset="-122"/>
              </a:rPr>
              <a:t>策略转换成等价的更加高效的结构。当进行模型训练或者推理过程时，静态计算图接收数据并通过相应硬件调度执行图中的算子来完成任务。</a:t>
            </a:r>
          </a:p>
        </p:txBody>
      </p:sp>
      <p:pic>
        <p:nvPicPr>
          <p:cNvPr id="5" name="图形 4">
            <a:extLst>
              <a:ext uri="{FF2B5EF4-FFF2-40B4-BE49-F238E27FC236}">
                <a16:creationId xmlns:a16="http://schemas.microsoft.com/office/drawing/2014/main" id="{7E69B2F7-AA6E-131B-9171-D315431620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6360" y="1298840"/>
            <a:ext cx="6174377" cy="2130160"/>
          </a:xfrm>
          <a:prstGeom prst="rect">
            <a:avLst/>
          </a:prstGeom>
        </p:spPr>
      </p:pic>
    </p:spTree>
    <p:extLst>
      <p:ext uri="{BB962C8B-B14F-4D97-AF65-F5344CB8AC3E}">
        <p14:creationId xmlns:p14="http://schemas.microsoft.com/office/powerpoint/2010/main" val="34961696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628650" y="-236243"/>
            <a:ext cx="7886700" cy="1325563"/>
          </a:xfrm>
        </p:spPr>
        <p:txBody>
          <a:bodyPr/>
          <a:lstStyle/>
          <a:p>
            <a:r>
              <a:rPr lang="zh-CN" altLang="en-US" dirty="0">
                <a:latin typeface="微软雅黑" panose="020B0503020204020204" pitchFamily="34" charset="-122"/>
                <a:ea typeface="微软雅黑" panose="020B0503020204020204" pitchFamily="34" charset="-122"/>
              </a:rPr>
              <a:t>静态生成过程示例</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628650" y="3553097"/>
            <a:ext cx="7886700" cy="3063240"/>
          </a:xfrm>
        </p:spPr>
        <p:txBody>
          <a:bodyPr>
            <a:noAutofit/>
          </a:bodyPr>
          <a:lstStyle/>
          <a:p>
            <a:pPr marL="0" indent="0">
              <a:lnSpc>
                <a:spcPct val="100000"/>
              </a:lnSpc>
              <a:spcBef>
                <a:spcPts val="0"/>
              </a:spcBef>
              <a:buNone/>
            </a:pPr>
            <a:r>
              <a:rPr lang="zh-CN" altLang="en-US" sz="1400" b="1" i="0" dirty="0">
                <a:effectLst/>
                <a:latin typeface="微软雅黑" panose="020B0503020204020204" pitchFamily="34" charset="-122"/>
                <a:ea typeface="微软雅黑" panose="020B0503020204020204" pitchFamily="34" charset="-122"/>
              </a:rPr>
              <a:t>静态生成过程示例：</a:t>
            </a:r>
            <a:endParaRPr lang="en-US" altLang="zh-CN" sz="1400" b="1" i="0" dirty="0">
              <a:effectLst/>
              <a:latin typeface="微软雅黑" panose="020B0503020204020204" pitchFamily="34" charset="-122"/>
              <a:ea typeface="微软雅黑" panose="020B0503020204020204" pitchFamily="34" charset="-122"/>
            </a:endParaRPr>
          </a:p>
          <a:p>
            <a:pPr>
              <a:lnSpc>
                <a:spcPct val="100000"/>
              </a:lnSpc>
              <a:spcBef>
                <a:spcPts val="0"/>
              </a:spcBef>
            </a:pPr>
            <a:r>
              <a:rPr lang="zh-CN" altLang="en-US" sz="1400" i="0" dirty="0">
                <a:effectLst/>
                <a:latin typeface="微软雅黑" panose="020B0503020204020204" pitchFamily="34" charset="-122"/>
                <a:ea typeface="微软雅黑" panose="020B0503020204020204" pitchFamily="34" charset="-122"/>
              </a:rPr>
              <a:t>由于在进行静态生成编译时并不读取输入数据，此时输入数据</a:t>
            </a:r>
            <a:r>
              <a:rPr lang="en-US" altLang="zh-CN" sz="1400" i="0" dirty="0">
                <a:effectLst/>
                <a:latin typeface="微软雅黑" panose="020B0503020204020204" pitchFamily="34" charset="-122"/>
                <a:ea typeface="微软雅黑" panose="020B0503020204020204" pitchFamily="34" charset="-122"/>
              </a:rPr>
              <a:t>X</a:t>
            </a:r>
            <a:r>
              <a:rPr lang="zh-CN" altLang="en-US" sz="1400" i="0" dirty="0">
                <a:effectLst/>
                <a:latin typeface="微软雅黑" panose="020B0503020204020204" pitchFamily="34" charset="-122"/>
                <a:ea typeface="微软雅黑" panose="020B0503020204020204" pitchFamily="34" charset="-122"/>
              </a:rPr>
              <a:t>需要使用</a:t>
            </a:r>
            <a:r>
              <a:rPr lang="zh-CN" altLang="en-US" sz="1400" b="1" i="0" dirty="0">
                <a:effectLst/>
                <a:latin typeface="微软雅黑" panose="020B0503020204020204" pitchFamily="34" charset="-122"/>
                <a:ea typeface="微软雅黑" panose="020B0503020204020204" pitchFamily="34" charset="-122"/>
              </a:rPr>
              <a:t>占位符</a:t>
            </a:r>
            <a:r>
              <a:rPr lang="zh-CN" altLang="en-US" sz="1400" i="0" dirty="0">
                <a:effectLst/>
                <a:latin typeface="微软雅黑" panose="020B0503020204020204" pitchFamily="34" charset="-122"/>
                <a:ea typeface="微软雅黑" panose="020B0503020204020204" pitchFamily="34" charset="-122"/>
              </a:rPr>
              <a:t>在静态图中表示。</a:t>
            </a:r>
            <a:endParaRPr lang="en-US" altLang="zh-CN" sz="1400" i="0" dirty="0">
              <a:effectLst/>
              <a:latin typeface="微软雅黑" panose="020B0503020204020204" pitchFamily="34" charset="-122"/>
              <a:ea typeface="微软雅黑" panose="020B0503020204020204" pitchFamily="34" charset="-122"/>
            </a:endParaRPr>
          </a:p>
          <a:p>
            <a:pPr>
              <a:lnSpc>
                <a:spcPct val="100000"/>
              </a:lnSpc>
              <a:spcBef>
                <a:spcPts val="0"/>
              </a:spcBef>
            </a:pPr>
            <a:r>
              <a:rPr lang="zh-CN" altLang="en-US" sz="1400" i="0" dirty="0">
                <a:effectLst/>
                <a:latin typeface="微软雅黑" panose="020B0503020204020204" pitchFamily="34" charset="-122"/>
                <a:ea typeface="微软雅黑" panose="020B0503020204020204" pitchFamily="34" charset="-122"/>
              </a:rPr>
              <a:t>由于在静态图模式下构建网络并没有执行任何计算，因此需要将条件控制算子以及</a:t>
            </a:r>
            <a:r>
              <a:rPr lang="zh-CN" altLang="en-US" sz="1400" b="1" i="0" dirty="0">
                <a:effectLst/>
                <a:latin typeface="微软雅黑" panose="020B0503020204020204" pitchFamily="34" charset="-122"/>
                <a:ea typeface="微软雅黑" panose="020B0503020204020204" pitchFamily="34" charset="-122"/>
              </a:rPr>
              <a:t>所有的分支</a:t>
            </a:r>
            <a:r>
              <a:rPr lang="zh-CN" altLang="en-US" sz="1400" i="0" dirty="0">
                <a:effectLst/>
                <a:latin typeface="微软雅黑" panose="020B0503020204020204" pitchFamily="34" charset="-122"/>
                <a:ea typeface="微软雅黑" panose="020B0503020204020204" pitchFamily="34" charset="-122"/>
              </a:rPr>
              <a:t>计算子图加入计算图中。</a:t>
            </a:r>
            <a:endParaRPr lang="en-US" altLang="zh-CN" sz="1400" i="0" dirty="0">
              <a:effectLst/>
              <a:latin typeface="微软雅黑" panose="020B0503020204020204" pitchFamily="34" charset="-122"/>
              <a:ea typeface="微软雅黑" panose="020B0503020204020204" pitchFamily="34" charset="-122"/>
            </a:endParaRPr>
          </a:p>
          <a:p>
            <a:pPr>
              <a:lnSpc>
                <a:spcPct val="100000"/>
              </a:lnSpc>
              <a:spcBef>
                <a:spcPts val="0"/>
              </a:spcBef>
            </a:pPr>
            <a:r>
              <a:rPr lang="zh-CN" altLang="en-US" sz="1400" i="0" dirty="0">
                <a:effectLst/>
                <a:latin typeface="微软雅黑" panose="020B0503020204020204" pitchFamily="34" charset="-122"/>
                <a:ea typeface="微软雅黑" panose="020B0503020204020204" pitchFamily="34" charset="-122"/>
              </a:rPr>
              <a:t>静态生成的过程是采用机器学习框架中的编译器将代码编译为</a:t>
            </a:r>
            <a:r>
              <a:rPr lang="zh-CN" altLang="en-US" sz="1400" b="1" i="0" dirty="0">
                <a:effectLst/>
                <a:latin typeface="微软雅黑" panose="020B0503020204020204" pitchFamily="34" charset="-122"/>
                <a:ea typeface="微软雅黑" panose="020B0503020204020204" pitchFamily="34" charset="-122"/>
              </a:rPr>
              <a:t>中间表示</a:t>
            </a:r>
            <a:r>
              <a:rPr lang="zh-CN" altLang="en-US" sz="1400" i="0" dirty="0">
                <a:effectLst/>
                <a:latin typeface="微软雅黑" panose="020B0503020204020204" pitchFamily="34" charset="-122"/>
                <a:ea typeface="微软雅黑" panose="020B0503020204020204" pitchFamily="34" charset="-122"/>
              </a:rPr>
              <a:t>。框架编译器受传统编译器方案启发，设计体系结构包含两部分：编译器前端和后端。中间表示承上启下贯穿前端和后端，是前端源代码和目标硬件代码之间的中间数据格式。中间表示以</a:t>
            </a:r>
            <a:r>
              <a:rPr lang="zh-CN" altLang="en-US" sz="1400" b="1" i="0" dirty="0">
                <a:effectLst/>
                <a:latin typeface="微软雅黑" panose="020B0503020204020204" pitchFamily="34" charset="-122"/>
                <a:ea typeface="微软雅黑" panose="020B0503020204020204" pitchFamily="34" charset="-122"/>
              </a:rPr>
              <a:t>计算图</a:t>
            </a:r>
            <a:r>
              <a:rPr lang="zh-CN" altLang="en-US" sz="1400" i="0" dirty="0">
                <a:effectLst/>
                <a:latin typeface="微软雅黑" panose="020B0503020204020204" pitchFamily="34" charset="-122"/>
                <a:ea typeface="微软雅黑" panose="020B0503020204020204" pitchFamily="34" charset="-122"/>
              </a:rPr>
              <a:t>形式存在，编译器会根据前端神经网络模型自动构建完整的前向计算图和反向计算图。</a:t>
            </a:r>
            <a:endParaRPr lang="en-US" altLang="zh-CN" sz="1400" i="0" dirty="0">
              <a:effectLst/>
              <a:latin typeface="微软雅黑" panose="020B0503020204020204" pitchFamily="34" charset="-122"/>
              <a:ea typeface="微软雅黑" panose="020B0503020204020204" pitchFamily="34" charset="-122"/>
            </a:endParaRPr>
          </a:p>
          <a:p>
            <a:pPr>
              <a:lnSpc>
                <a:spcPct val="100000"/>
              </a:lnSpc>
              <a:spcBef>
                <a:spcPts val="0"/>
              </a:spcBef>
            </a:pPr>
            <a:r>
              <a:rPr lang="zh-CN" altLang="en-US" sz="1400" i="0" dirty="0">
                <a:effectLst/>
                <a:latin typeface="微软雅黑" panose="020B0503020204020204" pitchFamily="34" charset="-122"/>
                <a:ea typeface="微软雅黑" panose="020B0503020204020204" pitchFamily="34" charset="-122"/>
              </a:rPr>
              <a:t>经过编译后获取完整的计算图，能够根据全局信息完成</a:t>
            </a:r>
            <a:r>
              <a:rPr lang="zh-CN" altLang="en-US" sz="1400" b="1" i="0" dirty="0">
                <a:effectLst/>
                <a:latin typeface="微软雅黑" panose="020B0503020204020204" pitchFamily="34" charset="-122"/>
                <a:ea typeface="微软雅黑" panose="020B0503020204020204" pitchFamily="34" charset="-122"/>
              </a:rPr>
              <a:t>图优化</a:t>
            </a:r>
            <a:r>
              <a:rPr lang="zh-CN" altLang="en-US" sz="1400" i="0" dirty="0">
                <a:effectLst/>
                <a:latin typeface="微软雅黑" panose="020B0503020204020204" pitchFamily="34" charset="-122"/>
                <a:ea typeface="微软雅黑" panose="020B0503020204020204" pitchFamily="34" charset="-122"/>
              </a:rPr>
              <a:t>策略，进行编译优化形成与模型功能等价的</a:t>
            </a:r>
            <a:r>
              <a:rPr lang="zh-CN" altLang="en-US" sz="1400" b="1" i="0" dirty="0">
                <a:effectLst/>
                <a:latin typeface="微软雅黑" panose="020B0503020204020204" pitchFamily="34" charset="-122"/>
                <a:ea typeface="微软雅黑" panose="020B0503020204020204" pitchFamily="34" charset="-122"/>
              </a:rPr>
              <a:t>等价计算图</a:t>
            </a:r>
            <a:r>
              <a:rPr lang="zh-CN" altLang="en-US" sz="1400" i="0" dirty="0">
                <a:effectLst/>
                <a:latin typeface="微软雅黑" panose="020B0503020204020204" pitchFamily="34" charset="-122"/>
                <a:ea typeface="微软雅黑" panose="020B0503020204020204" pitchFamily="34" charset="-122"/>
              </a:rPr>
              <a:t>。编译器</a:t>
            </a:r>
            <a:r>
              <a:rPr lang="zh-CN" altLang="en-US" sz="1400" b="1" i="0" dirty="0">
                <a:effectLst/>
                <a:latin typeface="微软雅黑" panose="020B0503020204020204" pitchFamily="34" charset="-122"/>
                <a:ea typeface="微软雅黑" panose="020B0503020204020204" pitchFamily="34" charset="-122"/>
              </a:rPr>
              <a:t>前端负责完成计算图与硬件无关的转换和优化</a:t>
            </a:r>
            <a:r>
              <a:rPr lang="zh-CN" altLang="en-US" sz="1400" i="0" dirty="0">
                <a:effectLst/>
                <a:latin typeface="微软雅黑" panose="020B0503020204020204" pitchFamily="34" charset="-122"/>
                <a:ea typeface="微软雅黑" panose="020B0503020204020204" pitchFamily="34" charset="-122"/>
              </a:rPr>
              <a:t>，比如算子融合将网络中的两个或多个细粒度的算子融合为一个粗粒度算子，可节省中间计算结果的存储、读取等过程，降低框架底层算子调度的开销，从而提升执行性能和效率。</a:t>
            </a:r>
            <a:endParaRPr lang="en-US" altLang="zh-CN" sz="1400" i="0" dirty="0">
              <a:effectLst/>
              <a:latin typeface="微软雅黑" panose="020B0503020204020204" pitchFamily="34" charset="-122"/>
              <a:ea typeface="微软雅黑" panose="020B0503020204020204" pitchFamily="34" charset="-122"/>
            </a:endParaRPr>
          </a:p>
          <a:p>
            <a:pPr>
              <a:lnSpc>
                <a:spcPct val="100000"/>
              </a:lnSpc>
              <a:spcBef>
                <a:spcPts val="0"/>
              </a:spcBef>
            </a:pPr>
            <a:r>
              <a:rPr lang="zh-CN" altLang="en-US" sz="1400" b="1" i="0" dirty="0">
                <a:effectLst/>
                <a:latin typeface="微软雅黑" panose="020B0503020204020204" pitchFamily="34" charset="-122"/>
                <a:ea typeface="微软雅黑" panose="020B0503020204020204" pitchFamily="34" charset="-122"/>
              </a:rPr>
              <a:t>编译器后端负责与硬件相关的计算图优化、代码指令生成和编译</a:t>
            </a:r>
            <a:r>
              <a:rPr lang="zh-CN" altLang="en-US" sz="1400" i="0" dirty="0">
                <a:effectLst/>
                <a:latin typeface="微软雅黑" panose="020B0503020204020204" pitchFamily="34" charset="-122"/>
                <a:ea typeface="微软雅黑" panose="020B0503020204020204" pitchFamily="34" charset="-122"/>
              </a:rPr>
              <a:t>，优化手段包括硬件算子选择、内存分配、内存复用等，提高算子执行效率和内存利用效率，降低内存开销。</a:t>
            </a:r>
            <a:endParaRPr lang="en-US" altLang="zh-CN" sz="1400" i="0" dirty="0">
              <a:effectLst/>
              <a:latin typeface="微软雅黑" panose="020B0503020204020204" pitchFamily="34" charset="-122"/>
              <a:ea typeface="微软雅黑" panose="020B0503020204020204" pitchFamily="34" charset="-122"/>
            </a:endParaRPr>
          </a:p>
        </p:txBody>
      </p:sp>
      <p:pic>
        <p:nvPicPr>
          <p:cNvPr id="6" name="图形 5">
            <a:extLst>
              <a:ext uri="{FF2B5EF4-FFF2-40B4-BE49-F238E27FC236}">
                <a16:creationId xmlns:a16="http://schemas.microsoft.com/office/drawing/2014/main" id="{12A33BE3-ED95-C282-BF91-25C5860716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62595" y="659674"/>
            <a:ext cx="6616337" cy="3110956"/>
          </a:xfrm>
          <a:prstGeom prst="rect">
            <a:avLst/>
          </a:prstGeom>
        </p:spPr>
      </p:pic>
    </p:spTree>
    <p:extLst>
      <p:ext uri="{BB962C8B-B14F-4D97-AF65-F5344CB8AC3E}">
        <p14:creationId xmlns:p14="http://schemas.microsoft.com/office/powerpoint/2010/main" val="35362187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628650" y="54405"/>
            <a:ext cx="7886700" cy="1325563"/>
          </a:xfrm>
        </p:spPr>
        <p:txBody>
          <a:bodyPr/>
          <a:lstStyle/>
          <a:p>
            <a:r>
              <a:rPr lang="zh-CN" altLang="en-US" dirty="0">
                <a:latin typeface="微软雅黑" panose="020B0503020204020204" pitchFamily="34" charset="-122"/>
                <a:ea typeface="微软雅黑" panose="020B0503020204020204" pitchFamily="34" charset="-122"/>
              </a:rPr>
              <a:t>静态生成的特点</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628650" y="1284539"/>
            <a:ext cx="7886700" cy="5449364"/>
          </a:xfrm>
        </p:spPr>
        <p:txBody>
          <a:bodyPr>
            <a:noAutofit/>
          </a:bodyPr>
          <a:lstStyle/>
          <a:p>
            <a:pPr>
              <a:spcBef>
                <a:spcPts val="0"/>
              </a:spcBef>
              <a:spcAft>
                <a:spcPts val="600"/>
              </a:spcAft>
            </a:pPr>
            <a:r>
              <a:rPr lang="zh-CN" altLang="en-US" sz="1600" b="1" i="0" dirty="0">
                <a:effectLst/>
                <a:latin typeface="微软雅黑" panose="020B0503020204020204" pitchFamily="34" charset="-122"/>
                <a:ea typeface="微软雅黑" panose="020B0503020204020204" pitchFamily="34" charset="-122"/>
              </a:rPr>
              <a:t>执行阶段：</a:t>
            </a:r>
            <a:r>
              <a:rPr lang="zh-CN" altLang="en-US" sz="1600" i="0" dirty="0">
                <a:effectLst/>
                <a:latin typeface="微软雅黑" panose="020B0503020204020204" pitchFamily="34" charset="-122"/>
                <a:ea typeface="微软雅黑" panose="020B0503020204020204" pitchFamily="34" charset="-122"/>
              </a:rPr>
              <a:t>调用执行器接受输入数据，依据计算图调度算子执行训练或者推理任务。由于静态图可以获取模型的整体结构，机器学习框架可以利用自动并行算法制定合理的模型切分与并行策略，进一步提高计算效率。</a:t>
            </a:r>
          </a:p>
          <a:p>
            <a:pPr>
              <a:spcBef>
                <a:spcPts val="0"/>
              </a:spcBef>
              <a:spcAft>
                <a:spcPts val="600"/>
              </a:spcAft>
            </a:pPr>
            <a:r>
              <a:rPr lang="zh-CN" altLang="en-US" sz="1600" b="1" i="0" dirty="0">
                <a:effectLst/>
                <a:latin typeface="微软雅黑" panose="020B0503020204020204" pitchFamily="34" charset="-122"/>
                <a:ea typeface="微软雅黑" panose="020B0503020204020204" pitchFamily="34" charset="-122"/>
              </a:rPr>
              <a:t>模型保存：</a:t>
            </a:r>
            <a:r>
              <a:rPr lang="zh-CN" altLang="en-US" sz="1600" i="0" dirty="0">
                <a:effectLst/>
                <a:latin typeface="微软雅黑" panose="020B0503020204020204" pitchFamily="34" charset="-122"/>
                <a:ea typeface="微软雅黑" panose="020B0503020204020204" pitchFamily="34" charset="-122"/>
              </a:rPr>
              <a:t>使用静态图构建的模型可以进行序列化保存，再次执行时可载入序列化模型直接进行训练或推理，无需重新编译前端语言源代码。</a:t>
            </a:r>
            <a:endParaRPr lang="en-US" altLang="zh-CN" sz="1600" i="0" dirty="0">
              <a:effectLst/>
              <a:latin typeface="微软雅黑" panose="020B0503020204020204" pitchFamily="34" charset="-122"/>
              <a:ea typeface="微软雅黑" panose="020B0503020204020204" pitchFamily="34" charset="-122"/>
            </a:endParaRPr>
          </a:p>
          <a:p>
            <a:pPr>
              <a:spcBef>
                <a:spcPts val="0"/>
              </a:spcBef>
              <a:spcAft>
                <a:spcPts val="600"/>
              </a:spcAft>
            </a:pPr>
            <a:r>
              <a:rPr lang="zh-CN" altLang="en-US" sz="1600" b="1" i="0" dirty="0">
                <a:effectLst/>
                <a:latin typeface="微软雅黑" panose="020B0503020204020204" pitchFamily="34" charset="-122"/>
                <a:ea typeface="微软雅黑" panose="020B0503020204020204" pitchFamily="34" charset="-122"/>
              </a:rPr>
              <a:t>模型部署：</a:t>
            </a:r>
            <a:r>
              <a:rPr lang="zh-CN" altLang="en-US" sz="1600" i="0" dirty="0">
                <a:effectLst/>
                <a:latin typeface="微软雅黑" panose="020B0503020204020204" pitchFamily="34" charset="-122"/>
                <a:ea typeface="微软雅黑" panose="020B0503020204020204" pitchFamily="34" charset="-122"/>
              </a:rPr>
              <a:t>得益于前端、中间表示、后端多级设计的机器学习框架编译器体系结构，框架可以将神经网络模型中间表示转换为不同硬件代码，从而方便地部署在不同的硬件上面，提供高效的推理服务。</a:t>
            </a:r>
          </a:p>
          <a:p>
            <a:pPr>
              <a:spcBef>
                <a:spcPts val="0"/>
              </a:spcBef>
              <a:spcAft>
                <a:spcPts val="600"/>
              </a:spcAft>
            </a:pPr>
            <a:r>
              <a:rPr lang="zh-CN" altLang="en-US" sz="1600" b="1" i="0" dirty="0">
                <a:effectLst/>
                <a:latin typeface="微软雅黑" panose="020B0503020204020204" pitchFamily="34" charset="-122"/>
                <a:ea typeface="微软雅黑" panose="020B0503020204020204" pitchFamily="34" charset="-122"/>
              </a:rPr>
              <a:t>缺点：</a:t>
            </a:r>
            <a:endParaRPr lang="en-US" altLang="zh-CN" sz="1600" b="1" i="0" dirty="0">
              <a:effectLst/>
              <a:latin typeface="微软雅黑" panose="020B0503020204020204" pitchFamily="34" charset="-122"/>
              <a:ea typeface="微软雅黑" panose="020B0503020204020204" pitchFamily="34" charset="-122"/>
            </a:endParaRPr>
          </a:p>
          <a:p>
            <a:pPr lvl="1">
              <a:spcBef>
                <a:spcPts val="0"/>
              </a:spcBef>
              <a:spcAft>
                <a:spcPts val="600"/>
              </a:spcAft>
              <a:buFont typeface="Wingdings" panose="05000000000000000000" pitchFamily="2" charset="2"/>
              <a:buChar char="Ø"/>
            </a:pPr>
            <a:r>
              <a:rPr lang="zh-CN" altLang="en-US" sz="1400" b="1" i="0" dirty="0">
                <a:effectLst/>
                <a:latin typeface="微软雅黑" panose="020B0503020204020204" pitchFamily="34" charset="-122"/>
                <a:ea typeface="微软雅黑" panose="020B0503020204020204" pitchFamily="34" charset="-122"/>
              </a:rPr>
              <a:t>易用性差：</a:t>
            </a:r>
            <a:r>
              <a:rPr lang="zh-CN" altLang="en-US" sz="1400" i="0" dirty="0">
                <a:effectLst/>
                <a:latin typeface="微软雅黑" panose="020B0503020204020204" pitchFamily="34" charset="-122"/>
                <a:ea typeface="微软雅黑" panose="020B0503020204020204" pitchFamily="34" charset="-122"/>
              </a:rPr>
              <a:t>在部分计算框架中静态图模式下，使用前端语言编写神经网络模型以及定义模型训练过程代码较为繁琐，尤其掌握图内控制流方法具备一定的学习难度，因此熟练掌握并使用静态图模式对于初学者并不友好。</a:t>
            </a:r>
            <a:endParaRPr lang="en-US" altLang="zh-CN" sz="1400" i="0" dirty="0">
              <a:effectLst/>
              <a:latin typeface="微软雅黑" panose="020B0503020204020204" pitchFamily="34" charset="-122"/>
              <a:ea typeface="微软雅黑" panose="020B0503020204020204" pitchFamily="34" charset="-122"/>
            </a:endParaRPr>
          </a:p>
          <a:p>
            <a:pPr lvl="1">
              <a:spcBef>
                <a:spcPts val="0"/>
              </a:spcBef>
              <a:spcAft>
                <a:spcPts val="600"/>
              </a:spcAft>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rPr>
              <a:t>灵活性</a:t>
            </a:r>
            <a:r>
              <a:rPr lang="zh-CN" altLang="en-US" sz="1400" b="1" i="0" dirty="0">
                <a:effectLst/>
                <a:latin typeface="微软雅黑" panose="020B0503020204020204" pitchFamily="34" charset="-122"/>
                <a:ea typeface="微软雅黑" panose="020B0503020204020204" pitchFamily="34" charset="-122"/>
              </a:rPr>
              <a:t>差：</a:t>
            </a:r>
            <a:r>
              <a:rPr lang="zh-CN" altLang="en-US" sz="1400" i="0" dirty="0">
                <a:effectLst/>
                <a:latin typeface="微软雅黑" panose="020B0503020204020204" pitchFamily="34" charset="-122"/>
                <a:ea typeface="微软雅黑" panose="020B0503020204020204" pitchFamily="34" charset="-122"/>
              </a:rPr>
              <a:t>静态生成采用先编译后执行的方式，编译阶段和执行阶段分离，前端语言构建的神经网络模型经过编译后，计算图结构便固定无法改变。</a:t>
            </a:r>
            <a:endParaRPr lang="en-US" altLang="zh-CN" sz="1400" i="0" dirty="0">
              <a:effectLst/>
              <a:latin typeface="微软雅黑" panose="020B0503020204020204" pitchFamily="34" charset="-122"/>
              <a:ea typeface="微软雅黑" panose="020B0503020204020204" pitchFamily="34" charset="-122"/>
            </a:endParaRPr>
          </a:p>
          <a:p>
            <a:pPr lvl="1">
              <a:spcBef>
                <a:spcPts val="0"/>
              </a:spcBef>
              <a:spcAft>
                <a:spcPts val="600"/>
              </a:spcAft>
              <a:buFont typeface="Wingdings" panose="05000000000000000000" pitchFamily="2" charset="2"/>
              <a:buChar char="Ø"/>
            </a:pPr>
            <a:r>
              <a:rPr lang="zh-CN" altLang="en-US" sz="1400" b="1" i="0" dirty="0">
                <a:effectLst/>
                <a:latin typeface="微软雅黑" panose="020B0503020204020204" pitchFamily="34" charset="-122"/>
                <a:ea typeface="微软雅黑" panose="020B0503020204020204" pitchFamily="34" charset="-122"/>
              </a:rPr>
              <a:t>可</a:t>
            </a:r>
            <a:r>
              <a:rPr lang="zh-CN" altLang="en-US" sz="1400" b="1" dirty="0">
                <a:latin typeface="微软雅黑" panose="020B0503020204020204" pitchFamily="34" charset="-122"/>
                <a:ea typeface="微软雅黑" panose="020B0503020204020204" pitchFamily="34" charset="-122"/>
              </a:rPr>
              <a:t>调试</a:t>
            </a:r>
            <a:r>
              <a:rPr lang="zh-CN" altLang="en-US" sz="1400" b="1" i="0" dirty="0">
                <a:effectLst/>
                <a:latin typeface="微软雅黑" panose="020B0503020204020204" pitchFamily="34" charset="-122"/>
                <a:ea typeface="微软雅黑" panose="020B0503020204020204" pitchFamily="34" charset="-122"/>
              </a:rPr>
              <a:t>性差：</a:t>
            </a:r>
            <a:r>
              <a:rPr lang="zh-CN" altLang="en-US" sz="1400" i="0" dirty="0">
                <a:effectLst/>
                <a:latin typeface="微软雅黑" panose="020B0503020204020204" pitchFamily="34" charset="-122"/>
                <a:ea typeface="微软雅黑" panose="020B0503020204020204" pitchFamily="34" charset="-122"/>
              </a:rPr>
              <a:t>经过优化用于执行的计算图结构与原始代码有较大的差距，导致代码中的错误难以定位到准确位置，增加了代码调试难度。此外在神经网络模型开发迭代环节，不能即时打印中间结果。若在源码中添加输出中间结果的代码，则需要将源码重新编译后，再调用执行器才能获取相关信息，降低了代码调试效率。</a:t>
            </a:r>
          </a:p>
        </p:txBody>
      </p:sp>
    </p:spTree>
    <p:extLst>
      <p:ext uri="{BB962C8B-B14F-4D97-AF65-F5344CB8AC3E}">
        <p14:creationId xmlns:p14="http://schemas.microsoft.com/office/powerpoint/2010/main" val="17154271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628650" y="-137953"/>
            <a:ext cx="7886700" cy="1325563"/>
          </a:xfrm>
        </p:spPr>
        <p:txBody>
          <a:bodyPr/>
          <a:lstStyle/>
          <a:p>
            <a:r>
              <a:rPr lang="zh-CN" altLang="en-US" dirty="0">
                <a:latin typeface="微软雅黑" panose="020B0503020204020204" pitchFamily="34" charset="-122"/>
                <a:ea typeface="微软雅黑" panose="020B0503020204020204" pitchFamily="34" charset="-122"/>
              </a:rPr>
              <a:t>动态生成</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687432" y="3278776"/>
            <a:ext cx="7886700" cy="3376749"/>
          </a:xfrm>
        </p:spPr>
        <p:txBody>
          <a:bodyPr>
            <a:noAutofit/>
          </a:bodyPr>
          <a:lstStyle/>
          <a:p>
            <a:pPr>
              <a:spcBef>
                <a:spcPts val="600"/>
              </a:spcBef>
              <a:spcAft>
                <a:spcPts val="600"/>
              </a:spcAft>
            </a:pPr>
            <a:r>
              <a:rPr lang="zh-CN" altLang="en-US" sz="1400" i="0" dirty="0">
                <a:effectLst/>
                <a:latin typeface="微软雅黑" panose="020B0503020204020204" pitchFamily="34" charset="-122"/>
                <a:ea typeface="微软雅黑" panose="020B0503020204020204" pitchFamily="34" charset="-122"/>
              </a:rPr>
              <a:t>动态图采用</a:t>
            </a:r>
            <a:r>
              <a:rPr lang="zh-CN" altLang="en-US" sz="1400" b="1" i="0" dirty="0">
                <a:effectLst/>
                <a:latin typeface="微软雅黑" panose="020B0503020204020204" pitchFamily="34" charset="-122"/>
                <a:ea typeface="微软雅黑" panose="020B0503020204020204" pitchFamily="34" charset="-122"/>
              </a:rPr>
              <a:t>解析式</a:t>
            </a:r>
            <a:r>
              <a:rPr lang="zh-CN" altLang="en-US" sz="1400" i="0" dirty="0">
                <a:effectLst/>
                <a:latin typeface="微软雅黑" panose="020B0503020204020204" pitchFamily="34" charset="-122"/>
                <a:ea typeface="微软雅黑" panose="020B0503020204020204" pitchFamily="34" charset="-122"/>
              </a:rPr>
              <a:t>的执行方式，其核心特点是</a:t>
            </a:r>
            <a:r>
              <a:rPr lang="zh-CN" altLang="en-US" sz="1400" b="1" i="0" dirty="0">
                <a:effectLst/>
                <a:latin typeface="微软雅黑" panose="020B0503020204020204" pitchFamily="34" charset="-122"/>
                <a:ea typeface="微软雅黑" panose="020B0503020204020204" pitchFamily="34" charset="-122"/>
              </a:rPr>
              <a:t>编译与执行同时发生</a:t>
            </a:r>
            <a:r>
              <a:rPr lang="zh-CN" altLang="en-US" sz="1400" i="0" dirty="0">
                <a:effectLst/>
                <a:latin typeface="微软雅黑" panose="020B0503020204020204" pitchFamily="34" charset="-122"/>
                <a:ea typeface="微软雅黑" panose="020B0503020204020204" pitchFamily="34" charset="-122"/>
              </a:rPr>
              <a:t>。</a:t>
            </a:r>
            <a:endParaRPr lang="en-US" altLang="zh-CN" sz="1400" i="0" dirty="0">
              <a:effectLst/>
              <a:latin typeface="微软雅黑" panose="020B0503020204020204" pitchFamily="34" charset="-122"/>
              <a:ea typeface="微软雅黑" panose="020B0503020204020204" pitchFamily="34" charset="-122"/>
            </a:endParaRPr>
          </a:p>
          <a:p>
            <a:pPr>
              <a:spcBef>
                <a:spcPts val="600"/>
              </a:spcBef>
              <a:spcAft>
                <a:spcPts val="600"/>
              </a:spcAft>
            </a:pPr>
            <a:r>
              <a:rPr lang="zh-CN" altLang="en-US" sz="1400" i="0" dirty="0">
                <a:effectLst/>
                <a:latin typeface="微软雅黑" panose="020B0503020204020204" pitchFamily="34" charset="-122"/>
                <a:ea typeface="微软雅黑" panose="020B0503020204020204" pitchFamily="34" charset="-122"/>
              </a:rPr>
              <a:t>动态图采用前端语言自身的解释器对代码进行解析，利用计算框架本身的算子分发功能，</a:t>
            </a:r>
            <a:r>
              <a:rPr lang="zh-CN" altLang="en-US" sz="1400" b="1" i="0" dirty="0">
                <a:effectLst/>
                <a:latin typeface="微软雅黑" panose="020B0503020204020204" pitchFamily="34" charset="-122"/>
                <a:ea typeface="微软雅黑" panose="020B0503020204020204" pitchFamily="34" charset="-122"/>
              </a:rPr>
              <a:t>算子会即刻执行并输出结果</a:t>
            </a:r>
            <a:r>
              <a:rPr lang="zh-CN" altLang="en-US" sz="1400" i="0" dirty="0">
                <a:effectLst/>
                <a:latin typeface="微软雅黑" panose="020B0503020204020204" pitchFamily="34" charset="-122"/>
                <a:ea typeface="微软雅黑" panose="020B0503020204020204" pitchFamily="34" charset="-122"/>
              </a:rPr>
              <a:t>。</a:t>
            </a:r>
            <a:endParaRPr lang="en-US" altLang="zh-CN" sz="1400" i="0" dirty="0">
              <a:effectLst/>
              <a:latin typeface="微软雅黑" panose="020B0503020204020204" pitchFamily="34" charset="-122"/>
              <a:ea typeface="微软雅黑" panose="020B0503020204020204" pitchFamily="34" charset="-122"/>
            </a:endParaRPr>
          </a:p>
          <a:p>
            <a:pPr>
              <a:spcBef>
                <a:spcPts val="600"/>
              </a:spcBef>
              <a:spcAft>
                <a:spcPts val="600"/>
              </a:spcAft>
            </a:pPr>
            <a:r>
              <a:rPr lang="zh-CN" altLang="en-US" sz="1400" i="0" dirty="0">
                <a:effectLst/>
                <a:latin typeface="微软雅黑" panose="020B0503020204020204" pitchFamily="34" charset="-122"/>
                <a:ea typeface="微软雅黑" panose="020B0503020204020204" pitchFamily="34" charset="-122"/>
              </a:rPr>
              <a:t>动态图模式采用用户友好的</a:t>
            </a:r>
            <a:r>
              <a:rPr lang="zh-CN" altLang="en-US" sz="1400" b="1" i="0" dirty="0">
                <a:effectLst/>
                <a:latin typeface="微软雅黑" panose="020B0503020204020204" pitchFamily="34" charset="-122"/>
                <a:ea typeface="微软雅黑" panose="020B0503020204020204" pitchFamily="34" charset="-122"/>
              </a:rPr>
              <a:t>命令式编程范式</a:t>
            </a:r>
            <a:r>
              <a:rPr lang="zh-CN" altLang="en-US" sz="1400" i="0" dirty="0">
                <a:effectLst/>
                <a:latin typeface="微软雅黑" panose="020B0503020204020204" pitchFamily="34" charset="-122"/>
                <a:ea typeface="微软雅黑" panose="020B0503020204020204" pitchFamily="34" charset="-122"/>
              </a:rPr>
              <a:t>，使用前端语言构建神经网络模型更加简洁。</a:t>
            </a:r>
            <a:endParaRPr lang="en-US" altLang="zh-CN" sz="1400" i="0" dirty="0">
              <a:effectLst/>
              <a:latin typeface="微软雅黑" panose="020B0503020204020204" pitchFamily="34" charset="-122"/>
              <a:ea typeface="微软雅黑" panose="020B0503020204020204" pitchFamily="34" charset="-122"/>
            </a:endParaRPr>
          </a:p>
          <a:p>
            <a:pPr>
              <a:spcBef>
                <a:spcPts val="600"/>
              </a:spcBef>
              <a:spcAft>
                <a:spcPts val="600"/>
              </a:spcAft>
            </a:pPr>
            <a:r>
              <a:rPr lang="zh-CN" altLang="en-US" sz="1400" b="1" i="0" dirty="0">
                <a:effectLst/>
                <a:latin typeface="微软雅黑" panose="020B0503020204020204" pitchFamily="34" charset="-122"/>
                <a:ea typeface="微软雅黑" panose="020B0503020204020204" pitchFamily="34" charset="-122"/>
              </a:rPr>
              <a:t>动态图与静态图的本质区别：</a:t>
            </a:r>
            <a:r>
              <a:rPr lang="zh-CN" altLang="en-US" sz="1400" i="0" dirty="0">
                <a:effectLst/>
                <a:latin typeface="微软雅黑" panose="020B0503020204020204" pitchFamily="34" charset="-122"/>
                <a:ea typeface="微软雅黑" panose="020B0503020204020204" pitchFamily="34" charset="-122"/>
              </a:rPr>
              <a:t>动态生成并不采用机器学习框架编译器生成完整的静态计算图，而是采用前端语言的解释器</a:t>
            </a:r>
            <a:r>
              <a:rPr lang="en-US" altLang="zh-CN" sz="1400" i="0" dirty="0">
                <a:effectLst/>
                <a:latin typeface="微软雅黑" panose="020B0503020204020204" pitchFamily="34" charset="-122"/>
                <a:ea typeface="微软雅黑" panose="020B0503020204020204" pitchFamily="34" charset="-122"/>
              </a:rPr>
              <a:t>Python API</a:t>
            </a:r>
            <a:r>
              <a:rPr lang="zh-CN" altLang="en-US" sz="1400" i="0" dirty="0">
                <a:effectLst/>
                <a:latin typeface="微软雅黑" panose="020B0503020204020204" pitchFamily="34" charset="-122"/>
                <a:ea typeface="微软雅黑" panose="020B0503020204020204" pitchFamily="34" charset="-122"/>
              </a:rPr>
              <a:t>调用机器学习框架，框架利用自身的算子分发功能，将</a:t>
            </a:r>
            <a:r>
              <a:rPr lang="en-US" altLang="zh-CN" sz="1400" i="0" dirty="0">
                <a:effectLst/>
                <a:latin typeface="微软雅黑" panose="020B0503020204020204" pitchFamily="34" charset="-122"/>
                <a:ea typeface="微软雅黑" panose="020B0503020204020204" pitchFamily="34" charset="-122"/>
              </a:rPr>
              <a:t>Python</a:t>
            </a:r>
            <a:r>
              <a:rPr lang="zh-CN" altLang="en-US" sz="1400" i="0" dirty="0">
                <a:effectLst/>
                <a:latin typeface="微软雅黑" panose="020B0503020204020204" pitchFamily="34" charset="-122"/>
                <a:ea typeface="微软雅黑" panose="020B0503020204020204" pitchFamily="34" charset="-122"/>
              </a:rPr>
              <a:t>调用的算子在相应的硬件如</a:t>
            </a:r>
            <a:r>
              <a:rPr lang="en-US" altLang="zh-CN" sz="1400" i="0" dirty="0">
                <a:effectLst/>
                <a:latin typeface="微软雅黑" panose="020B0503020204020204" pitchFamily="34" charset="-122"/>
                <a:ea typeface="微软雅黑" panose="020B0503020204020204" pitchFamily="34" charset="-122"/>
              </a:rPr>
              <a:t>CPU</a:t>
            </a:r>
            <a:r>
              <a:rPr lang="zh-CN" altLang="en-US" sz="1400" i="0" dirty="0">
                <a:effectLst/>
                <a:latin typeface="微软雅黑" panose="020B0503020204020204" pitchFamily="34" charset="-122"/>
                <a:ea typeface="微软雅黑" panose="020B0503020204020204" pitchFamily="34" charset="-122"/>
              </a:rPr>
              <a:t>、</a:t>
            </a:r>
            <a:r>
              <a:rPr lang="en-US" altLang="zh-CN" sz="1400" i="0" dirty="0">
                <a:effectLst/>
                <a:latin typeface="微软雅黑" panose="020B0503020204020204" pitchFamily="34" charset="-122"/>
                <a:ea typeface="微软雅黑" panose="020B0503020204020204" pitchFamily="34" charset="-122"/>
              </a:rPr>
              <a:t>GPU</a:t>
            </a:r>
            <a:r>
              <a:rPr lang="zh-CN" altLang="en-US" sz="1400" i="0" dirty="0">
                <a:effectLst/>
                <a:latin typeface="微软雅黑" panose="020B0503020204020204" pitchFamily="34" charset="-122"/>
                <a:ea typeface="微软雅黑" panose="020B0503020204020204" pitchFamily="34" charset="-122"/>
              </a:rPr>
              <a:t>、</a:t>
            </a:r>
            <a:r>
              <a:rPr lang="en-US" altLang="zh-CN" sz="1400" i="0" dirty="0">
                <a:effectLst/>
                <a:latin typeface="微软雅黑" panose="020B0503020204020204" pitchFamily="34" charset="-122"/>
                <a:ea typeface="微软雅黑" panose="020B0503020204020204" pitchFamily="34" charset="-122"/>
              </a:rPr>
              <a:t>NPU</a:t>
            </a:r>
            <a:r>
              <a:rPr lang="zh-CN" altLang="en-US" sz="1400" i="0" dirty="0">
                <a:effectLst/>
                <a:latin typeface="微软雅黑" panose="020B0503020204020204" pitchFamily="34" charset="-122"/>
                <a:ea typeface="微软雅黑" panose="020B0503020204020204" pitchFamily="34" charset="-122"/>
              </a:rPr>
              <a:t>等上进行加速计算，然后再将计算结果返回给前端。该过程</a:t>
            </a:r>
            <a:r>
              <a:rPr lang="zh-CN" altLang="en-US" sz="1400" b="1" i="0" dirty="0">
                <a:effectLst/>
                <a:latin typeface="微软雅黑" panose="020B0503020204020204" pitchFamily="34" charset="-122"/>
                <a:ea typeface="微软雅黑" panose="020B0503020204020204" pitchFamily="34" charset="-122"/>
              </a:rPr>
              <a:t>不产生静态的计算图</a:t>
            </a:r>
            <a:r>
              <a:rPr lang="zh-CN" altLang="en-US" sz="1400" i="0" dirty="0">
                <a:effectLst/>
                <a:latin typeface="微软雅黑" panose="020B0503020204020204" pitchFamily="34" charset="-122"/>
                <a:ea typeface="微软雅黑" panose="020B0503020204020204" pitchFamily="34" charset="-122"/>
              </a:rPr>
              <a:t>，而是按照前端语言描述模型结构，按照计算依赖关系进行调度执行，</a:t>
            </a:r>
            <a:r>
              <a:rPr lang="zh-CN" altLang="en-US" sz="1400" b="1" i="0" dirty="0">
                <a:effectLst/>
                <a:latin typeface="微软雅黑" panose="020B0503020204020204" pitchFamily="34" charset="-122"/>
                <a:ea typeface="微软雅黑" panose="020B0503020204020204" pitchFamily="34" charset="-122"/>
              </a:rPr>
              <a:t>动态生成临时的图拓扑结构</a:t>
            </a:r>
            <a:r>
              <a:rPr lang="zh-CN" altLang="en-US" sz="1400" i="0" dirty="0">
                <a:effectLst/>
                <a:latin typeface="微软雅黑" panose="020B0503020204020204" pitchFamily="34" charset="-122"/>
                <a:ea typeface="微软雅黑" panose="020B0503020204020204" pitchFamily="34" charset="-122"/>
              </a:rPr>
              <a:t>。</a:t>
            </a:r>
            <a:endParaRPr lang="en-US" altLang="zh-CN" sz="1400" i="0" dirty="0">
              <a:effectLst/>
              <a:latin typeface="微软雅黑" panose="020B0503020204020204" pitchFamily="34" charset="-122"/>
              <a:ea typeface="微软雅黑" panose="020B0503020204020204" pitchFamily="34" charset="-122"/>
            </a:endParaRPr>
          </a:p>
          <a:p>
            <a:pPr>
              <a:spcBef>
                <a:spcPts val="600"/>
              </a:spcBef>
              <a:spcAft>
                <a:spcPts val="600"/>
              </a:spcAft>
            </a:pPr>
            <a:r>
              <a:rPr lang="zh-CN" altLang="en-US" sz="1400" i="0" dirty="0">
                <a:effectLst/>
                <a:latin typeface="微软雅黑" panose="020B0503020204020204" pitchFamily="34" charset="-122"/>
                <a:ea typeface="微软雅黑" panose="020B0503020204020204" pitchFamily="34" charset="-122"/>
              </a:rPr>
              <a:t>动态生成中，由于边解析边执行的特性，</a:t>
            </a:r>
            <a:r>
              <a:rPr lang="zh-CN" altLang="en-US" sz="1400" b="1" i="0" dirty="0">
                <a:effectLst/>
                <a:latin typeface="微软雅黑" panose="020B0503020204020204" pitchFamily="34" charset="-122"/>
                <a:ea typeface="微软雅黑" panose="020B0503020204020204" pitchFamily="34" charset="-122"/>
              </a:rPr>
              <a:t>反向梯度计算的构建随着前向计算调用而进行</a:t>
            </a:r>
            <a:r>
              <a:rPr lang="zh-CN" altLang="en-US" sz="1400" i="0" dirty="0">
                <a:effectLst/>
                <a:latin typeface="微软雅黑" panose="020B0503020204020204" pitchFamily="34" charset="-122"/>
                <a:ea typeface="微软雅黑" panose="020B0503020204020204" pitchFamily="34" charset="-122"/>
              </a:rPr>
              <a:t>。在执行前向过程中，框架根据前向算子的调用信息，</a:t>
            </a:r>
            <a:r>
              <a:rPr lang="zh-CN" altLang="en-US" sz="1400" b="1" i="0" dirty="0">
                <a:effectLst/>
                <a:latin typeface="微软雅黑" panose="020B0503020204020204" pitchFamily="34" charset="-122"/>
                <a:ea typeface="微软雅黑" panose="020B0503020204020204" pitchFamily="34" charset="-122"/>
              </a:rPr>
              <a:t>记录</a:t>
            </a:r>
            <a:r>
              <a:rPr lang="zh-CN" altLang="en-US" sz="1400" i="0" dirty="0">
                <a:effectLst/>
                <a:latin typeface="微软雅黑" panose="020B0503020204020204" pitchFamily="34" charset="-122"/>
                <a:ea typeface="微软雅黑" panose="020B0503020204020204" pitchFamily="34" charset="-122"/>
              </a:rPr>
              <a:t>对应的反向算子信息以及参与梯度计算的张量信息。前向计算完毕之后，反向算子与张量信息随之完成记录，框架会根据前向动态图拓扑结构，将所有反向过程串联起来</a:t>
            </a:r>
            <a:r>
              <a:rPr lang="zh-CN" altLang="en-US" sz="1400" b="1" i="0" dirty="0">
                <a:effectLst/>
                <a:latin typeface="微软雅黑" panose="020B0503020204020204" pitchFamily="34" charset="-122"/>
                <a:ea typeface="微软雅黑" panose="020B0503020204020204" pitchFamily="34" charset="-122"/>
              </a:rPr>
              <a:t>形成整体反向计算图</a:t>
            </a:r>
            <a:r>
              <a:rPr lang="zh-CN" altLang="en-US" sz="1400" i="0" dirty="0">
                <a:effectLst/>
                <a:latin typeface="微软雅黑" panose="020B0503020204020204" pitchFamily="34" charset="-122"/>
                <a:ea typeface="微软雅黑" panose="020B0503020204020204" pitchFamily="34" charset="-122"/>
              </a:rPr>
              <a:t>，并将反向图在计算硬件上</a:t>
            </a:r>
            <a:r>
              <a:rPr lang="zh-CN" altLang="en-US" sz="1400" b="1" i="0" dirty="0">
                <a:effectLst/>
                <a:latin typeface="微软雅黑" panose="020B0503020204020204" pitchFamily="34" charset="-122"/>
                <a:ea typeface="微软雅黑" panose="020B0503020204020204" pitchFamily="34" charset="-122"/>
              </a:rPr>
              <a:t>执行</a:t>
            </a:r>
            <a:r>
              <a:rPr lang="zh-CN" altLang="en-US" sz="1400" i="0" dirty="0">
                <a:effectLst/>
                <a:latin typeface="微软雅黑" panose="020B0503020204020204" pitchFamily="34" charset="-122"/>
                <a:ea typeface="微软雅黑" panose="020B0503020204020204" pitchFamily="34" charset="-122"/>
              </a:rPr>
              <a:t>计算得到梯度用于参数更新。</a:t>
            </a:r>
          </a:p>
        </p:txBody>
      </p:sp>
      <p:pic>
        <p:nvPicPr>
          <p:cNvPr id="6" name="图形 5">
            <a:extLst>
              <a:ext uri="{FF2B5EF4-FFF2-40B4-BE49-F238E27FC236}">
                <a16:creationId xmlns:a16="http://schemas.microsoft.com/office/drawing/2014/main" id="{C572B87A-EDFF-6764-EDD9-75D4822CE5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73244" y="833845"/>
            <a:ext cx="5857875" cy="2438400"/>
          </a:xfrm>
          <a:prstGeom prst="rect">
            <a:avLst/>
          </a:prstGeom>
        </p:spPr>
      </p:pic>
    </p:spTree>
    <p:extLst>
      <p:ext uri="{BB962C8B-B14F-4D97-AF65-F5344CB8AC3E}">
        <p14:creationId xmlns:p14="http://schemas.microsoft.com/office/powerpoint/2010/main" val="11105529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628650" y="23019"/>
            <a:ext cx="7886700" cy="1325563"/>
          </a:xfrm>
        </p:spPr>
        <p:txBody>
          <a:bodyPr/>
          <a:lstStyle/>
          <a:p>
            <a:r>
              <a:rPr lang="zh-CN" altLang="en-US" dirty="0">
                <a:latin typeface="微软雅黑" panose="020B0503020204020204" pitchFamily="34" charset="-122"/>
                <a:ea typeface="微软雅黑" panose="020B0503020204020204" pitchFamily="34" charset="-122"/>
              </a:rPr>
              <a:t>动态生成过程示例</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687432" y="3872661"/>
            <a:ext cx="7886700" cy="2792503"/>
          </a:xfrm>
        </p:spPr>
        <p:txBody>
          <a:bodyPr>
            <a:noAutofit/>
          </a:bodyPr>
          <a:lstStyle/>
          <a:p>
            <a:pPr marL="0" indent="0">
              <a:spcBef>
                <a:spcPts val="0"/>
              </a:spcBef>
              <a:buNone/>
            </a:pPr>
            <a:r>
              <a:rPr lang="zh-CN" altLang="en-US" sz="1400" b="1" i="0" dirty="0">
                <a:effectLst/>
                <a:latin typeface="微软雅黑" panose="020B0503020204020204" pitchFamily="34" charset="-122"/>
                <a:ea typeface="微软雅黑" panose="020B0503020204020204" pitchFamily="34" charset="-122"/>
              </a:rPr>
              <a:t>动态生成（临时图）过程示例：</a:t>
            </a:r>
            <a:endParaRPr lang="en-US" altLang="zh-CN" sz="1400" b="1" i="0" dirty="0">
              <a:effectLst/>
              <a:latin typeface="微软雅黑" panose="020B0503020204020204" pitchFamily="34" charset="-122"/>
              <a:ea typeface="微软雅黑" panose="020B0503020204020204" pitchFamily="34" charset="-122"/>
            </a:endParaRPr>
          </a:p>
          <a:p>
            <a:pPr>
              <a:spcBef>
                <a:spcPts val="0"/>
              </a:spcBef>
            </a:pPr>
            <a:r>
              <a:rPr lang="zh-CN" altLang="en-US" sz="1400" b="0" i="0" dirty="0">
                <a:effectLst/>
                <a:latin typeface="微软雅黑" panose="020B0503020204020204" pitchFamily="34" charset="-122"/>
                <a:ea typeface="微软雅黑" panose="020B0503020204020204" pitchFamily="34" charset="-122"/>
              </a:rPr>
              <a:t>模型接收输入数据</a:t>
            </a:r>
            <a:r>
              <a:rPr lang="en-US" altLang="zh-CN" sz="1400" b="0" i="0" dirty="0">
                <a:effectLst/>
                <a:latin typeface="微软雅黑" panose="020B0503020204020204" pitchFamily="34" charset="-122"/>
                <a:ea typeface="微软雅黑" panose="020B0503020204020204" pitchFamily="34" charset="-122"/>
              </a:rPr>
              <a:t>X</a:t>
            </a:r>
            <a:r>
              <a:rPr lang="zh-CN" altLang="en-US" sz="1400" dirty="0">
                <a:latin typeface="微软雅黑" panose="020B0503020204020204" pitchFamily="34" charset="-122"/>
                <a:ea typeface="微软雅黑" panose="020B0503020204020204" pitchFamily="34" charset="-122"/>
              </a:rPr>
              <a:t>，</a:t>
            </a:r>
            <a:r>
              <a:rPr lang="zh-CN" altLang="en-US" sz="1400" b="0" i="0" dirty="0">
                <a:effectLst/>
                <a:latin typeface="微软雅黑" panose="020B0503020204020204" pitchFamily="34" charset="-122"/>
                <a:ea typeface="微软雅黑" panose="020B0503020204020204" pitchFamily="34" charset="-122"/>
              </a:rPr>
              <a:t>添加输入节点并准备将数据传输给后续节点。</a:t>
            </a:r>
            <a:endParaRPr lang="en-US" altLang="zh-CN" sz="1400" b="0" i="0" dirty="0">
              <a:effectLst/>
              <a:latin typeface="微软雅黑" panose="020B0503020204020204" pitchFamily="34" charset="-122"/>
              <a:ea typeface="微软雅黑" panose="020B0503020204020204" pitchFamily="34" charset="-122"/>
            </a:endParaRPr>
          </a:p>
          <a:p>
            <a:pPr>
              <a:spcBef>
                <a:spcPts val="0"/>
              </a:spcBef>
            </a:pPr>
            <a:r>
              <a:rPr lang="zh-CN" altLang="en-US" sz="1400" b="0" i="0" dirty="0">
                <a:effectLst/>
                <a:latin typeface="微软雅黑" panose="020B0503020204020204" pitchFamily="34" charset="-122"/>
                <a:ea typeface="微软雅黑" panose="020B0503020204020204" pitchFamily="34" charset="-122"/>
              </a:rPr>
              <a:t>得到</a:t>
            </a:r>
            <a:r>
              <a:rPr lang="en-US" altLang="zh-CN" sz="1400" b="0" i="0" dirty="0">
                <a:effectLst/>
                <a:latin typeface="微软雅黑" panose="020B0503020204020204" pitchFamily="34" charset="-122"/>
                <a:ea typeface="微软雅黑" panose="020B0503020204020204" pitchFamily="34" charset="-122"/>
              </a:rPr>
              <a:t>if</a:t>
            </a:r>
            <a:r>
              <a:rPr lang="zh-CN" altLang="en-US" sz="1400" b="0" i="0" dirty="0">
                <a:effectLst/>
                <a:latin typeface="微软雅黑" panose="020B0503020204020204" pitchFamily="34" charset="-122"/>
                <a:ea typeface="微软雅黑" panose="020B0503020204020204" pitchFamily="34" charset="-122"/>
              </a:rPr>
              <a:t>条件逻辑判断结果并确定数据流向，若判断结果为真，则图结构中仅会添加关于张量</a:t>
            </a:r>
            <a:r>
              <a:rPr lang="en-US" altLang="zh-CN" sz="1400" b="0" i="0" dirty="0">
                <a:effectLst/>
                <a:latin typeface="微软雅黑" panose="020B0503020204020204" pitchFamily="34" charset="-122"/>
                <a:ea typeface="微软雅黑" panose="020B0503020204020204" pitchFamily="34" charset="-122"/>
              </a:rPr>
              <a:t>W1</a:t>
            </a:r>
            <a:r>
              <a:rPr lang="zh-CN" altLang="en-US" sz="1400" b="0" i="0" dirty="0">
                <a:effectLst/>
                <a:latin typeface="微软雅黑" panose="020B0503020204020204" pitchFamily="34" charset="-122"/>
                <a:ea typeface="微软雅黑" panose="020B0503020204020204" pitchFamily="34" charset="-122"/>
              </a:rPr>
              <a:t>的</a:t>
            </a:r>
            <a:r>
              <a:rPr lang="en-US" altLang="zh-CN" sz="1400" b="0" i="1" dirty="0" err="1">
                <a:effectLst/>
                <a:latin typeface="微软雅黑" panose="020B0503020204020204" pitchFamily="34" charset="-122"/>
                <a:ea typeface="微软雅黑" panose="020B0503020204020204" pitchFamily="34" charset="-122"/>
              </a:rPr>
              <a:t>matmul</a:t>
            </a:r>
            <a:r>
              <a:rPr lang="en-US" altLang="zh-CN" sz="1400" b="0" i="1" dirty="0">
                <a:effectLst/>
                <a:latin typeface="微软雅黑" panose="020B0503020204020204" pitchFamily="34" charset="-122"/>
                <a:ea typeface="微软雅黑" panose="020B0503020204020204" pitchFamily="34" charset="-122"/>
              </a:rPr>
              <a:t> </a:t>
            </a:r>
            <a:r>
              <a:rPr lang="zh-CN" altLang="en-US" sz="1400" b="0" i="0" dirty="0">
                <a:effectLst/>
                <a:latin typeface="微软雅黑" panose="020B0503020204020204" pitchFamily="34" charset="-122"/>
                <a:ea typeface="微软雅黑" panose="020B0503020204020204" pitchFamily="34" charset="-122"/>
              </a:rPr>
              <a:t>算子节点，同时根据反向计算过程</a:t>
            </a:r>
            <a:r>
              <a:rPr lang="en-US" altLang="zh-CN" sz="1400" b="0" i="0" dirty="0">
                <a:effectLst/>
                <a:latin typeface="微软雅黑" panose="020B0503020204020204" pitchFamily="34" charset="-122"/>
                <a:ea typeface="微软雅黑" panose="020B0503020204020204" pitchFamily="34" charset="-122"/>
              </a:rPr>
              <a:t>Grad_W1=</a:t>
            </a:r>
            <a:r>
              <a:rPr lang="en-US" altLang="zh-CN" sz="1400" b="0" i="0" dirty="0" err="1">
                <a:effectLst/>
                <a:latin typeface="微软雅黑" panose="020B0503020204020204" pitchFamily="34" charset="-122"/>
                <a:ea typeface="微软雅黑" panose="020B0503020204020204" pitchFamily="34" charset="-122"/>
              </a:rPr>
              <a:t>Grad_Y∗X</a:t>
            </a:r>
            <a:r>
              <a:rPr lang="zh-CN" altLang="en-US" sz="1400" b="0" i="0" dirty="0">
                <a:effectLst/>
                <a:latin typeface="微软雅黑" panose="020B0503020204020204" pitchFamily="34" charset="-122"/>
                <a:ea typeface="微软雅黑" panose="020B0503020204020204" pitchFamily="34" charset="-122"/>
              </a:rPr>
              <a:t>，记录下需要参与反向计算的算子和张量</a:t>
            </a:r>
            <a:r>
              <a:rPr lang="en-US" altLang="zh-CN" sz="1400" b="0" i="0" dirty="0">
                <a:effectLst/>
                <a:latin typeface="微软雅黑" panose="020B0503020204020204" pitchFamily="34" charset="-122"/>
                <a:ea typeface="微软雅黑" panose="020B0503020204020204" pitchFamily="34" charset="-122"/>
              </a:rPr>
              <a:t>X</a:t>
            </a:r>
            <a:r>
              <a:rPr lang="zh-CN" altLang="en-US" sz="1400" dirty="0">
                <a:latin typeface="微软雅黑" panose="020B0503020204020204" pitchFamily="34" charset="-122"/>
                <a:ea typeface="微软雅黑" panose="020B0503020204020204" pitchFamily="34" charset="-122"/>
              </a:rPr>
              <a:t>，</a:t>
            </a:r>
            <a:r>
              <a:rPr lang="zh-CN" altLang="en-US" sz="1400" b="0" i="0" dirty="0">
                <a:effectLst/>
                <a:latin typeface="微软雅黑" panose="020B0503020204020204" pitchFamily="34" charset="-122"/>
                <a:ea typeface="微软雅黑" panose="020B0503020204020204" pitchFamily="34" charset="-122"/>
              </a:rPr>
              <a:t>否则添加关于张量</a:t>
            </a:r>
            <a:r>
              <a:rPr lang="en-US" altLang="zh-CN" sz="1400" b="0" i="0" dirty="0">
                <a:effectLst/>
                <a:latin typeface="微软雅黑" panose="020B0503020204020204" pitchFamily="34" charset="-122"/>
                <a:ea typeface="微软雅黑" panose="020B0503020204020204" pitchFamily="34" charset="-122"/>
              </a:rPr>
              <a:t>W2</a:t>
            </a:r>
            <a:r>
              <a:rPr lang="zh-CN" altLang="en-US" sz="1400" b="0" i="0" dirty="0">
                <a:effectLst/>
                <a:latin typeface="微软雅黑" panose="020B0503020204020204" pitchFamily="34" charset="-122"/>
                <a:ea typeface="微软雅黑" panose="020B0503020204020204" pitchFamily="34" charset="-122"/>
              </a:rPr>
              <a:t>的</a:t>
            </a:r>
            <a:r>
              <a:rPr lang="en-US" altLang="zh-CN" sz="1400" b="0" i="1" dirty="0" err="1">
                <a:effectLst/>
                <a:latin typeface="微软雅黑" panose="020B0503020204020204" pitchFamily="34" charset="-122"/>
                <a:ea typeface="微软雅黑" panose="020B0503020204020204" pitchFamily="34" charset="-122"/>
              </a:rPr>
              <a:t>matmul</a:t>
            </a:r>
            <a:r>
              <a:rPr lang="en-US" altLang="zh-CN" sz="1400" b="0" i="1" dirty="0">
                <a:effectLst/>
                <a:latin typeface="微软雅黑" panose="020B0503020204020204" pitchFamily="34" charset="-122"/>
                <a:ea typeface="微软雅黑" panose="020B0503020204020204" pitchFamily="34" charset="-122"/>
              </a:rPr>
              <a:t> </a:t>
            </a:r>
            <a:r>
              <a:rPr lang="zh-CN" altLang="en-US" sz="1400" b="0" i="0" dirty="0">
                <a:effectLst/>
                <a:latin typeface="微软雅黑" panose="020B0503020204020204" pitchFamily="34" charset="-122"/>
                <a:ea typeface="微软雅黑" panose="020B0503020204020204" pitchFamily="34" charset="-122"/>
              </a:rPr>
              <a:t>算子节点并记录反向计算所需算子和张量。</a:t>
            </a:r>
            <a:endParaRPr lang="en-US" altLang="zh-CN" sz="1400" b="0" i="0" dirty="0">
              <a:effectLst/>
              <a:latin typeface="微软雅黑" panose="020B0503020204020204" pitchFamily="34" charset="-122"/>
              <a:ea typeface="微软雅黑" panose="020B0503020204020204" pitchFamily="34" charset="-122"/>
            </a:endParaRPr>
          </a:p>
          <a:p>
            <a:pPr>
              <a:spcBef>
                <a:spcPts val="0"/>
              </a:spcBef>
            </a:pPr>
            <a:r>
              <a:rPr lang="zh-CN" altLang="en-US" sz="1400" b="0" i="0" dirty="0">
                <a:effectLst/>
                <a:latin typeface="微软雅黑" panose="020B0503020204020204" pitchFamily="34" charset="-122"/>
                <a:ea typeface="微软雅黑" panose="020B0503020204020204" pitchFamily="34" charset="-122"/>
              </a:rPr>
              <a:t>按照代码制定的模型计算顺序与算子依赖关系，框架会依次添加</a:t>
            </a:r>
            <a:r>
              <a:rPr lang="en-US" altLang="zh-CN" sz="1400" b="0" i="1" dirty="0">
                <a:effectLst/>
                <a:latin typeface="微软雅黑" panose="020B0503020204020204" pitchFamily="34" charset="-122"/>
                <a:ea typeface="微软雅黑" panose="020B0503020204020204" pitchFamily="34" charset="-122"/>
              </a:rPr>
              <a:t>add </a:t>
            </a:r>
            <a:r>
              <a:rPr lang="zh-CN" altLang="en-US" sz="1400" b="0" i="0" dirty="0">
                <a:effectLst/>
                <a:latin typeface="微软雅黑" panose="020B0503020204020204" pitchFamily="34" charset="-122"/>
                <a:ea typeface="微软雅黑" panose="020B0503020204020204" pitchFamily="34" charset="-122"/>
              </a:rPr>
              <a:t>算子节点和</a:t>
            </a:r>
            <a:r>
              <a:rPr lang="en-US" altLang="zh-CN" sz="1400" b="0" i="1" dirty="0" err="1">
                <a:effectLst/>
                <a:latin typeface="微软雅黑" panose="020B0503020204020204" pitchFamily="34" charset="-122"/>
                <a:ea typeface="微软雅黑" panose="020B0503020204020204" pitchFamily="34" charset="-122"/>
              </a:rPr>
              <a:t>ReLU</a:t>
            </a:r>
            <a:r>
              <a:rPr lang="en-US" altLang="zh-CN" sz="1400" b="0" i="1" dirty="0">
                <a:effectLst/>
                <a:latin typeface="微软雅黑" panose="020B0503020204020204" pitchFamily="34" charset="-122"/>
                <a:ea typeface="微软雅黑" panose="020B0503020204020204" pitchFamily="34" charset="-122"/>
              </a:rPr>
              <a:t> </a:t>
            </a:r>
            <a:r>
              <a:rPr lang="zh-CN" altLang="en-US" sz="1400" b="0" i="0" dirty="0">
                <a:effectLst/>
                <a:latin typeface="微软雅黑" panose="020B0503020204020204" pitchFamily="34" charset="-122"/>
                <a:ea typeface="微软雅黑" panose="020B0503020204020204" pitchFamily="34" charset="-122"/>
              </a:rPr>
              <a:t>算子节点并记录反向计算所需算子和张量。</a:t>
            </a:r>
            <a:endParaRPr lang="en-US" altLang="zh-CN" sz="1400" b="0" i="0" dirty="0">
              <a:effectLst/>
              <a:latin typeface="微软雅黑" panose="020B0503020204020204" pitchFamily="34" charset="-122"/>
              <a:ea typeface="微软雅黑" panose="020B0503020204020204" pitchFamily="34" charset="-122"/>
            </a:endParaRPr>
          </a:p>
          <a:p>
            <a:pPr>
              <a:spcBef>
                <a:spcPts val="0"/>
              </a:spcBef>
            </a:pPr>
            <a:r>
              <a:rPr lang="zh-CN" altLang="en-US" sz="1400" b="0" i="0" dirty="0">
                <a:effectLst/>
                <a:latin typeface="微软雅黑" panose="020B0503020204020204" pitchFamily="34" charset="-122"/>
                <a:ea typeface="微软雅黑" panose="020B0503020204020204" pitchFamily="34" charset="-122"/>
              </a:rPr>
              <a:t>框架会在添加节点的同时完成算子分发计算并返回计算结果，同时做好准备向后续添加的节点传输数据。</a:t>
            </a:r>
            <a:endParaRPr lang="en-US" altLang="zh-CN" sz="1400" b="0" i="0" dirty="0">
              <a:effectLst/>
              <a:latin typeface="微软雅黑" panose="020B0503020204020204" pitchFamily="34" charset="-122"/>
              <a:ea typeface="微软雅黑" panose="020B0503020204020204" pitchFamily="34" charset="-122"/>
            </a:endParaRPr>
          </a:p>
          <a:p>
            <a:pPr>
              <a:spcBef>
                <a:spcPts val="0"/>
              </a:spcBef>
            </a:pPr>
            <a:r>
              <a:rPr lang="zh-CN" altLang="en-US" sz="1400" b="0" i="0" dirty="0">
                <a:effectLst/>
                <a:latin typeface="微软雅黑" panose="020B0503020204020204" pitchFamily="34" charset="-122"/>
                <a:ea typeface="微软雅黑" panose="020B0503020204020204" pitchFamily="34" charset="-122"/>
              </a:rPr>
              <a:t>当前向计算执行完毕，计算框架根据动态生成的前向计算图结构拓扑关系，利用记录的反向计算算子和张量动态生成反向计算图，最终完成神经网络模型的梯度计算和参数更新。</a:t>
            </a:r>
            <a:endParaRPr lang="en-US" altLang="zh-CN" sz="1400" b="0" i="0" dirty="0">
              <a:effectLst/>
              <a:latin typeface="微软雅黑" panose="020B0503020204020204" pitchFamily="34" charset="-122"/>
              <a:ea typeface="微软雅黑" panose="020B0503020204020204" pitchFamily="34" charset="-122"/>
            </a:endParaRPr>
          </a:p>
          <a:p>
            <a:pPr>
              <a:spcBef>
                <a:spcPts val="0"/>
              </a:spcBef>
            </a:pPr>
            <a:r>
              <a:rPr lang="zh-CN" altLang="en-US" sz="1400" b="0" i="0" dirty="0">
                <a:effectLst/>
                <a:latin typeface="微软雅黑" panose="020B0503020204020204" pitchFamily="34" charset="-122"/>
                <a:ea typeface="微软雅黑" panose="020B0503020204020204" pitchFamily="34" charset="-122"/>
              </a:rPr>
              <a:t>当模型再次进行前向计算时，动态生成的图结构则失效，并再次根据输入和控制条件生成新的图结构。</a:t>
            </a:r>
            <a:endParaRPr lang="zh-CN" altLang="en-US" sz="2000" i="0" dirty="0">
              <a:effectLst/>
              <a:latin typeface="微软雅黑" panose="020B0503020204020204" pitchFamily="34" charset="-122"/>
              <a:ea typeface="微软雅黑" panose="020B0503020204020204" pitchFamily="34" charset="-122"/>
            </a:endParaRPr>
          </a:p>
        </p:txBody>
      </p:sp>
      <p:pic>
        <p:nvPicPr>
          <p:cNvPr id="5" name="图形 4">
            <a:extLst>
              <a:ext uri="{FF2B5EF4-FFF2-40B4-BE49-F238E27FC236}">
                <a16:creationId xmlns:a16="http://schemas.microsoft.com/office/drawing/2014/main" id="{42A3A3E1-A7C1-3C4C-356D-2C6DDB6005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0605" y="998957"/>
            <a:ext cx="7082790" cy="2795838"/>
          </a:xfrm>
          <a:prstGeom prst="rect">
            <a:avLst/>
          </a:prstGeom>
        </p:spPr>
      </p:pic>
    </p:spTree>
    <p:extLst>
      <p:ext uri="{BB962C8B-B14F-4D97-AF65-F5344CB8AC3E}">
        <p14:creationId xmlns:p14="http://schemas.microsoft.com/office/powerpoint/2010/main" val="18580041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628650" y="54405"/>
            <a:ext cx="7886700" cy="1325563"/>
          </a:xfrm>
        </p:spPr>
        <p:txBody>
          <a:bodyPr/>
          <a:lstStyle/>
          <a:p>
            <a:r>
              <a:rPr lang="zh-CN" altLang="en-US" dirty="0">
                <a:latin typeface="微软雅黑" panose="020B0503020204020204" pitchFamily="34" charset="-122"/>
                <a:ea typeface="微软雅黑" panose="020B0503020204020204" pitchFamily="34" charset="-122"/>
              </a:rPr>
              <a:t>动态生成的特点</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628650" y="1284539"/>
            <a:ext cx="7886700" cy="5449364"/>
          </a:xfrm>
        </p:spPr>
        <p:txBody>
          <a:bodyPr>
            <a:noAutofit/>
          </a:bodyPr>
          <a:lstStyle/>
          <a:p>
            <a:pPr>
              <a:spcBef>
                <a:spcPts val="0"/>
              </a:spcBef>
              <a:spcAft>
                <a:spcPts val="600"/>
              </a:spcAft>
            </a:pPr>
            <a:r>
              <a:rPr lang="zh-CN" altLang="en-US" sz="1600" b="1" i="0" dirty="0">
                <a:effectLst/>
                <a:latin typeface="微软雅黑" panose="020B0503020204020204" pitchFamily="34" charset="-122"/>
                <a:ea typeface="微软雅黑" panose="020B0503020204020204" pitchFamily="34" charset="-122"/>
              </a:rPr>
              <a:t>优点：</a:t>
            </a:r>
            <a:endParaRPr lang="en-US" altLang="zh-CN" sz="1600" b="1" i="0" dirty="0">
              <a:effectLst/>
              <a:latin typeface="微软雅黑" panose="020B0503020204020204" pitchFamily="34" charset="-122"/>
              <a:ea typeface="微软雅黑" panose="020B0503020204020204" pitchFamily="34" charset="-122"/>
            </a:endParaRPr>
          </a:p>
          <a:p>
            <a:pPr lvl="1">
              <a:spcBef>
                <a:spcPts val="0"/>
              </a:spcBef>
              <a:spcAft>
                <a:spcPts val="600"/>
              </a:spcAft>
              <a:buFont typeface="Wingdings" panose="05000000000000000000" pitchFamily="2" charset="2"/>
              <a:buChar char="Ø"/>
            </a:pPr>
            <a:r>
              <a:rPr lang="zh-CN" altLang="en-US" sz="1400" b="1" i="0" dirty="0">
                <a:effectLst/>
                <a:latin typeface="微软雅黑" panose="020B0503020204020204" pitchFamily="34" charset="-122"/>
                <a:ea typeface="微软雅黑" panose="020B0503020204020204" pitchFamily="34" charset="-122"/>
              </a:rPr>
              <a:t>可调试性好：</a:t>
            </a:r>
            <a:r>
              <a:rPr lang="zh-CN" altLang="en-US" sz="1400" i="0" dirty="0">
                <a:effectLst/>
                <a:latin typeface="微软雅黑" panose="020B0503020204020204" pitchFamily="34" charset="-122"/>
                <a:ea typeface="微软雅黑" panose="020B0503020204020204" pitchFamily="34" charset="-122"/>
              </a:rPr>
              <a:t>即刻算子调用与计算的能力，使得模型代码在运行的时候，每执行一句就会立即进行运算并会返回具体的值，方便开发者在模型构建优化过程中进行错误分析、结果查看等调试工作，为研究和实验提供了高效的助力。</a:t>
            </a:r>
          </a:p>
          <a:p>
            <a:pPr lvl="1">
              <a:spcBef>
                <a:spcPts val="0"/>
              </a:spcBef>
              <a:spcAft>
                <a:spcPts val="600"/>
              </a:spcAft>
              <a:buFont typeface="Wingdings" panose="05000000000000000000" pitchFamily="2" charset="2"/>
              <a:buChar char="Ø"/>
            </a:pPr>
            <a:r>
              <a:rPr lang="zh-CN" altLang="en-US" sz="1400" b="1" i="0" dirty="0">
                <a:effectLst/>
                <a:latin typeface="微软雅黑" panose="020B0503020204020204" pitchFamily="34" charset="-122"/>
                <a:ea typeface="微软雅黑" panose="020B0503020204020204" pitchFamily="34" charset="-122"/>
              </a:rPr>
              <a:t>易用性好：</a:t>
            </a:r>
            <a:r>
              <a:rPr lang="zh-CN" altLang="en-US" sz="1400" i="0" dirty="0">
                <a:effectLst/>
                <a:latin typeface="微软雅黑" panose="020B0503020204020204" pitchFamily="34" charset="-122"/>
                <a:ea typeface="微软雅黑" panose="020B0503020204020204" pitchFamily="34" charset="-122"/>
              </a:rPr>
              <a:t>得益于动态图模式灵活的执行计算特性，动态生成可以使用前端语言的原生控制流，充分发挥前端语言的编程友好性特性，对于初学者更加友好，提高了算法开发迭代效率和神经网络模型改进速率。</a:t>
            </a:r>
            <a:endParaRPr lang="en-US" altLang="zh-CN" sz="1400" i="0" dirty="0">
              <a:effectLst/>
              <a:latin typeface="微软雅黑" panose="020B0503020204020204" pitchFamily="34" charset="-122"/>
              <a:ea typeface="微软雅黑" panose="020B0503020204020204" pitchFamily="34" charset="-122"/>
            </a:endParaRPr>
          </a:p>
          <a:p>
            <a:pPr lvl="1">
              <a:spcBef>
                <a:spcPts val="0"/>
              </a:spcBef>
              <a:spcAft>
                <a:spcPts val="600"/>
              </a:spcAft>
              <a:buFont typeface="Wingdings" panose="05000000000000000000" pitchFamily="2" charset="2"/>
              <a:buChar char="Ø"/>
            </a:pPr>
            <a:endParaRPr lang="en-US" altLang="zh-CN" sz="1400" i="0" dirty="0">
              <a:effectLst/>
              <a:latin typeface="微软雅黑" panose="020B0503020204020204" pitchFamily="34" charset="-122"/>
              <a:ea typeface="微软雅黑" panose="020B0503020204020204" pitchFamily="34" charset="-122"/>
            </a:endParaRPr>
          </a:p>
          <a:p>
            <a:pPr>
              <a:spcBef>
                <a:spcPts val="0"/>
              </a:spcBef>
              <a:spcAft>
                <a:spcPts val="600"/>
              </a:spcAft>
            </a:pPr>
            <a:r>
              <a:rPr lang="zh-CN" altLang="en-US" sz="1600" b="1" i="0" dirty="0">
                <a:effectLst/>
                <a:latin typeface="微软雅黑" panose="020B0503020204020204" pitchFamily="34" charset="-122"/>
                <a:ea typeface="微软雅黑" panose="020B0503020204020204" pitchFamily="34" charset="-122"/>
              </a:rPr>
              <a:t>缺点：</a:t>
            </a:r>
            <a:endParaRPr lang="en-US" altLang="zh-CN" sz="1600" b="1" i="0" dirty="0">
              <a:effectLst/>
              <a:latin typeface="微软雅黑" panose="020B0503020204020204" pitchFamily="34" charset="-122"/>
              <a:ea typeface="微软雅黑" panose="020B0503020204020204" pitchFamily="34" charset="-122"/>
            </a:endParaRPr>
          </a:p>
          <a:p>
            <a:pPr lvl="1">
              <a:spcBef>
                <a:spcPts val="0"/>
              </a:spcBef>
              <a:spcAft>
                <a:spcPts val="600"/>
              </a:spcAft>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rPr>
              <a:t>性能</a:t>
            </a:r>
            <a:r>
              <a:rPr lang="zh-CN" altLang="en-US" sz="1400" b="1" i="0" dirty="0">
                <a:effectLst/>
                <a:latin typeface="微软雅黑" panose="020B0503020204020204" pitchFamily="34" charset="-122"/>
                <a:ea typeface="微软雅黑" panose="020B0503020204020204" pitchFamily="34" charset="-122"/>
              </a:rPr>
              <a:t>差：</a:t>
            </a:r>
            <a:r>
              <a:rPr lang="zh-CN" altLang="en-US" sz="1400" b="0" i="0" dirty="0">
                <a:effectLst/>
                <a:latin typeface="微软雅黑" panose="020B0503020204020204" pitchFamily="34" charset="-122"/>
                <a:ea typeface="微软雅黑" panose="020B0503020204020204" pitchFamily="34" charset="-122"/>
              </a:rPr>
              <a:t>需要即时根据控制条件和数据流向产生图结构，无法获取完整的图结构，因此难以进行图结构优化以提高计算效率。</a:t>
            </a:r>
            <a:endParaRPr lang="en-US" altLang="zh-CN" sz="1400" b="0" i="0" dirty="0">
              <a:effectLst/>
              <a:latin typeface="微软雅黑" panose="020B0503020204020204" pitchFamily="34" charset="-122"/>
              <a:ea typeface="微软雅黑" panose="020B0503020204020204" pitchFamily="34" charset="-122"/>
            </a:endParaRPr>
          </a:p>
          <a:p>
            <a:pPr lvl="1">
              <a:spcBef>
                <a:spcPts val="0"/>
              </a:spcBef>
              <a:spcAft>
                <a:spcPts val="600"/>
              </a:spcAft>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rPr>
              <a:t>部署难：</a:t>
            </a:r>
            <a:r>
              <a:rPr lang="zh-CN" altLang="en-US" sz="1400" dirty="0">
                <a:latin typeface="微软雅黑" panose="020B0503020204020204" pitchFamily="34" charset="-122"/>
                <a:ea typeface="微软雅黑" panose="020B0503020204020204" pitchFamily="34" charset="-122"/>
              </a:rPr>
              <a:t>动态图部署时除了需要已经训练完成的参数文件，还须提供最初的模型组网前端代码，这使得动态图部署受到局限性，部署硬件中往往难以提供支持前端语言执行环境。</a:t>
            </a:r>
            <a:endParaRPr lang="en-US" altLang="zh-CN" sz="1400" i="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64747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628650" y="54405"/>
            <a:ext cx="7886700" cy="1325563"/>
          </a:xfrm>
        </p:spPr>
        <p:txBody>
          <a:bodyPr/>
          <a:lstStyle/>
          <a:p>
            <a:r>
              <a:rPr lang="zh-CN" altLang="en-US" dirty="0">
                <a:latin typeface="微软雅黑" panose="020B0503020204020204" pitchFamily="34" charset="-122"/>
                <a:ea typeface="微软雅黑" panose="020B0503020204020204" pitchFamily="34" charset="-122"/>
              </a:rPr>
              <a:t>静态生成在性能上的优势示例</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628650" y="3226525"/>
            <a:ext cx="7886700" cy="3069772"/>
          </a:xfrm>
        </p:spPr>
        <p:txBody>
          <a:bodyPr>
            <a:noAutofit/>
          </a:bodyPr>
          <a:lstStyle/>
          <a:p>
            <a:pPr marL="0" indent="0">
              <a:spcBef>
                <a:spcPts val="0"/>
              </a:spcBef>
              <a:spcAft>
                <a:spcPts val="600"/>
              </a:spcAft>
              <a:buNone/>
            </a:pPr>
            <a:r>
              <a:rPr lang="zh-CN" altLang="en-US" sz="1600" b="1" i="0" dirty="0">
                <a:effectLst/>
                <a:latin typeface="微软雅黑" panose="020B0503020204020204" pitchFamily="34" charset="-122"/>
                <a:ea typeface="微软雅黑" panose="020B0503020204020204" pitchFamily="34" charset="-122"/>
              </a:rPr>
              <a:t>静态生成在性能上的优势示例：</a:t>
            </a:r>
            <a:endParaRPr lang="en-US" altLang="zh-CN" sz="1600" b="1" i="0" dirty="0">
              <a:effectLst/>
              <a:latin typeface="微软雅黑" panose="020B0503020204020204" pitchFamily="34" charset="-122"/>
              <a:ea typeface="微软雅黑" panose="020B0503020204020204" pitchFamily="34" charset="-122"/>
            </a:endParaRPr>
          </a:p>
          <a:p>
            <a:pPr>
              <a:spcBef>
                <a:spcPts val="0"/>
              </a:spcBef>
              <a:spcAft>
                <a:spcPts val="600"/>
              </a:spcAft>
            </a:pPr>
            <a:r>
              <a:rPr lang="zh-CN" altLang="en-US" sz="1600" b="0" i="0" dirty="0">
                <a:effectLst/>
                <a:latin typeface="微软雅黑" panose="020B0503020204020204" pitchFamily="34" charset="-122"/>
                <a:ea typeface="微软雅黑" panose="020B0503020204020204" pitchFamily="34" charset="-122"/>
              </a:rPr>
              <a:t>静态生成通过完整的计算图可以分析出计算</a:t>
            </a:r>
            <a:r>
              <a:rPr lang="en-US" altLang="zh-CN" sz="1600" b="0" i="0" dirty="0">
                <a:effectLst/>
                <a:latin typeface="微软雅黑" panose="020B0503020204020204" pitchFamily="34" charset="-122"/>
                <a:ea typeface="微软雅黑" panose="020B0503020204020204" pitchFamily="34" charset="-122"/>
              </a:rPr>
              <a:t>Y1</a:t>
            </a:r>
            <a:r>
              <a:rPr lang="zh-CN" altLang="en-US" sz="1600" b="0" i="0" dirty="0">
                <a:effectLst/>
                <a:latin typeface="微软雅黑" panose="020B0503020204020204" pitchFamily="34" charset="-122"/>
                <a:ea typeface="微软雅黑" panose="020B0503020204020204" pitchFamily="34" charset="-122"/>
              </a:rPr>
              <a:t>和</a:t>
            </a:r>
            <a:r>
              <a:rPr lang="en-US" altLang="zh-CN" sz="1600" b="0" i="0" dirty="0">
                <a:effectLst/>
                <a:latin typeface="微软雅黑" panose="020B0503020204020204" pitchFamily="34" charset="-122"/>
                <a:ea typeface="微软雅黑" panose="020B0503020204020204" pitchFamily="34" charset="-122"/>
              </a:rPr>
              <a:t>Y2</a:t>
            </a:r>
            <a:r>
              <a:rPr lang="zh-CN" altLang="en-US" sz="1600" b="0" i="0" dirty="0">
                <a:effectLst/>
                <a:latin typeface="微软雅黑" panose="020B0503020204020204" pitchFamily="34" charset="-122"/>
                <a:ea typeface="微软雅黑" panose="020B0503020204020204" pitchFamily="34" charset="-122"/>
              </a:rPr>
              <a:t>的过程相对独立，并将其进行自动并行计算，加快计算效率。而动态生成的过程中，框架无法获取图结构不能分析出算子之间的独立性，则只能按照代码顺序执行。</a:t>
            </a:r>
            <a:endParaRPr lang="en-US" altLang="zh-CN" sz="1600" b="0" i="0" dirty="0">
              <a:effectLst/>
              <a:latin typeface="微软雅黑" panose="020B0503020204020204" pitchFamily="34" charset="-122"/>
              <a:ea typeface="微软雅黑" panose="020B0503020204020204" pitchFamily="34" charset="-122"/>
            </a:endParaRPr>
          </a:p>
          <a:p>
            <a:pPr>
              <a:spcBef>
                <a:spcPts val="0"/>
              </a:spcBef>
              <a:spcAft>
                <a:spcPts val="600"/>
              </a:spcAft>
            </a:pPr>
            <a:r>
              <a:rPr lang="zh-CN" altLang="en-US" sz="1600" b="0" i="0" dirty="0">
                <a:effectLst/>
                <a:latin typeface="微软雅黑" panose="020B0503020204020204" pitchFamily="34" charset="-122"/>
                <a:ea typeface="微软雅黑" panose="020B0503020204020204" pitchFamily="34" charset="-122"/>
              </a:rPr>
              <a:t>静态生成通过算子融合方法可以将</a:t>
            </a:r>
            <a:r>
              <a:rPr lang="en-US" altLang="zh-CN" sz="1600" b="0" i="1" dirty="0">
                <a:effectLst/>
                <a:latin typeface="微软雅黑" panose="020B0503020204020204" pitchFamily="34" charset="-122"/>
                <a:ea typeface="微软雅黑" panose="020B0503020204020204" pitchFamily="34" charset="-122"/>
              </a:rPr>
              <a:t>add </a:t>
            </a:r>
            <a:r>
              <a:rPr lang="zh-CN" altLang="en-US" sz="1600" b="0" i="0" dirty="0">
                <a:effectLst/>
                <a:latin typeface="微软雅黑" panose="020B0503020204020204" pitchFamily="34" charset="-122"/>
                <a:ea typeface="微软雅黑" panose="020B0503020204020204" pitchFamily="34" charset="-122"/>
              </a:rPr>
              <a:t>和</a:t>
            </a:r>
            <a:r>
              <a:rPr lang="en-US" altLang="zh-CN" sz="1600" b="0" i="1" dirty="0" err="1">
                <a:effectLst/>
                <a:latin typeface="微软雅黑" panose="020B0503020204020204" pitchFamily="34" charset="-122"/>
                <a:ea typeface="微软雅黑" panose="020B0503020204020204" pitchFamily="34" charset="-122"/>
              </a:rPr>
              <a:t>relu</a:t>
            </a:r>
            <a:r>
              <a:rPr lang="zh-CN" altLang="en-US" sz="1600" b="0" i="0" dirty="0">
                <a:effectLst/>
                <a:latin typeface="微软雅黑" panose="020B0503020204020204" pitchFamily="34" charset="-122"/>
                <a:ea typeface="微软雅黑" panose="020B0503020204020204" pitchFamily="34" charset="-122"/>
              </a:rPr>
              <a:t>两个算子融合为一个算子执行，减少了中间变量</a:t>
            </a:r>
            <a:r>
              <a:rPr lang="en-US" altLang="zh-CN" sz="1600" b="0" i="0" dirty="0">
                <a:effectLst/>
                <a:latin typeface="微软雅黑" panose="020B0503020204020204" pitchFamily="34" charset="-122"/>
                <a:ea typeface="微软雅黑" panose="020B0503020204020204" pitchFamily="34" charset="-122"/>
              </a:rPr>
              <a:t>Y</a:t>
            </a:r>
            <a:r>
              <a:rPr lang="zh-CN" altLang="en-US" sz="1600" b="0" i="0" dirty="0">
                <a:effectLst/>
                <a:latin typeface="微软雅黑" panose="020B0503020204020204" pitchFamily="34" charset="-122"/>
                <a:ea typeface="微软雅黑" panose="020B0503020204020204" pitchFamily="34" charset="-122"/>
              </a:rPr>
              <a:t>的存储与读取过程，加快了计算效率，减少了内存占用。而动态生成过程则需要按照顺序执行</a:t>
            </a:r>
            <a:r>
              <a:rPr lang="en-US" altLang="zh-CN" sz="1600" b="0" i="1" dirty="0">
                <a:effectLst/>
                <a:latin typeface="微软雅黑" panose="020B0503020204020204" pitchFamily="34" charset="-122"/>
                <a:ea typeface="微软雅黑" panose="020B0503020204020204" pitchFamily="34" charset="-122"/>
              </a:rPr>
              <a:t>add </a:t>
            </a:r>
            <a:r>
              <a:rPr lang="zh-CN" altLang="en-US" sz="1600" b="0" i="0" dirty="0">
                <a:effectLst/>
                <a:latin typeface="微软雅黑" panose="020B0503020204020204" pitchFamily="34" charset="-122"/>
                <a:ea typeface="微软雅黑" panose="020B0503020204020204" pitchFamily="34" charset="-122"/>
              </a:rPr>
              <a:t>和</a:t>
            </a:r>
            <a:r>
              <a:rPr lang="en-US" altLang="zh-CN" sz="1600" b="0" i="1" dirty="0" err="1">
                <a:effectLst/>
                <a:latin typeface="微软雅黑" panose="020B0503020204020204" pitchFamily="34" charset="-122"/>
                <a:ea typeface="微软雅黑" panose="020B0503020204020204" pitchFamily="34" charset="-122"/>
              </a:rPr>
              <a:t>relu</a:t>
            </a:r>
            <a:r>
              <a:rPr lang="en-US" altLang="zh-CN" sz="1600" b="0" i="1" dirty="0">
                <a:effectLst/>
                <a:latin typeface="微软雅黑" panose="020B0503020204020204" pitchFamily="34" charset="-122"/>
                <a:ea typeface="微软雅黑" panose="020B0503020204020204" pitchFamily="34" charset="-122"/>
              </a:rPr>
              <a:t> </a:t>
            </a:r>
            <a:r>
              <a:rPr lang="zh-CN" altLang="en-US" sz="1600" b="0" i="0" dirty="0">
                <a:effectLst/>
                <a:latin typeface="微软雅黑" panose="020B0503020204020204" pitchFamily="34" charset="-122"/>
                <a:ea typeface="微软雅黑" panose="020B0503020204020204" pitchFamily="34" charset="-122"/>
              </a:rPr>
              <a:t>两步操作，且需要存储并额外访问变量</a:t>
            </a:r>
            <a:r>
              <a:rPr lang="en-US" altLang="zh-CN" sz="1600" b="0" i="0" dirty="0">
                <a:effectLst/>
                <a:latin typeface="微软雅黑" panose="020B0503020204020204" pitchFamily="34" charset="-122"/>
                <a:ea typeface="微软雅黑" panose="020B0503020204020204" pitchFamily="34" charset="-122"/>
              </a:rPr>
              <a:t>Y</a:t>
            </a:r>
            <a:r>
              <a:rPr lang="zh-CN" altLang="en-US" sz="1600" b="0" i="0" dirty="0">
                <a:effectLst/>
                <a:latin typeface="微软雅黑" panose="020B0503020204020204" pitchFamily="34" charset="-122"/>
                <a:ea typeface="微软雅黑" panose="020B0503020204020204" pitchFamily="34" charset="-122"/>
              </a:rPr>
              <a:t>。</a:t>
            </a:r>
            <a:endParaRPr lang="en-US" altLang="zh-CN" sz="1600" b="0" i="0" dirty="0">
              <a:effectLst/>
              <a:latin typeface="微软雅黑" panose="020B0503020204020204" pitchFamily="34" charset="-122"/>
              <a:ea typeface="微软雅黑" panose="020B0503020204020204" pitchFamily="34" charset="-122"/>
            </a:endParaRPr>
          </a:p>
          <a:p>
            <a:pPr>
              <a:spcBef>
                <a:spcPts val="0"/>
              </a:spcBef>
              <a:spcAft>
                <a:spcPts val="600"/>
              </a:spcAft>
            </a:pPr>
            <a:r>
              <a:rPr lang="zh-CN" altLang="en-US" sz="1600" b="0" i="0" dirty="0">
                <a:effectLst/>
                <a:latin typeface="微软雅黑" panose="020B0503020204020204" pitchFamily="34" charset="-122"/>
                <a:ea typeface="微软雅黑" panose="020B0503020204020204" pitchFamily="34" charset="-122"/>
              </a:rPr>
              <a:t>静态生成能够同时分析和构建前向计算图和反向计算图，可以提前确定反向计算中需要保存的前向中间变量信息。而动态生成则在完成前向计算后才能构建出反向计算图，为了保证反向计算效率需要保存更多的前向计算中间变量信息，相比之下静态生成的过程更加节省内存占用。</a:t>
            </a:r>
            <a:endParaRPr lang="en-US" altLang="zh-CN" sz="1600" i="0" dirty="0">
              <a:effectLst/>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7C460645-689B-9394-CA75-04CB35B1BAD1}"/>
              </a:ext>
            </a:extLst>
          </p:cNvPr>
          <p:cNvSpPr txBox="1"/>
          <p:nvPr/>
        </p:nvSpPr>
        <p:spPr>
          <a:xfrm>
            <a:off x="765402" y="1379968"/>
            <a:ext cx="7613196" cy="1569660"/>
          </a:xfrm>
          <a:prstGeom prst="rect">
            <a:avLst/>
          </a:prstGeom>
          <a:solidFill>
            <a:schemeClr val="accent3">
              <a:lumMod val="20000"/>
              <a:lumOff val="80000"/>
            </a:schemeClr>
          </a:solidFill>
        </p:spPr>
        <p:txBody>
          <a:bodyPr wrap="square" rtlCol="0">
            <a:spAutoFit/>
          </a:bodyPr>
          <a:lstStyle/>
          <a:p>
            <a:r>
              <a:rPr lang="es-ES" altLang="zh-CN" sz="1600" dirty="0"/>
              <a:t>def model(X1, X2):</a:t>
            </a:r>
          </a:p>
          <a:p>
            <a:r>
              <a:rPr lang="es-ES" altLang="zh-CN" sz="1600" dirty="0"/>
              <a:t>    Y1 = matmul(X1, W1)</a:t>
            </a:r>
          </a:p>
          <a:p>
            <a:r>
              <a:rPr lang="es-ES" altLang="zh-CN" sz="1600" dirty="0"/>
              <a:t>    Y2 = matmul(X2, W2)</a:t>
            </a:r>
          </a:p>
          <a:p>
            <a:r>
              <a:rPr lang="es-ES" altLang="zh-CN" sz="1600" dirty="0"/>
              <a:t>    Y = Y1 + Y2</a:t>
            </a:r>
          </a:p>
          <a:p>
            <a:r>
              <a:rPr lang="es-ES" altLang="zh-CN" sz="1600" dirty="0"/>
              <a:t>    output = relu(Y)</a:t>
            </a:r>
          </a:p>
          <a:p>
            <a:r>
              <a:rPr lang="es-ES" altLang="zh-CN" sz="1600" dirty="0"/>
              <a:t>    return output</a:t>
            </a:r>
            <a:endParaRPr lang="zh-CN" altLang="en-US" sz="1600" dirty="0"/>
          </a:p>
        </p:txBody>
      </p:sp>
    </p:spTree>
    <p:extLst>
      <p:ext uri="{BB962C8B-B14F-4D97-AF65-F5344CB8AC3E}">
        <p14:creationId xmlns:p14="http://schemas.microsoft.com/office/powerpoint/2010/main" val="34735658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628650" y="54405"/>
            <a:ext cx="7886700" cy="1325563"/>
          </a:xfrm>
        </p:spPr>
        <p:txBody>
          <a:bodyPr/>
          <a:lstStyle/>
          <a:p>
            <a:r>
              <a:rPr lang="zh-CN" altLang="en-US" dirty="0">
                <a:latin typeface="微软雅黑" panose="020B0503020204020204" pitchFamily="34" charset="-122"/>
                <a:ea typeface="微软雅黑" panose="020B0503020204020204" pitchFamily="34" charset="-122"/>
              </a:rPr>
              <a:t>动态和静态生成的比较</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746215" y="4953930"/>
            <a:ext cx="7886700" cy="829175"/>
          </a:xfrm>
        </p:spPr>
        <p:txBody>
          <a:bodyPr>
            <a:noAutofit/>
          </a:bodyPr>
          <a:lstStyle/>
          <a:p>
            <a:pPr>
              <a:spcBef>
                <a:spcPts val="0"/>
              </a:spcBef>
              <a:spcAft>
                <a:spcPts val="600"/>
              </a:spcAft>
            </a:pPr>
            <a:r>
              <a:rPr lang="zh-CN" altLang="en-US" sz="1600" b="0" i="0" dirty="0">
                <a:effectLst/>
                <a:latin typeface="微软雅黑" panose="020B0503020204020204" pitchFamily="34" charset="-122"/>
                <a:ea typeface="微软雅黑" panose="020B0503020204020204" pitchFamily="34" charset="-122"/>
              </a:rPr>
              <a:t>学术科研以及模型开发调试阶段，为了快速验证思想和迭代更新模型结构可以选择动态图模式快速构建算法</a:t>
            </a:r>
            <a:endParaRPr lang="en-US" altLang="zh-CN" sz="1600" b="0" i="0" dirty="0">
              <a:effectLst/>
              <a:latin typeface="微软雅黑" panose="020B0503020204020204" pitchFamily="34" charset="-122"/>
              <a:ea typeface="微软雅黑" panose="020B0503020204020204" pitchFamily="34" charset="-122"/>
            </a:endParaRPr>
          </a:p>
          <a:p>
            <a:pPr>
              <a:spcBef>
                <a:spcPts val="0"/>
              </a:spcBef>
              <a:spcAft>
                <a:spcPts val="600"/>
              </a:spcAft>
            </a:pPr>
            <a:r>
              <a:rPr lang="zh-CN" altLang="en-US" sz="1600" b="0" i="0" dirty="0">
                <a:effectLst/>
                <a:latin typeface="微软雅黑" panose="020B0503020204020204" pitchFamily="34" charset="-122"/>
                <a:ea typeface="微软雅黑" panose="020B0503020204020204" pitchFamily="34" charset="-122"/>
              </a:rPr>
              <a:t>网络模型确定，为了加速训练过程或者为硬件部署模型，可以选择静态图模式</a:t>
            </a:r>
            <a:endParaRPr lang="en-US" altLang="zh-CN" sz="1600" i="0" dirty="0">
              <a:effectLst/>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B4784EA3-C689-52C5-57AB-753C0FB02E23}"/>
              </a:ext>
            </a:extLst>
          </p:cNvPr>
          <p:cNvGraphicFramePr>
            <a:graphicFrameLocks noGrp="1"/>
          </p:cNvGraphicFramePr>
          <p:nvPr/>
        </p:nvGraphicFramePr>
        <p:xfrm>
          <a:off x="687433" y="1764404"/>
          <a:ext cx="7886700" cy="2560320"/>
        </p:xfrm>
        <a:graphic>
          <a:graphicData uri="http://schemas.openxmlformats.org/drawingml/2006/table">
            <a:tbl>
              <a:tblPr>
                <a:tableStyleId>{5940675A-B579-460E-94D1-54222C63F5DA}</a:tableStyleId>
              </a:tblPr>
              <a:tblGrid>
                <a:gridCol w="2628900">
                  <a:extLst>
                    <a:ext uri="{9D8B030D-6E8A-4147-A177-3AD203B41FA5}">
                      <a16:colId xmlns:a16="http://schemas.microsoft.com/office/drawing/2014/main" val="3031574610"/>
                    </a:ext>
                  </a:extLst>
                </a:gridCol>
                <a:gridCol w="2628900">
                  <a:extLst>
                    <a:ext uri="{9D8B030D-6E8A-4147-A177-3AD203B41FA5}">
                      <a16:colId xmlns:a16="http://schemas.microsoft.com/office/drawing/2014/main" val="3550714814"/>
                    </a:ext>
                  </a:extLst>
                </a:gridCol>
                <a:gridCol w="2628900">
                  <a:extLst>
                    <a:ext uri="{9D8B030D-6E8A-4147-A177-3AD203B41FA5}">
                      <a16:colId xmlns:a16="http://schemas.microsoft.com/office/drawing/2014/main" val="759873397"/>
                    </a:ext>
                  </a:extLst>
                </a:gridCol>
              </a:tblGrid>
              <a:tr h="365760">
                <a:tc>
                  <a:txBody>
                    <a:bodyPr/>
                    <a:lstStyle/>
                    <a:p>
                      <a:pPr algn="ctr" fontAlgn="ctr"/>
                      <a:r>
                        <a:rPr lang="zh-CN" altLang="en-US" b="0" dirty="0">
                          <a:effectLst/>
                          <a:latin typeface="微软雅黑" panose="020B0503020204020204" pitchFamily="34" charset="-122"/>
                          <a:ea typeface="微软雅黑" panose="020B0503020204020204" pitchFamily="34" charset="-122"/>
                        </a:rPr>
                        <a:t>特性</a:t>
                      </a:r>
                    </a:p>
                  </a:txBody>
                  <a:tcPr anchor="ctr">
                    <a:solidFill>
                      <a:schemeClr val="bg2">
                        <a:lumMod val="90000"/>
                      </a:schemeClr>
                    </a:solidFill>
                  </a:tcPr>
                </a:tc>
                <a:tc>
                  <a:txBody>
                    <a:bodyPr/>
                    <a:lstStyle/>
                    <a:p>
                      <a:pPr algn="ctr" fontAlgn="ctr"/>
                      <a:r>
                        <a:rPr lang="zh-CN" altLang="en-US" b="0" dirty="0">
                          <a:effectLst/>
                          <a:latin typeface="微软雅黑" panose="020B0503020204020204" pitchFamily="34" charset="-122"/>
                          <a:ea typeface="微软雅黑" panose="020B0503020204020204" pitchFamily="34" charset="-122"/>
                        </a:rPr>
                        <a:t>静态图</a:t>
                      </a:r>
                    </a:p>
                  </a:txBody>
                  <a:tcPr anchor="ctr">
                    <a:solidFill>
                      <a:schemeClr val="bg2">
                        <a:lumMod val="90000"/>
                      </a:schemeClr>
                    </a:solidFill>
                  </a:tcPr>
                </a:tc>
                <a:tc>
                  <a:txBody>
                    <a:bodyPr/>
                    <a:lstStyle/>
                    <a:p>
                      <a:pPr algn="ctr" fontAlgn="ctr"/>
                      <a:r>
                        <a:rPr lang="zh-CN" altLang="en-US" b="0" dirty="0">
                          <a:effectLst/>
                          <a:latin typeface="微软雅黑" panose="020B0503020204020204" pitchFamily="34" charset="-122"/>
                          <a:ea typeface="微软雅黑" panose="020B0503020204020204" pitchFamily="34" charset="-122"/>
                        </a:rPr>
                        <a:t>动态图</a:t>
                      </a:r>
                    </a:p>
                  </a:txBody>
                  <a:tcPr anchor="ctr">
                    <a:solidFill>
                      <a:schemeClr val="bg2">
                        <a:lumMod val="90000"/>
                      </a:schemeClr>
                    </a:solidFill>
                  </a:tcPr>
                </a:tc>
                <a:extLst>
                  <a:ext uri="{0D108BD9-81ED-4DB2-BD59-A6C34878D82A}">
                    <a16:rowId xmlns:a16="http://schemas.microsoft.com/office/drawing/2014/main" val="2403720657"/>
                  </a:ext>
                </a:extLst>
              </a:tr>
              <a:tr h="365760">
                <a:tc>
                  <a:txBody>
                    <a:bodyPr/>
                    <a:lstStyle/>
                    <a:p>
                      <a:pPr algn="ctr" fontAlgn="ctr"/>
                      <a:r>
                        <a:rPr lang="zh-CN" altLang="en-US" b="0">
                          <a:effectLst/>
                          <a:latin typeface="微软雅黑" panose="020B0503020204020204" pitchFamily="34" charset="-122"/>
                          <a:ea typeface="微软雅黑" panose="020B0503020204020204" pitchFamily="34" charset="-122"/>
                        </a:rPr>
                        <a:t>即时获取中间结果</a:t>
                      </a:r>
                    </a:p>
                  </a:txBody>
                  <a:tcPr anchor="ctr"/>
                </a:tc>
                <a:tc>
                  <a:txBody>
                    <a:bodyPr/>
                    <a:lstStyle/>
                    <a:p>
                      <a:pPr algn="ctr" fontAlgn="ctr"/>
                      <a:r>
                        <a:rPr lang="zh-CN" altLang="en-US" b="0">
                          <a:effectLst/>
                          <a:latin typeface="微软雅黑" panose="020B0503020204020204" pitchFamily="34" charset="-122"/>
                          <a:ea typeface="微软雅黑" panose="020B0503020204020204" pitchFamily="34" charset="-122"/>
                        </a:rPr>
                        <a:t>否</a:t>
                      </a:r>
                    </a:p>
                  </a:txBody>
                  <a:tcPr anchor="ctr"/>
                </a:tc>
                <a:tc>
                  <a:txBody>
                    <a:bodyPr/>
                    <a:lstStyle/>
                    <a:p>
                      <a:pPr algn="ctr" fontAlgn="ctr"/>
                      <a:r>
                        <a:rPr lang="zh-CN" altLang="en-US" b="0">
                          <a:effectLst/>
                          <a:latin typeface="微软雅黑" panose="020B0503020204020204" pitchFamily="34" charset="-122"/>
                          <a:ea typeface="微软雅黑" panose="020B0503020204020204" pitchFamily="34" charset="-122"/>
                        </a:rPr>
                        <a:t>是</a:t>
                      </a:r>
                    </a:p>
                  </a:txBody>
                  <a:tcPr anchor="ctr"/>
                </a:tc>
                <a:extLst>
                  <a:ext uri="{0D108BD9-81ED-4DB2-BD59-A6C34878D82A}">
                    <a16:rowId xmlns:a16="http://schemas.microsoft.com/office/drawing/2014/main" val="1172075393"/>
                  </a:ext>
                </a:extLst>
              </a:tr>
              <a:tr h="365760">
                <a:tc>
                  <a:txBody>
                    <a:bodyPr/>
                    <a:lstStyle/>
                    <a:p>
                      <a:pPr algn="ctr" fontAlgn="ctr"/>
                      <a:r>
                        <a:rPr lang="zh-CN" altLang="en-US" b="0">
                          <a:effectLst/>
                          <a:latin typeface="微软雅黑" panose="020B0503020204020204" pitchFamily="34" charset="-122"/>
                          <a:ea typeface="微软雅黑" panose="020B0503020204020204" pitchFamily="34" charset="-122"/>
                        </a:rPr>
                        <a:t>代码调试难易</a:t>
                      </a:r>
                    </a:p>
                  </a:txBody>
                  <a:tcPr anchor="ctr"/>
                </a:tc>
                <a:tc>
                  <a:txBody>
                    <a:bodyPr/>
                    <a:lstStyle/>
                    <a:p>
                      <a:pPr algn="ctr" fontAlgn="ctr"/>
                      <a:r>
                        <a:rPr lang="zh-CN" altLang="en-US" b="0">
                          <a:effectLst/>
                          <a:latin typeface="微软雅黑" panose="020B0503020204020204" pitchFamily="34" charset="-122"/>
                          <a:ea typeface="微软雅黑" panose="020B0503020204020204" pitchFamily="34" charset="-122"/>
                        </a:rPr>
                        <a:t>难</a:t>
                      </a:r>
                    </a:p>
                  </a:txBody>
                  <a:tcPr anchor="ctr"/>
                </a:tc>
                <a:tc>
                  <a:txBody>
                    <a:bodyPr/>
                    <a:lstStyle/>
                    <a:p>
                      <a:pPr algn="ctr" fontAlgn="ctr"/>
                      <a:r>
                        <a:rPr lang="zh-CN" altLang="en-US" b="0">
                          <a:effectLst/>
                          <a:latin typeface="微软雅黑" panose="020B0503020204020204" pitchFamily="34" charset="-122"/>
                          <a:ea typeface="微软雅黑" panose="020B0503020204020204" pitchFamily="34" charset="-122"/>
                        </a:rPr>
                        <a:t>易</a:t>
                      </a:r>
                    </a:p>
                  </a:txBody>
                  <a:tcPr anchor="ctr"/>
                </a:tc>
                <a:extLst>
                  <a:ext uri="{0D108BD9-81ED-4DB2-BD59-A6C34878D82A}">
                    <a16:rowId xmlns:a16="http://schemas.microsoft.com/office/drawing/2014/main" val="828957820"/>
                  </a:ext>
                </a:extLst>
              </a:tr>
              <a:tr h="365760">
                <a:tc>
                  <a:txBody>
                    <a:bodyPr/>
                    <a:lstStyle/>
                    <a:p>
                      <a:pPr algn="ctr" fontAlgn="ctr"/>
                      <a:r>
                        <a:rPr lang="zh-CN" altLang="en-US" b="0">
                          <a:effectLst/>
                          <a:latin typeface="微软雅黑" panose="020B0503020204020204" pitchFamily="34" charset="-122"/>
                          <a:ea typeface="微软雅黑" panose="020B0503020204020204" pitchFamily="34" charset="-122"/>
                        </a:rPr>
                        <a:t>控制流实现方式</a:t>
                      </a:r>
                    </a:p>
                  </a:txBody>
                  <a:tcPr anchor="ctr"/>
                </a:tc>
                <a:tc>
                  <a:txBody>
                    <a:bodyPr/>
                    <a:lstStyle/>
                    <a:p>
                      <a:pPr algn="ctr" fontAlgn="ctr"/>
                      <a:r>
                        <a:rPr lang="zh-CN" altLang="en-US" b="0">
                          <a:effectLst/>
                          <a:latin typeface="微软雅黑" panose="020B0503020204020204" pitchFamily="34" charset="-122"/>
                          <a:ea typeface="微软雅黑" panose="020B0503020204020204" pitchFamily="34" charset="-122"/>
                        </a:rPr>
                        <a:t>特定的语法</a:t>
                      </a:r>
                    </a:p>
                  </a:txBody>
                  <a:tcPr anchor="ctr"/>
                </a:tc>
                <a:tc>
                  <a:txBody>
                    <a:bodyPr/>
                    <a:lstStyle/>
                    <a:p>
                      <a:pPr algn="ctr" fontAlgn="ctr"/>
                      <a:r>
                        <a:rPr lang="zh-CN" altLang="en-US" b="0">
                          <a:effectLst/>
                          <a:latin typeface="微软雅黑" panose="020B0503020204020204" pitchFamily="34" charset="-122"/>
                          <a:ea typeface="微软雅黑" panose="020B0503020204020204" pitchFamily="34" charset="-122"/>
                        </a:rPr>
                        <a:t>前端语言语法</a:t>
                      </a:r>
                    </a:p>
                  </a:txBody>
                  <a:tcPr anchor="ctr"/>
                </a:tc>
                <a:extLst>
                  <a:ext uri="{0D108BD9-81ED-4DB2-BD59-A6C34878D82A}">
                    <a16:rowId xmlns:a16="http://schemas.microsoft.com/office/drawing/2014/main" val="2090855232"/>
                  </a:ext>
                </a:extLst>
              </a:tr>
              <a:tr h="365760">
                <a:tc>
                  <a:txBody>
                    <a:bodyPr/>
                    <a:lstStyle/>
                    <a:p>
                      <a:pPr algn="ctr" fontAlgn="ctr"/>
                      <a:r>
                        <a:rPr lang="zh-CN" altLang="en-US" b="0">
                          <a:effectLst/>
                          <a:latin typeface="微软雅黑" panose="020B0503020204020204" pitchFamily="34" charset="-122"/>
                          <a:ea typeface="微软雅黑" panose="020B0503020204020204" pitchFamily="34" charset="-122"/>
                        </a:rPr>
                        <a:t>性能</a:t>
                      </a:r>
                    </a:p>
                  </a:txBody>
                  <a:tcPr anchor="ctr"/>
                </a:tc>
                <a:tc>
                  <a:txBody>
                    <a:bodyPr/>
                    <a:lstStyle/>
                    <a:p>
                      <a:pPr algn="ctr" fontAlgn="ctr"/>
                      <a:r>
                        <a:rPr lang="zh-CN" altLang="en-US" b="0">
                          <a:effectLst/>
                          <a:latin typeface="微软雅黑" panose="020B0503020204020204" pitchFamily="34" charset="-122"/>
                          <a:ea typeface="微软雅黑" panose="020B0503020204020204" pitchFamily="34" charset="-122"/>
                        </a:rPr>
                        <a:t>优化策略多，性能更佳</a:t>
                      </a:r>
                    </a:p>
                  </a:txBody>
                  <a:tcPr anchor="ctr"/>
                </a:tc>
                <a:tc>
                  <a:txBody>
                    <a:bodyPr/>
                    <a:lstStyle/>
                    <a:p>
                      <a:pPr algn="ctr" fontAlgn="ctr"/>
                      <a:r>
                        <a:rPr lang="zh-CN" altLang="en-US" b="0">
                          <a:effectLst/>
                          <a:latin typeface="微软雅黑" panose="020B0503020204020204" pitchFamily="34" charset="-122"/>
                          <a:ea typeface="微软雅黑" panose="020B0503020204020204" pitchFamily="34" charset="-122"/>
                        </a:rPr>
                        <a:t>图优化受限，性能较差</a:t>
                      </a:r>
                    </a:p>
                  </a:txBody>
                  <a:tcPr anchor="ctr"/>
                </a:tc>
                <a:extLst>
                  <a:ext uri="{0D108BD9-81ED-4DB2-BD59-A6C34878D82A}">
                    <a16:rowId xmlns:a16="http://schemas.microsoft.com/office/drawing/2014/main" val="1091447180"/>
                  </a:ext>
                </a:extLst>
              </a:tr>
              <a:tr h="365760">
                <a:tc>
                  <a:txBody>
                    <a:bodyPr/>
                    <a:lstStyle/>
                    <a:p>
                      <a:pPr algn="ctr" fontAlgn="ctr"/>
                      <a:r>
                        <a:rPr lang="zh-CN" altLang="en-US" b="0">
                          <a:effectLst/>
                          <a:latin typeface="微软雅黑" panose="020B0503020204020204" pitchFamily="34" charset="-122"/>
                          <a:ea typeface="微软雅黑" panose="020B0503020204020204" pitchFamily="34" charset="-122"/>
                        </a:rPr>
                        <a:t>内存占用</a:t>
                      </a:r>
                    </a:p>
                  </a:txBody>
                  <a:tcPr anchor="ctr"/>
                </a:tc>
                <a:tc>
                  <a:txBody>
                    <a:bodyPr/>
                    <a:lstStyle/>
                    <a:p>
                      <a:pPr algn="ctr" fontAlgn="ctr"/>
                      <a:r>
                        <a:rPr lang="zh-CN" altLang="en-US" b="0">
                          <a:effectLst/>
                          <a:latin typeface="微软雅黑" panose="020B0503020204020204" pitchFamily="34" charset="-122"/>
                          <a:ea typeface="微软雅黑" panose="020B0503020204020204" pitchFamily="34" charset="-122"/>
                        </a:rPr>
                        <a:t>内存占用少</a:t>
                      </a:r>
                    </a:p>
                  </a:txBody>
                  <a:tcPr anchor="ctr"/>
                </a:tc>
                <a:tc>
                  <a:txBody>
                    <a:bodyPr/>
                    <a:lstStyle/>
                    <a:p>
                      <a:pPr algn="ctr" fontAlgn="ctr"/>
                      <a:r>
                        <a:rPr lang="zh-CN" altLang="en-US" b="0">
                          <a:effectLst/>
                          <a:latin typeface="微软雅黑" panose="020B0503020204020204" pitchFamily="34" charset="-122"/>
                          <a:ea typeface="微软雅黑" panose="020B0503020204020204" pitchFamily="34" charset="-122"/>
                        </a:rPr>
                        <a:t>内存占用相对较多</a:t>
                      </a:r>
                    </a:p>
                  </a:txBody>
                  <a:tcPr anchor="ctr"/>
                </a:tc>
                <a:extLst>
                  <a:ext uri="{0D108BD9-81ED-4DB2-BD59-A6C34878D82A}">
                    <a16:rowId xmlns:a16="http://schemas.microsoft.com/office/drawing/2014/main" val="1274073946"/>
                  </a:ext>
                </a:extLst>
              </a:tr>
              <a:tr h="365760">
                <a:tc>
                  <a:txBody>
                    <a:bodyPr/>
                    <a:lstStyle/>
                    <a:p>
                      <a:pPr algn="ctr" fontAlgn="ctr"/>
                      <a:r>
                        <a:rPr lang="zh-CN" altLang="en-US" b="0">
                          <a:effectLst/>
                          <a:latin typeface="微软雅黑" panose="020B0503020204020204" pitchFamily="34" charset="-122"/>
                          <a:ea typeface="微软雅黑" panose="020B0503020204020204" pitchFamily="34" charset="-122"/>
                        </a:rPr>
                        <a:t>内存占用</a:t>
                      </a:r>
                    </a:p>
                  </a:txBody>
                  <a:tcPr anchor="ctr"/>
                </a:tc>
                <a:tc>
                  <a:txBody>
                    <a:bodyPr/>
                    <a:lstStyle/>
                    <a:p>
                      <a:pPr algn="ctr" fontAlgn="ctr"/>
                      <a:r>
                        <a:rPr lang="zh-CN" altLang="en-US" b="0">
                          <a:effectLst/>
                          <a:latin typeface="微软雅黑" panose="020B0503020204020204" pitchFamily="34" charset="-122"/>
                          <a:ea typeface="微软雅黑" panose="020B0503020204020204" pitchFamily="34" charset="-122"/>
                        </a:rPr>
                        <a:t>可直接部署</a:t>
                      </a:r>
                    </a:p>
                  </a:txBody>
                  <a:tcPr anchor="ctr"/>
                </a:tc>
                <a:tc>
                  <a:txBody>
                    <a:bodyPr/>
                    <a:lstStyle/>
                    <a:p>
                      <a:pPr algn="ctr" fontAlgn="ctr"/>
                      <a:r>
                        <a:rPr lang="zh-CN" altLang="en-US" b="0" dirty="0">
                          <a:effectLst/>
                          <a:latin typeface="微软雅黑" panose="020B0503020204020204" pitchFamily="34" charset="-122"/>
                          <a:ea typeface="微软雅黑" panose="020B0503020204020204" pitchFamily="34" charset="-122"/>
                        </a:rPr>
                        <a:t>不可直接部署</a:t>
                      </a:r>
                    </a:p>
                  </a:txBody>
                  <a:tcPr anchor="ctr"/>
                </a:tc>
                <a:extLst>
                  <a:ext uri="{0D108BD9-81ED-4DB2-BD59-A6C34878D82A}">
                    <a16:rowId xmlns:a16="http://schemas.microsoft.com/office/drawing/2014/main" val="916411201"/>
                  </a:ext>
                </a:extLst>
              </a:tr>
            </a:tbl>
          </a:graphicData>
        </a:graphic>
      </p:graphicFrame>
      <p:sp>
        <p:nvSpPr>
          <p:cNvPr id="5" name="文本框 4">
            <a:extLst>
              <a:ext uri="{FF2B5EF4-FFF2-40B4-BE49-F238E27FC236}">
                <a16:creationId xmlns:a16="http://schemas.microsoft.com/office/drawing/2014/main" id="{684E8188-D014-99E4-22D3-8805BDDF2733}"/>
              </a:ext>
            </a:extLst>
          </p:cNvPr>
          <p:cNvSpPr txBox="1"/>
          <p:nvPr/>
        </p:nvSpPr>
        <p:spPr>
          <a:xfrm>
            <a:off x="3520440" y="1349147"/>
            <a:ext cx="2338251"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静态图和动态图对比</a:t>
            </a:r>
          </a:p>
        </p:txBody>
      </p:sp>
    </p:spTree>
    <p:extLst>
      <p:ext uri="{BB962C8B-B14F-4D97-AF65-F5344CB8AC3E}">
        <p14:creationId xmlns:p14="http://schemas.microsoft.com/office/powerpoint/2010/main" val="1204733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E2C3C6-E1AF-BEEA-3E1B-850C4CA63123}"/>
              </a:ext>
            </a:extLst>
          </p:cNvPr>
          <p:cNvSpPr>
            <a:spLocks noGrp="1"/>
          </p:cNvSpPr>
          <p:nvPr>
            <p:ph type="title"/>
          </p:nvPr>
        </p:nvSpPr>
        <p:spPr/>
        <p:txBody>
          <a:bodyPr/>
          <a:lstStyle/>
          <a:p>
            <a:pPr>
              <a:lnSpc>
                <a:spcPct val="100000"/>
              </a:lnSpc>
            </a:pPr>
            <a:r>
              <a:rPr lang="zh-CN" altLang="en-US" dirty="0">
                <a:latin typeface="微软雅黑" panose="020B0503020204020204" pitchFamily="34" charset="-122"/>
                <a:ea typeface="微软雅黑" panose="020B0503020204020204" pitchFamily="34" charset="-122"/>
              </a:rPr>
              <a:t>机器学习框架的出现</a:t>
            </a:r>
            <a:endParaRPr lang="zh-CN" altLang="en-US" dirty="0"/>
          </a:p>
        </p:txBody>
      </p:sp>
      <p:pic>
        <p:nvPicPr>
          <p:cNvPr id="5" name="内容占位符 4">
            <a:extLst>
              <a:ext uri="{FF2B5EF4-FFF2-40B4-BE49-F238E27FC236}">
                <a16:creationId xmlns:a16="http://schemas.microsoft.com/office/drawing/2014/main" id="{6164ADFE-7721-CEAF-F5A0-CCD717678F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8547" y="1690689"/>
            <a:ext cx="5975005" cy="4581705"/>
          </a:xfrm>
        </p:spPr>
      </p:pic>
    </p:spTree>
    <p:extLst>
      <p:ext uri="{BB962C8B-B14F-4D97-AF65-F5344CB8AC3E}">
        <p14:creationId xmlns:p14="http://schemas.microsoft.com/office/powerpoint/2010/main" val="13798145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628650" y="54405"/>
            <a:ext cx="7886700" cy="1325563"/>
          </a:xfrm>
        </p:spPr>
        <p:txBody>
          <a:bodyPr/>
          <a:lstStyle/>
          <a:p>
            <a:r>
              <a:rPr lang="zh-CN" altLang="en-US" dirty="0">
                <a:latin typeface="微软雅黑" panose="020B0503020204020204" pitchFamily="34" charset="-122"/>
                <a:ea typeface="微软雅黑" panose="020B0503020204020204" pitchFamily="34" charset="-122"/>
              </a:rPr>
              <a:t>动态图与静态图的转换和融合</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628650" y="1284539"/>
            <a:ext cx="7886700" cy="5214232"/>
          </a:xfrm>
        </p:spPr>
        <p:txBody>
          <a:bodyPr>
            <a:noAutofit/>
          </a:bodyPr>
          <a:lstStyle/>
          <a:p>
            <a:pPr>
              <a:lnSpc>
                <a:spcPct val="100000"/>
              </a:lnSpc>
              <a:spcBef>
                <a:spcPts val="0"/>
              </a:spcBef>
            </a:pPr>
            <a:r>
              <a:rPr lang="zh-CN" altLang="en-US" sz="1600" b="1" dirty="0">
                <a:latin typeface="微软雅黑" panose="020B0503020204020204" pitchFamily="34" charset="-122"/>
                <a:ea typeface="微软雅黑" panose="020B0503020204020204" pitchFamily="34" charset="-122"/>
              </a:rPr>
              <a:t>动态图和静态图的转换和融合：</a:t>
            </a:r>
            <a:r>
              <a:rPr lang="zh-CN" altLang="en-US" sz="1600" i="0" dirty="0">
                <a:effectLst/>
                <a:latin typeface="微软雅黑" panose="020B0503020204020204" pitchFamily="34" charset="-122"/>
                <a:ea typeface="微软雅黑" panose="020B0503020204020204" pitchFamily="34" charset="-122"/>
              </a:rPr>
              <a:t>为了兼顾动态图易用性和静态图部署性能两方面优势，目前</a:t>
            </a:r>
            <a:r>
              <a:rPr lang="en-US" altLang="zh-CN" sz="1600" i="0" dirty="0">
                <a:effectLst/>
                <a:latin typeface="微软雅黑" panose="020B0503020204020204" pitchFamily="34" charset="-122"/>
                <a:ea typeface="微软雅黑" panose="020B0503020204020204" pitchFamily="34" charset="-122"/>
              </a:rPr>
              <a:t>TensorFlow</a:t>
            </a:r>
            <a:r>
              <a:rPr lang="zh-CN" altLang="en-US" sz="1600" i="0" dirty="0">
                <a:effectLst/>
                <a:latin typeface="微软雅黑" panose="020B0503020204020204" pitchFamily="34" charset="-122"/>
                <a:ea typeface="微软雅黑" panose="020B0503020204020204" pitchFamily="34" charset="-122"/>
              </a:rPr>
              <a:t>、</a:t>
            </a:r>
            <a:r>
              <a:rPr lang="en-US" altLang="zh-CN" sz="1600" i="0" dirty="0" err="1">
                <a:effectLst/>
                <a:latin typeface="微软雅黑" panose="020B0503020204020204" pitchFamily="34" charset="-122"/>
                <a:ea typeface="微软雅黑" panose="020B0503020204020204" pitchFamily="34" charset="-122"/>
              </a:rPr>
              <a:t>MindSpore</a:t>
            </a:r>
            <a:r>
              <a:rPr lang="zh-CN" altLang="en-US" sz="1600" i="0" dirty="0">
                <a:effectLst/>
                <a:latin typeface="微软雅黑" panose="020B0503020204020204" pitchFamily="34" charset="-122"/>
                <a:ea typeface="微软雅黑" panose="020B0503020204020204" pitchFamily="34" charset="-122"/>
              </a:rPr>
              <a:t>、</a:t>
            </a:r>
            <a:r>
              <a:rPr lang="en-US" altLang="zh-CN" sz="1600" i="0" dirty="0" err="1">
                <a:effectLst/>
                <a:latin typeface="微软雅黑" panose="020B0503020204020204" pitchFamily="34" charset="-122"/>
                <a:ea typeface="微软雅黑" panose="020B0503020204020204" pitchFamily="34" charset="-122"/>
              </a:rPr>
              <a:t>PyTorch</a:t>
            </a:r>
            <a:r>
              <a:rPr lang="zh-CN" altLang="en-US" sz="1600" i="0" dirty="0">
                <a:effectLst/>
                <a:latin typeface="微软雅黑" panose="020B0503020204020204" pitchFamily="34" charset="-122"/>
                <a:ea typeface="微软雅黑" panose="020B0503020204020204" pitchFamily="34" charset="-122"/>
              </a:rPr>
              <a:t>、</a:t>
            </a:r>
            <a:r>
              <a:rPr lang="en-US" altLang="zh-CN" sz="1600" i="0" dirty="0" err="1">
                <a:effectLst/>
                <a:latin typeface="微软雅黑" panose="020B0503020204020204" pitchFamily="34" charset="-122"/>
                <a:ea typeface="微软雅黑" panose="020B0503020204020204" pitchFamily="34" charset="-122"/>
              </a:rPr>
              <a:t>PaddlePaddle</a:t>
            </a:r>
            <a:r>
              <a:rPr lang="zh-CN" altLang="en-US" sz="1600" i="0" dirty="0">
                <a:effectLst/>
                <a:latin typeface="微软雅黑" panose="020B0503020204020204" pitchFamily="34" charset="-122"/>
                <a:ea typeface="微软雅黑" panose="020B0503020204020204" pitchFamily="34" charset="-122"/>
              </a:rPr>
              <a:t>等主流计算框架均具备动态图转静态图的功能，支持使用动态图编写代码，框架自动转换为静态图网络结构。</a:t>
            </a:r>
            <a:endParaRPr lang="en-US" altLang="zh-CN" sz="1600" i="0" dirty="0">
              <a:effectLst/>
              <a:latin typeface="微软雅黑" panose="020B0503020204020204" pitchFamily="34" charset="-122"/>
              <a:ea typeface="微软雅黑" panose="020B0503020204020204" pitchFamily="34" charset="-122"/>
            </a:endParaRPr>
          </a:p>
          <a:p>
            <a:pPr>
              <a:lnSpc>
                <a:spcPct val="100000"/>
              </a:lnSpc>
              <a:spcBef>
                <a:spcPts val="0"/>
              </a:spcBef>
            </a:pPr>
            <a:endParaRPr lang="en-US" altLang="zh-CN" sz="1600" i="0" dirty="0">
              <a:effectLst/>
              <a:latin typeface="微软雅黑" panose="020B0503020204020204" pitchFamily="34" charset="-122"/>
              <a:ea typeface="微软雅黑" panose="020B0503020204020204" pitchFamily="34" charset="-122"/>
            </a:endParaRPr>
          </a:p>
          <a:p>
            <a:pPr>
              <a:lnSpc>
                <a:spcPct val="100000"/>
              </a:lnSpc>
              <a:spcBef>
                <a:spcPts val="0"/>
              </a:spcBef>
            </a:pPr>
            <a:r>
              <a:rPr lang="zh-CN" altLang="en-US" sz="1600" b="1" i="0" dirty="0">
                <a:effectLst/>
                <a:latin typeface="微软雅黑" panose="020B0503020204020204" pitchFamily="34" charset="-122"/>
                <a:ea typeface="微软雅黑" panose="020B0503020204020204" pitchFamily="34" charset="-122"/>
              </a:rPr>
              <a:t>动态图转换为静态图的实现方式有两种：</a:t>
            </a:r>
            <a:endParaRPr lang="zh-CN" altLang="en-US" sz="1600" i="0" dirty="0">
              <a:effectLst/>
              <a:latin typeface="微软雅黑" panose="020B0503020204020204" pitchFamily="34" charset="-122"/>
              <a:ea typeface="微软雅黑" panose="020B0503020204020204" pitchFamily="34" charset="-122"/>
            </a:endParaRPr>
          </a:p>
          <a:p>
            <a:pPr lvl="1">
              <a:lnSpc>
                <a:spcPct val="100000"/>
              </a:lnSpc>
              <a:spcBef>
                <a:spcPts val="0"/>
              </a:spcBef>
              <a:buFont typeface="Wingdings" panose="05000000000000000000" pitchFamily="2" charset="2"/>
              <a:buChar char="Ø"/>
            </a:pPr>
            <a:r>
              <a:rPr lang="zh-CN" altLang="en-US" sz="1600" b="1" i="0" dirty="0">
                <a:effectLst/>
                <a:latin typeface="微软雅黑" panose="020B0503020204020204" pitchFamily="34" charset="-122"/>
                <a:ea typeface="微软雅黑" panose="020B0503020204020204" pitchFamily="34" charset="-122"/>
              </a:rPr>
              <a:t>基于追踪转换：</a:t>
            </a:r>
            <a:r>
              <a:rPr lang="zh-CN" altLang="en-US" sz="1600" i="0" dirty="0">
                <a:effectLst/>
                <a:latin typeface="微软雅黑" panose="020B0503020204020204" pitchFamily="34" charset="-122"/>
                <a:ea typeface="微软雅黑" panose="020B0503020204020204" pitchFamily="34" charset="-122"/>
              </a:rPr>
              <a:t>以动态图模式执行并记录调度的算子，构建和保存为静态图模型。</a:t>
            </a:r>
            <a:endParaRPr lang="en-US" altLang="zh-CN" sz="1600" i="0" dirty="0">
              <a:effectLst/>
              <a:latin typeface="微软雅黑" panose="020B0503020204020204" pitchFamily="34" charset="-122"/>
              <a:ea typeface="微软雅黑" panose="020B0503020204020204" pitchFamily="34" charset="-122"/>
            </a:endParaRPr>
          </a:p>
          <a:p>
            <a:pPr lvl="2">
              <a:lnSpc>
                <a:spcPct val="100000"/>
              </a:lnSpc>
              <a:spcBef>
                <a:spcPts val="0"/>
              </a:spcBef>
              <a:buFont typeface="Wingdings" panose="05000000000000000000" pitchFamily="2" charset="2"/>
              <a:buChar char="p"/>
            </a:pPr>
            <a:r>
              <a:rPr lang="zh-CN" altLang="en-US" sz="1600" b="1" i="0" dirty="0">
                <a:effectLst/>
                <a:latin typeface="微软雅黑" panose="020B0503020204020204" pitchFamily="34" charset="-122"/>
                <a:ea typeface="微软雅黑" panose="020B0503020204020204" pitchFamily="34" charset="-122"/>
              </a:rPr>
              <a:t>转换过程：</a:t>
            </a:r>
            <a:r>
              <a:rPr lang="zh-CN" altLang="en-US" sz="1600" b="0" i="0" dirty="0">
                <a:effectLst/>
                <a:latin typeface="微软雅黑" panose="020B0503020204020204" pitchFamily="34" charset="-122"/>
                <a:ea typeface="微软雅黑" panose="020B0503020204020204" pitchFamily="34" charset="-122"/>
              </a:rPr>
              <a:t>框架以动态图模式执行代码并自动追踪数据流的流动以及算子的调度，将所有的操作捕获并根据调度顺序构建静态图模型。</a:t>
            </a:r>
            <a:endParaRPr lang="en-US" altLang="zh-CN" sz="1600" b="0" i="0" dirty="0">
              <a:effectLst/>
              <a:latin typeface="微软雅黑" panose="020B0503020204020204" pitchFamily="34" charset="-122"/>
              <a:ea typeface="微软雅黑" panose="020B0503020204020204" pitchFamily="34" charset="-122"/>
            </a:endParaRPr>
          </a:p>
          <a:p>
            <a:pPr lvl="2">
              <a:lnSpc>
                <a:spcPct val="100000"/>
              </a:lnSpc>
              <a:spcBef>
                <a:spcPts val="0"/>
              </a:spcBef>
              <a:buFont typeface="Wingdings" panose="05000000000000000000" pitchFamily="2" charset="2"/>
              <a:buChar char="p"/>
            </a:pPr>
            <a:r>
              <a:rPr lang="zh-CN" altLang="en-US" sz="1600" b="1" i="0" dirty="0">
                <a:effectLst/>
                <a:latin typeface="微软雅黑" panose="020B0503020204020204" pitchFamily="34" charset="-122"/>
                <a:ea typeface="微软雅黑" panose="020B0503020204020204" pitchFamily="34" charset="-122"/>
              </a:rPr>
              <a:t>局限：</a:t>
            </a:r>
            <a:r>
              <a:rPr lang="zh-CN" altLang="en-US" sz="1600" i="0" dirty="0">
                <a:effectLst/>
                <a:latin typeface="微软雅黑" panose="020B0503020204020204" pitchFamily="34" charset="-122"/>
                <a:ea typeface="微软雅黑" panose="020B0503020204020204" pitchFamily="34" charset="-122"/>
              </a:rPr>
              <a:t>追踪技术只记录执行动态图时调度的算子，若模型中存在控制流</a:t>
            </a:r>
            <a:r>
              <a:rPr lang="zh-CN" altLang="en-US" sz="1600" dirty="0">
                <a:latin typeface="微软雅黑" panose="020B0503020204020204" pitchFamily="34" charset="-122"/>
                <a:ea typeface="微软雅黑" panose="020B0503020204020204" pitchFamily="34" charset="-122"/>
              </a:rPr>
              <a:t>则</a:t>
            </a:r>
            <a:r>
              <a:rPr lang="zh-CN" altLang="en-US" sz="1600" i="0" dirty="0">
                <a:effectLst/>
                <a:latin typeface="微软雅黑" panose="020B0503020204020204" pitchFamily="34" charset="-122"/>
                <a:ea typeface="微软雅黑" panose="020B0503020204020204" pitchFamily="34" charset="-122"/>
              </a:rPr>
              <a:t>只能追踪到执行时触发的分支，导致构建的静态图模型并不完整，缺失了数据未流向的其他分支。在后续的调用中，若计算过程中数据流向缺失分支会导致模型运行错误。</a:t>
            </a:r>
          </a:p>
          <a:p>
            <a:pPr lvl="1">
              <a:lnSpc>
                <a:spcPct val="100000"/>
              </a:lnSpc>
              <a:spcBef>
                <a:spcPts val="0"/>
              </a:spcBef>
              <a:buFont typeface="Wingdings" panose="05000000000000000000" pitchFamily="2" charset="2"/>
              <a:buChar char="Ø"/>
            </a:pPr>
            <a:r>
              <a:rPr lang="zh-CN" altLang="en-US" sz="1600" b="1" i="0" dirty="0">
                <a:effectLst/>
                <a:latin typeface="微软雅黑" panose="020B0503020204020204" pitchFamily="34" charset="-122"/>
                <a:ea typeface="微软雅黑" panose="020B0503020204020204" pitchFamily="34" charset="-122"/>
              </a:rPr>
              <a:t>基于源码转换：</a:t>
            </a:r>
            <a:r>
              <a:rPr lang="zh-CN" altLang="en-US" sz="1600" i="0" dirty="0">
                <a:effectLst/>
                <a:latin typeface="微软雅黑" panose="020B0503020204020204" pitchFamily="34" charset="-122"/>
                <a:ea typeface="微软雅黑" panose="020B0503020204020204" pitchFamily="34" charset="-122"/>
              </a:rPr>
              <a:t>分析前端代码来将动态图代码自动转写为静态图代码，并在底层自动帮用户使用静态图执行器运行。</a:t>
            </a:r>
            <a:endParaRPr lang="en-US" altLang="zh-CN" sz="1600" i="0" dirty="0">
              <a:effectLst/>
              <a:latin typeface="微软雅黑" panose="020B0503020204020204" pitchFamily="34" charset="-122"/>
              <a:ea typeface="微软雅黑" panose="020B0503020204020204" pitchFamily="34" charset="-122"/>
            </a:endParaRPr>
          </a:p>
          <a:p>
            <a:pPr>
              <a:lnSpc>
                <a:spcPct val="100000"/>
              </a:lnSpc>
              <a:spcBef>
                <a:spcPts val="0"/>
              </a:spcBef>
            </a:pPr>
            <a:endParaRPr lang="en-US" altLang="zh-CN" sz="1400" i="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431389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628650" y="192836"/>
            <a:ext cx="7886700" cy="1325563"/>
          </a:xfrm>
        </p:spPr>
        <p:txBody>
          <a:bodyPr/>
          <a:lstStyle/>
          <a:p>
            <a:r>
              <a:rPr lang="zh-CN" altLang="en-US" dirty="0">
                <a:latin typeface="微软雅黑" panose="020B0503020204020204" pitchFamily="34" charset="-122"/>
                <a:ea typeface="微软雅黑" panose="020B0503020204020204" pitchFamily="34" charset="-122"/>
              </a:rPr>
              <a:t>基于源码转换流程</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680900" y="3115016"/>
            <a:ext cx="7886700" cy="3129030"/>
          </a:xfrm>
        </p:spPr>
        <p:txBody>
          <a:bodyPr>
            <a:noAutofit/>
          </a:bodyPr>
          <a:lstStyle/>
          <a:p>
            <a:pPr marL="0" indent="0">
              <a:spcBef>
                <a:spcPts val="0"/>
              </a:spcBef>
              <a:spcAft>
                <a:spcPts val="600"/>
              </a:spcAft>
              <a:buNone/>
            </a:pPr>
            <a:r>
              <a:rPr lang="zh-CN" altLang="en-US" sz="1600" b="1" i="0" dirty="0">
                <a:effectLst/>
                <a:latin typeface="微软雅黑" panose="020B0503020204020204" pitchFamily="34" charset="-122"/>
                <a:ea typeface="微软雅黑" panose="020B0503020204020204" pitchFamily="34" charset="-122"/>
              </a:rPr>
              <a:t>基于源码转换流程：</a:t>
            </a:r>
            <a:endParaRPr lang="en-US" altLang="zh-CN" sz="1600" b="1" i="0" dirty="0">
              <a:effectLst/>
              <a:latin typeface="微软雅黑" panose="020B0503020204020204" pitchFamily="34" charset="-122"/>
              <a:ea typeface="微软雅黑" panose="020B0503020204020204" pitchFamily="34" charset="-122"/>
            </a:endParaRPr>
          </a:p>
          <a:p>
            <a:pPr>
              <a:spcBef>
                <a:spcPts val="0"/>
              </a:spcBef>
              <a:spcAft>
                <a:spcPts val="600"/>
              </a:spcAft>
            </a:pPr>
            <a:r>
              <a:rPr lang="zh-CN" altLang="en-US" sz="1600" b="0" i="0" dirty="0">
                <a:effectLst/>
                <a:latin typeface="微软雅黑" panose="020B0503020204020204" pitchFamily="34" charset="-122"/>
                <a:ea typeface="微软雅黑" panose="020B0503020204020204" pitchFamily="34" charset="-122"/>
              </a:rPr>
              <a:t>对动态图模式下的代码扫描进行</a:t>
            </a:r>
            <a:r>
              <a:rPr lang="zh-CN" altLang="en-US" sz="1600" b="1" i="0" dirty="0">
                <a:effectLst/>
                <a:latin typeface="微软雅黑" panose="020B0503020204020204" pitchFamily="34" charset="-122"/>
                <a:ea typeface="微软雅黑" panose="020B0503020204020204" pitchFamily="34" charset="-122"/>
              </a:rPr>
              <a:t>词法分析</a:t>
            </a:r>
            <a:r>
              <a:rPr lang="zh-CN" altLang="en-US" sz="1600" b="0" i="0" dirty="0">
                <a:effectLst/>
                <a:latin typeface="微软雅黑" panose="020B0503020204020204" pitchFamily="34" charset="-122"/>
                <a:ea typeface="微软雅黑" panose="020B0503020204020204" pitchFamily="34" charset="-122"/>
              </a:rPr>
              <a:t>，通过词法分析器分析源代码中的所有字符，对代码进行分割并移除空白符、注释等，将所有的单词或字符都转化成符合规范的语法单元列表。</a:t>
            </a:r>
            <a:endParaRPr lang="en-US" altLang="zh-CN" sz="1600" b="0" i="0" dirty="0">
              <a:effectLst/>
              <a:latin typeface="微软雅黑" panose="020B0503020204020204" pitchFamily="34" charset="-122"/>
              <a:ea typeface="微软雅黑" panose="020B0503020204020204" pitchFamily="34" charset="-122"/>
            </a:endParaRPr>
          </a:p>
          <a:p>
            <a:pPr>
              <a:spcBef>
                <a:spcPts val="0"/>
              </a:spcBef>
              <a:spcAft>
                <a:spcPts val="600"/>
              </a:spcAft>
            </a:pPr>
            <a:r>
              <a:rPr lang="zh-CN" altLang="en-US" sz="1600" b="0" i="0" dirty="0">
                <a:effectLst/>
                <a:latin typeface="微软雅黑" panose="020B0503020204020204" pitchFamily="34" charset="-122"/>
                <a:ea typeface="微软雅黑" panose="020B0503020204020204" pitchFamily="34" charset="-122"/>
              </a:rPr>
              <a:t>接着进行</a:t>
            </a:r>
            <a:r>
              <a:rPr lang="zh-CN" altLang="en-US" sz="1600" b="1" i="0" dirty="0">
                <a:effectLst/>
                <a:latin typeface="微软雅黑" panose="020B0503020204020204" pitchFamily="34" charset="-122"/>
                <a:ea typeface="微软雅黑" panose="020B0503020204020204" pitchFamily="34" charset="-122"/>
              </a:rPr>
              <a:t>语法分析</a:t>
            </a:r>
            <a:r>
              <a:rPr lang="zh-CN" altLang="en-US" sz="1600" b="0" i="0" dirty="0">
                <a:effectLst/>
                <a:latin typeface="微软雅黑" panose="020B0503020204020204" pitchFamily="34" charset="-122"/>
                <a:ea typeface="微软雅黑" panose="020B0503020204020204" pitchFamily="34" charset="-122"/>
              </a:rPr>
              <a:t>即解析器，将得到的语法单元列表转换成树形式，并对语法进行检查避免错误</a:t>
            </a:r>
            <a:r>
              <a:rPr lang="zh-CN" altLang="en-US" sz="1600" dirty="0">
                <a:latin typeface="微软雅黑" panose="020B0503020204020204" pitchFamily="34" charset="-122"/>
                <a:ea typeface="微软雅黑" panose="020B0503020204020204" pitchFamily="34" charset="-122"/>
              </a:rPr>
              <a:t>，得到抽象语法树</a:t>
            </a:r>
            <a:r>
              <a:rPr lang="en-US" altLang="zh-CN" sz="1600" dirty="0">
                <a:latin typeface="微软雅黑" panose="020B0503020204020204" pitchFamily="34" charset="-122"/>
                <a:ea typeface="微软雅黑" panose="020B0503020204020204" pitchFamily="34" charset="-122"/>
              </a:rPr>
              <a:t>(AST)</a:t>
            </a:r>
            <a:r>
              <a:rPr lang="zh-CN" altLang="en-US" sz="1600" b="0" i="0" dirty="0">
                <a:effectLst/>
                <a:latin typeface="微软雅黑" panose="020B0503020204020204" pitchFamily="34" charset="-122"/>
                <a:ea typeface="微软雅黑" panose="020B0503020204020204" pitchFamily="34" charset="-122"/>
              </a:rPr>
              <a:t>。</a:t>
            </a:r>
            <a:endParaRPr lang="en-US" altLang="zh-CN" sz="1600" b="0" i="0" dirty="0">
              <a:effectLst/>
              <a:latin typeface="微软雅黑" panose="020B0503020204020204" pitchFamily="34" charset="-122"/>
              <a:ea typeface="微软雅黑" panose="020B0503020204020204" pitchFamily="34" charset="-122"/>
            </a:endParaRPr>
          </a:p>
          <a:p>
            <a:pPr>
              <a:spcBef>
                <a:spcPts val="0"/>
              </a:spcBef>
              <a:spcAft>
                <a:spcPts val="600"/>
              </a:spcAft>
            </a:pPr>
            <a:r>
              <a:rPr lang="zh-CN" altLang="en-US" sz="1600" b="0" i="0" dirty="0">
                <a:effectLst/>
                <a:latin typeface="微软雅黑" panose="020B0503020204020204" pitchFamily="34" charset="-122"/>
                <a:ea typeface="微软雅黑" panose="020B0503020204020204" pitchFamily="34" charset="-122"/>
              </a:rPr>
              <a:t>动态图转静态图的核心部分是</a:t>
            </a:r>
            <a:r>
              <a:rPr lang="zh-CN" altLang="en-US" sz="1600" b="1" i="0" dirty="0">
                <a:effectLst/>
                <a:latin typeface="微软雅黑" panose="020B0503020204020204" pitchFamily="34" charset="-122"/>
                <a:ea typeface="微软雅黑" panose="020B0503020204020204" pitchFamily="34" charset="-122"/>
              </a:rPr>
              <a:t>抽象语法树的转写</a:t>
            </a:r>
            <a:r>
              <a:rPr lang="zh-CN" altLang="en-US" sz="1600" b="0" i="0" dirty="0">
                <a:effectLst/>
                <a:latin typeface="微软雅黑" panose="020B0503020204020204" pitchFamily="34" charset="-122"/>
                <a:ea typeface="微软雅黑" panose="020B0503020204020204" pitchFamily="34" charset="-122"/>
              </a:rPr>
              <a:t>，计算框架中对每一个需要转换的语法都预设有转换器，每一个转换器对语法树进行扫描改写，将动态图代码语法映射为静态图代码语法。其中最为重要的前端语言控制流，会在这一阶段分析转换为静态图接口进行实现。</a:t>
            </a:r>
            <a:endParaRPr lang="en-US" altLang="zh-CN" sz="1600" b="0" i="0" dirty="0">
              <a:effectLst/>
              <a:latin typeface="微软雅黑" panose="020B0503020204020204" pitchFamily="34" charset="-122"/>
              <a:ea typeface="微软雅黑" panose="020B0503020204020204" pitchFamily="34" charset="-122"/>
            </a:endParaRPr>
          </a:p>
          <a:p>
            <a:pPr>
              <a:spcBef>
                <a:spcPts val="0"/>
              </a:spcBef>
              <a:spcAft>
                <a:spcPts val="600"/>
              </a:spcAft>
            </a:pPr>
            <a:r>
              <a:rPr lang="zh-CN" altLang="en-US" sz="1600" b="0" i="0" dirty="0">
                <a:effectLst/>
                <a:latin typeface="微软雅黑" panose="020B0503020204020204" pitchFamily="34" charset="-122"/>
                <a:ea typeface="微软雅黑" panose="020B0503020204020204" pitchFamily="34" charset="-122"/>
              </a:rPr>
              <a:t>转写完毕之后，将新的语法树再</a:t>
            </a:r>
            <a:r>
              <a:rPr lang="zh-CN" altLang="en-US" sz="1600" b="1" i="0" dirty="0">
                <a:effectLst/>
                <a:latin typeface="微软雅黑" panose="020B0503020204020204" pitchFamily="34" charset="-122"/>
                <a:ea typeface="微软雅黑" panose="020B0503020204020204" pitchFamily="34" charset="-122"/>
              </a:rPr>
              <a:t>还原回静态图代码</a:t>
            </a:r>
            <a:r>
              <a:rPr lang="zh-CN" altLang="en-US" sz="1600" b="0" i="0" dirty="0">
                <a:effectLst/>
                <a:latin typeface="微软雅黑" panose="020B0503020204020204" pitchFamily="34" charset="-122"/>
                <a:ea typeface="微软雅黑" panose="020B0503020204020204" pitchFamily="34" charset="-122"/>
              </a:rPr>
              <a:t>，就可以使用</a:t>
            </a:r>
            <a:r>
              <a:rPr lang="zh-CN" altLang="en-US" sz="1600" b="1" i="0" dirty="0">
                <a:effectLst/>
                <a:latin typeface="微软雅黑" panose="020B0503020204020204" pitchFamily="34" charset="-122"/>
                <a:ea typeface="微软雅黑" panose="020B0503020204020204" pitchFamily="34" charset="-122"/>
              </a:rPr>
              <a:t>静态生成</a:t>
            </a:r>
            <a:r>
              <a:rPr lang="zh-CN" altLang="en-US" sz="1600" b="0" i="0" dirty="0">
                <a:effectLst/>
                <a:latin typeface="微软雅黑" panose="020B0503020204020204" pitchFamily="34" charset="-122"/>
                <a:ea typeface="微软雅黑" panose="020B0503020204020204" pitchFamily="34" charset="-122"/>
              </a:rPr>
              <a:t>得到静态图。</a:t>
            </a:r>
            <a:endParaRPr lang="zh-CN" altLang="en-US" sz="2400" i="0" dirty="0">
              <a:effectLst/>
              <a:latin typeface="微软雅黑" panose="020B0503020204020204" pitchFamily="34" charset="-122"/>
              <a:ea typeface="微软雅黑" panose="020B0503020204020204" pitchFamily="34" charset="-122"/>
            </a:endParaRPr>
          </a:p>
        </p:txBody>
      </p:sp>
      <p:pic>
        <p:nvPicPr>
          <p:cNvPr id="6" name="图形 5">
            <a:extLst>
              <a:ext uri="{FF2B5EF4-FFF2-40B4-BE49-F238E27FC236}">
                <a16:creationId xmlns:a16="http://schemas.microsoft.com/office/drawing/2014/main" id="{DF3CB712-DD67-8D6E-D8CA-67CD93E074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8822" y="1405520"/>
            <a:ext cx="8386355" cy="1371047"/>
          </a:xfrm>
          <a:prstGeom prst="rect">
            <a:avLst/>
          </a:prstGeom>
        </p:spPr>
      </p:pic>
    </p:spTree>
    <p:extLst>
      <p:ext uri="{BB962C8B-B14F-4D97-AF65-F5344CB8AC3E}">
        <p14:creationId xmlns:p14="http://schemas.microsoft.com/office/powerpoint/2010/main" val="39271613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628650" y="28281"/>
            <a:ext cx="7886700" cy="1325563"/>
          </a:xfrm>
        </p:spPr>
        <p:txBody>
          <a:bodyPr/>
          <a:lstStyle/>
          <a:p>
            <a:r>
              <a:rPr lang="zh-CN" altLang="en-US" dirty="0">
                <a:latin typeface="微软雅黑" panose="020B0503020204020204" pitchFamily="34" charset="-122"/>
                <a:ea typeface="微软雅黑" panose="020B0503020204020204" pitchFamily="34" charset="-122"/>
              </a:rPr>
              <a:t>动态图中的局部静态子图</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628650" y="1234561"/>
            <a:ext cx="7886700" cy="1090630"/>
          </a:xfrm>
        </p:spPr>
        <p:txBody>
          <a:bodyPr>
            <a:noAutofit/>
          </a:bodyPr>
          <a:lstStyle/>
          <a:p>
            <a:pPr>
              <a:spcBef>
                <a:spcPts val="0"/>
              </a:spcBef>
              <a:spcAft>
                <a:spcPts val="600"/>
              </a:spcAft>
            </a:pPr>
            <a:r>
              <a:rPr lang="zh-CN" altLang="en-US" sz="1600" b="1" i="0" dirty="0">
                <a:effectLst/>
                <a:latin typeface="微软雅黑" panose="020B0503020204020204" pitchFamily="34" charset="-122"/>
                <a:ea typeface="微软雅黑" panose="020B0503020204020204" pitchFamily="34" charset="-122"/>
              </a:rPr>
              <a:t>原理：</a:t>
            </a:r>
            <a:r>
              <a:rPr lang="zh-CN" altLang="en-US" sz="1600" i="0" dirty="0">
                <a:effectLst/>
                <a:latin typeface="微软雅黑" panose="020B0503020204020204" pitchFamily="34" charset="-122"/>
                <a:ea typeface="微软雅黑" panose="020B0503020204020204" pitchFamily="34" charset="-122"/>
              </a:rPr>
              <a:t>可以将整体模型中的部分函数转化为</a:t>
            </a:r>
            <a:r>
              <a:rPr lang="zh-CN" altLang="en-US" sz="1600" b="1" i="0" dirty="0">
                <a:effectLst/>
                <a:latin typeface="微软雅黑" panose="020B0503020204020204" pitchFamily="34" charset="-122"/>
                <a:ea typeface="微软雅黑" panose="020B0503020204020204" pitchFamily="34" charset="-122"/>
              </a:rPr>
              <a:t>局部静态子图</a:t>
            </a:r>
            <a:r>
              <a:rPr lang="zh-CN" altLang="en-US" sz="1600" i="0" dirty="0">
                <a:effectLst/>
                <a:latin typeface="微软雅黑" panose="020B0503020204020204" pitchFamily="34" charset="-122"/>
                <a:ea typeface="微软雅黑" panose="020B0503020204020204" pitchFamily="34" charset="-122"/>
              </a:rPr>
              <a:t>，静态子图会被框架视为一个</a:t>
            </a:r>
            <a:r>
              <a:rPr lang="zh-CN" altLang="en-US" sz="1600" b="1" i="0" dirty="0">
                <a:effectLst/>
                <a:latin typeface="微软雅黑" panose="020B0503020204020204" pitchFamily="34" charset="-122"/>
                <a:ea typeface="微软雅黑" panose="020B0503020204020204" pitchFamily="34" charset="-122"/>
              </a:rPr>
              <a:t>完整的算子</a:t>
            </a:r>
            <a:r>
              <a:rPr lang="zh-CN" altLang="en-US" sz="1600" i="0" dirty="0">
                <a:effectLst/>
                <a:latin typeface="微软雅黑" panose="020B0503020204020204" pitchFamily="34" charset="-122"/>
                <a:ea typeface="微软雅黑" panose="020B0503020204020204" pitchFamily="34" charset="-122"/>
              </a:rPr>
              <a:t>并嵌入动态图中。执行整体动态图时，当计算到对应的函数会自动调用静态子图。</a:t>
            </a:r>
            <a:endParaRPr lang="en-US" altLang="zh-CN" sz="1600" i="0" dirty="0">
              <a:effectLst/>
              <a:latin typeface="微软雅黑" panose="020B0503020204020204" pitchFamily="34" charset="-122"/>
              <a:ea typeface="微软雅黑" panose="020B0503020204020204" pitchFamily="34" charset="-122"/>
            </a:endParaRPr>
          </a:p>
          <a:p>
            <a:pPr>
              <a:spcBef>
                <a:spcPts val="0"/>
              </a:spcBef>
              <a:spcAft>
                <a:spcPts val="600"/>
              </a:spcAft>
            </a:pPr>
            <a:r>
              <a:rPr lang="zh-CN" altLang="en-US" sz="1600" b="1" dirty="0">
                <a:latin typeface="微软雅黑" panose="020B0503020204020204" pitchFamily="34" charset="-122"/>
                <a:ea typeface="微软雅黑" panose="020B0503020204020204" pitchFamily="34" charset="-122"/>
              </a:rPr>
              <a:t>作用：</a:t>
            </a:r>
            <a:r>
              <a:rPr lang="zh-CN" altLang="en-US" sz="1600" i="0" dirty="0">
                <a:effectLst/>
                <a:latin typeface="微软雅黑" panose="020B0503020204020204" pitchFamily="34" charset="-122"/>
                <a:ea typeface="微软雅黑" panose="020B0503020204020204" pitchFamily="34" charset="-122"/>
              </a:rPr>
              <a:t>一定程度上既保留代码调试和修改的灵活性，又提高了计算效率。</a:t>
            </a:r>
            <a:endParaRPr lang="en-US" altLang="zh-CN" sz="1600" i="0" dirty="0">
              <a:effectLst/>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7C460645-689B-9394-CA75-04CB35B1BAD1}"/>
              </a:ext>
            </a:extLst>
          </p:cNvPr>
          <p:cNvSpPr txBox="1"/>
          <p:nvPr/>
        </p:nvSpPr>
        <p:spPr>
          <a:xfrm>
            <a:off x="765402" y="2266408"/>
            <a:ext cx="7613196" cy="2893100"/>
          </a:xfrm>
          <a:prstGeom prst="rect">
            <a:avLst/>
          </a:prstGeom>
          <a:solidFill>
            <a:schemeClr val="accent3">
              <a:lumMod val="20000"/>
              <a:lumOff val="80000"/>
            </a:schemeClr>
          </a:solidFill>
        </p:spPr>
        <p:txBody>
          <a:bodyPr wrap="square" rtlCol="0">
            <a:spAutoFit/>
          </a:bodyPr>
          <a:lstStyle/>
          <a:p>
            <a:r>
              <a:rPr lang="es-ES" altLang="zh-CN" sz="1400" dirty="0"/>
              <a:t>@ms_function #mindspore</a:t>
            </a:r>
            <a:r>
              <a:rPr lang="zh-CN" altLang="en-US" sz="1400" dirty="0"/>
              <a:t>中基于源码转换的函数装饰器，可以将该函数转换为静态图</a:t>
            </a:r>
          </a:p>
          <a:p>
            <a:r>
              <a:rPr lang="es-ES" altLang="zh-CN" sz="1400" dirty="0"/>
              <a:t>def add_and_relu(Y, b):</a:t>
            </a:r>
          </a:p>
          <a:p>
            <a:r>
              <a:rPr lang="es-ES" altLang="zh-CN" sz="1400" dirty="0"/>
              <a:t>    Y = Y + b</a:t>
            </a:r>
          </a:p>
          <a:p>
            <a:r>
              <a:rPr lang="es-ES" altLang="zh-CN" sz="1400" dirty="0"/>
              <a:t>    Y = relu(Y)</a:t>
            </a:r>
          </a:p>
          <a:p>
            <a:r>
              <a:rPr lang="es-ES" altLang="zh-CN" sz="1400" dirty="0"/>
              <a:t>    return Y</a:t>
            </a:r>
          </a:p>
          <a:p>
            <a:endParaRPr lang="es-ES" altLang="zh-CN" sz="1400" dirty="0"/>
          </a:p>
          <a:p>
            <a:r>
              <a:rPr lang="es-ES" altLang="zh-CN" sz="1400" dirty="0"/>
              <a:t>def model(X, flag):</a:t>
            </a:r>
          </a:p>
          <a:p>
            <a:r>
              <a:rPr lang="es-ES" altLang="zh-CN" sz="1400" dirty="0"/>
              <a:t>    if flag&gt;0:</a:t>
            </a:r>
          </a:p>
          <a:p>
            <a:r>
              <a:rPr lang="es-ES" altLang="zh-CN" sz="1400" dirty="0"/>
              <a:t>        Y = matmul(W1, X)</a:t>
            </a:r>
          </a:p>
          <a:p>
            <a:r>
              <a:rPr lang="es-ES" altLang="zh-CN" sz="1400" dirty="0"/>
              <a:t>    else:</a:t>
            </a:r>
          </a:p>
          <a:p>
            <a:r>
              <a:rPr lang="es-ES" altLang="zh-CN" sz="1400" dirty="0"/>
              <a:t>        Y = matmul(W2, X)</a:t>
            </a:r>
          </a:p>
          <a:p>
            <a:r>
              <a:rPr lang="es-ES" altLang="zh-CN" sz="1400" dirty="0"/>
              <a:t>        Y = add_and_relu(Y, b)</a:t>
            </a:r>
          </a:p>
          <a:p>
            <a:r>
              <a:rPr lang="es-ES" altLang="zh-CN" sz="1400" dirty="0"/>
              <a:t>    return Y</a:t>
            </a:r>
            <a:endParaRPr lang="zh-CN" altLang="en-US" sz="1400" dirty="0"/>
          </a:p>
        </p:txBody>
      </p:sp>
      <p:sp>
        <p:nvSpPr>
          <p:cNvPr id="6" name="内容占位符 2">
            <a:extLst>
              <a:ext uri="{FF2B5EF4-FFF2-40B4-BE49-F238E27FC236}">
                <a16:creationId xmlns:a16="http://schemas.microsoft.com/office/drawing/2014/main" id="{3CAACF73-9DDC-8350-73CD-0534486F54F8}"/>
              </a:ext>
            </a:extLst>
          </p:cNvPr>
          <p:cNvSpPr txBox="1">
            <a:spLocks/>
          </p:cNvSpPr>
          <p:nvPr/>
        </p:nvSpPr>
        <p:spPr>
          <a:xfrm>
            <a:off x="676546" y="5159508"/>
            <a:ext cx="7886700" cy="12452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None/>
            </a:pPr>
            <a:r>
              <a:rPr lang="zh-CN" altLang="en-US" sz="1600" b="1" i="0" dirty="0">
                <a:effectLst/>
                <a:latin typeface="微软雅黑" panose="020B0503020204020204" pitchFamily="34" charset="-122"/>
                <a:ea typeface="微软雅黑" panose="020B0503020204020204" pitchFamily="34" charset="-122"/>
              </a:rPr>
              <a:t>局部静态子图示例：</a:t>
            </a:r>
            <a:endParaRPr lang="en-US" altLang="zh-CN" sz="1600" b="1" i="0" dirty="0">
              <a:effectLst/>
              <a:latin typeface="微软雅黑" panose="020B0503020204020204" pitchFamily="34" charset="-122"/>
              <a:ea typeface="微软雅黑" panose="020B0503020204020204" pitchFamily="34" charset="-122"/>
            </a:endParaRPr>
          </a:p>
          <a:p>
            <a:pPr>
              <a:spcBef>
                <a:spcPts val="0"/>
              </a:spcBef>
              <a:spcAft>
                <a:spcPts val="600"/>
              </a:spcAft>
            </a:pPr>
            <a:r>
              <a:rPr lang="en-US" altLang="zh-CN" sz="1600" b="0" i="0" dirty="0">
                <a:effectLst/>
                <a:latin typeface="微软雅黑" panose="020B0503020204020204" pitchFamily="34" charset="-122"/>
                <a:ea typeface="微软雅黑" panose="020B0503020204020204" pitchFamily="34" charset="-122"/>
              </a:rPr>
              <a:t>@ms_function</a:t>
            </a:r>
            <a:r>
              <a:rPr lang="zh-CN" altLang="en-US" sz="1600" b="0" i="0" dirty="0">
                <a:effectLst/>
                <a:latin typeface="微软雅黑" panose="020B0503020204020204" pitchFamily="34" charset="-122"/>
                <a:ea typeface="微软雅黑" panose="020B0503020204020204" pitchFamily="34" charset="-122"/>
              </a:rPr>
              <a:t>装饰器通知框架将模块</a:t>
            </a:r>
            <a:r>
              <a:rPr lang="en-US" altLang="zh-CN" sz="1600" b="0" i="1" dirty="0" err="1">
                <a:effectLst/>
                <a:latin typeface="微软雅黑" panose="020B0503020204020204" pitchFamily="34" charset="-122"/>
                <a:ea typeface="微软雅黑" panose="020B0503020204020204" pitchFamily="34" charset="-122"/>
              </a:rPr>
              <a:t>add_and_relu</a:t>
            </a:r>
            <a:r>
              <a:rPr lang="en-US" altLang="zh-CN" sz="1600" b="0" i="1" dirty="0">
                <a:effectLst/>
                <a:latin typeface="微软雅黑" panose="020B0503020204020204" pitchFamily="34" charset="-122"/>
                <a:ea typeface="微软雅黑" panose="020B0503020204020204" pitchFamily="34" charset="-122"/>
              </a:rPr>
              <a:t> </a:t>
            </a:r>
            <a:r>
              <a:rPr lang="zh-CN" altLang="en-US" sz="1600" b="0" i="0" dirty="0">
                <a:effectLst/>
                <a:latin typeface="微软雅黑" panose="020B0503020204020204" pitchFamily="34" charset="-122"/>
                <a:ea typeface="微软雅黑" panose="020B0503020204020204" pitchFamily="34" charset="-122"/>
              </a:rPr>
              <a:t>转化为静态图结构，模块</a:t>
            </a:r>
            <a:r>
              <a:rPr lang="en-US" altLang="zh-CN" sz="1600" b="0" i="1" dirty="0" err="1">
                <a:effectLst/>
                <a:latin typeface="微软雅黑" panose="020B0503020204020204" pitchFamily="34" charset="-122"/>
                <a:ea typeface="微软雅黑" panose="020B0503020204020204" pitchFamily="34" charset="-122"/>
              </a:rPr>
              <a:t>add_and_relu</a:t>
            </a:r>
            <a:r>
              <a:rPr lang="en-US" altLang="zh-CN" sz="1600" b="0" i="0" dirty="0">
                <a:effectLst/>
                <a:latin typeface="微软雅黑" panose="020B0503020204020204" pitchFamily="34" charset="-122"/>
                <a:ea typeface="微软雅黑" panose="020B0503020204020204" pitchFamily="34" charset="-122"/>
              </a:rPr>
              <a:t> </a:t>
            </a:r>
            <a:r>
              <a:rPr lang="zh-CN" altLang="en-US" sz="1600" b="0" i="0" dirty="0">
                <a:effectLst/>
                <a:latin typeface="微软雅黑" panose="020B0503020204020204" pitchFamily="34" charset="-122"/>
                <a:ea typeface="微软雅黑" panose="020B0503020204020204" pitchFamily="34" charset="-122"/>
              </a:rPr>
              <a:t>可以利用静态图中的优化技术来提高计算性能。</a:t>
            </a:r>
            <a:endParaRPr lang="en-US" altLang="zh-CN" sz="1600" b="0" i="0" dirty="0">
              <a:effectLst/>
              <a:latin typeface="微软雅黑" panose="020B0503020204020204" pitchFamily="34" charset="-122"/>
              <a:ea typeface="微软雅黑" panose="020B0503020204020204" pitchFamily="34" charset="-122"/>
            </a:endParaRPr>
          </a:p>
          <a:p>
            <a:pPr>
              <a:spcBef>
                <a:spcPts val="0"/>
              </a:spcBef>
              <a:spcAft>
                <a:spcPts val="600"/>
              </a:spcAft>
            </a:pPr>
            <a:r>
              <a:rPr lang="zh-CN" altLang="en-US" sz="1600" dirty="0">
                <a:latin typeface="微软雅黑" panose="020B0503020204020204" pitchFamily="34" charset="-122"/>
                <a:ea typeface="微软雅黑" panose="020B0503020204020204" pitchFamily="34" charset="-122"/>
              </a:rPr>
              <a:t>在</a:t>
            </a:r>
            <a:r>
              <a:rPr lang="zh-CN" altLang="en-US" sz="1600" b="0" i="0" dirty="0">
                <a:effectLst/>
                <a:latin typeface="微软雅黑" panose="020B0503020204020204" pitchFamily="34" charset="-122"/>
                <a:ea typeface="微软雅黑" panose="020B0503020204020204" pitchFamily="34" charset="-122"/>
              </a:rPr>
              <a:t>动态生成中，当执行语句</a:t>
            </a:r>
            <a:r>
              <a:rPr lang="en-US" altLang="zh-CN" sz="1600" b="0" i="1" dirty="0">
                <a:effectLst/>
                <a:latin typeface="微软雅黑" panose="020B0503020204020204" pitchFamily="34" charset="-122"/>
                <a:ea typeface="微软雅黑" panose="020B0503020204020204" pitchFamily="34" charset="-122"/>
              </a:rPr>
              <a:t>Y=</a:t>
            </a:r>
            <a:r>
              <a:rPr lang="en-US" altLang="zh-CN" sz="1600" b="0" i="1" dirty="0" err="1">
                <a:effectLst/>
                <a:latin typeface="微软雅黑" panose="020B0503020204020204" pitchFamily="34" charset="-122"/>
                <a:ea typeface="微软雅黑" panose="020B0503020204020204" pitchFamily="34" charset="-122"/>
              </a:rPr>
              <a:t>add_and_relu</a:t>
            </a:r>
            <a:r>
              <a:rPr lang="en-US" altLang="zh-CN" sz="1600" b="0" i="1" dirty="0">
                <a:effectLst/>
                <a:latin typeface="微软雅黑" panose="020B0503020204020204" pitchFamily="34" charset="-122"/>
                <a:ea typeface="微软雅黑" panose="020B0503020204020204" pitchFamily="34" charset="-122"/>
              </a:rPr>
              <a:t>(</a:t>
            </a:r>
            <a:r>
              <a:rPr lang="en-US" altLang="zh-CN" sz="1600" b="0" i="1" dirty="0" err="1">
                <a:effectLst/>
                <a:latin typeface="微软雅黑" panose="020B0503020204020204" pitchFamily="34" charset="-122"/>
                <a:ea typeface="微软雅黑" panose="020B0503020204020204" pitchFamily="34" charset="-122"/>
              </a:rPr>
              <a:t>Y,b</a:t>
            </a:r>
            <a:r>
              <a:rPr lang="en-US" altLang="zh-CN" sz="1600" b="0" i="1" dirty="0">
                <a:effectLst/>
                <a:latin typeface="微软雅黑" panose="020B0503020204020204" pitchFamily="34" charset="-122"/>
                <a:ea typeface="微软雅黑" panose="020B0503020204020204" pitchFamily="34" charset="-122"/>
              </a:rPr>
              <a:t>)</a:t>
            </a:r>
            <a:r>
              <a:rPr lang="en-US" altLang="zh-CN" sz="1600" b="0" i="0" dirty="0">
                <a:effectLst/>
                <a:latin typeface="微软雅黑" panose="020B0503020204020204" pitchFamily="34" charset="-122"/>
                <a:ea typeface="微软雅黑" panose="020B0503020204020204" pitchFamily="34" charset="-122"/>
              </a:rPr>
              <a:t> </a:t>
            </a:r>
            <a:r>
              <a:rPr lang="zh-CN" altLang="en-US" sz="1600" b="0" i="0" dirty="0">
                <a:effectLst/>
                <a:latin typeface="微软雅黑" panose="020B0503020204020204" pitchFamily="34" charset="-122"/>
                <a:ea typeface="微软雅黑" panose="020B0503020204020204" pitchFamily="34" charset="-122"/>
              </a:rPr>
              <a:t>时，框架会自动调用该模块静态生成的图结构执行计算，实现动态图和静态图的混合执行。</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06413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628650" y="54405"/>
            <a:ext cx="7886700" cy="1325563"/>
          </a:xfrm>
        </p:spPr>
        <p:txBody>
          <a:bodyPr>
            <a:normAutofit/>
          </a:bodyPr>
          <a:lstStyle/>
          <a:p>
            <a:r>
              <a:rPr lang="zh-CN" altLang="en-US" sz="4000" dirty="0">
                <a:latin typeface="微软雅黑" panose="020B0503020204020204" pitchFamily="34" charset="-122"/>
                <a:ea typeface="微软雅黑" panose="020B0503020204020204" pitchFamily="34" charset="-122"/>
              </a:rPr>
              <a:t>主流框架动态图转换静态图支持</a:t>
            </a:r>
            <a:endParaRPr lang="zh-CN" altLang="en-US" sz="4000"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699679" y="4873716"/>
            <a:ext cx="7886700" cy="604316"/>
          </a:xfrm>
        </p:spPr>
        <p:txBody>
          <a:bodyPr>
            <a:noAutofit/>
          </a:bodyPr>
          <a:lstStyle/>
          <a:p>
            <a:pPr>
              <a:spcBef>
                <a:spcPts val="0"/>
              </a:spcBef>
              <a:spcAft>
                <a:spcPts val="600"/>
              </a:spcAft>
            </a:pPr>
            <a:r>
              <a:rPr lang="zh-CN" altLang="en-US" sz="1600" b="0" i="0" dirty="0">
                <a:effectLst/>
                <a:latin typeface="微软雅黑" panose="020B0503020204020204" pitchFamily="34" charset="-122"/>
                <a:ea typeface="微软雅黑" panose="020B0503020204020204" pitchFamily="34" charset="-122"/>
              </a:rPr>
              <a:t>动静态转换的技术常用于模型部署阶段，主流的计算框架</a:t>
            </a:r>
            <a:r>
              <a:rPr lang="en-US" altLang="zh-CN" sz="1600" b="0" i="0" dirty="0">
                <a:effectLst/>
                <a:latin typeface="微软雅黑" panose="020B0503020204020204" pitchFamily="34" charset="-122"/>
                <a:ea typeface="微软雅黑" panose="020B0503020204020204" pitchFamily="34" charset="-122"/>
              </a:rPr>
              <a:t>TensorFlow</a:t>
            </a:r>
            <a:r>
              <a:rPr lang="zh-CN" altLang="en-US" sz="1600" b="0" i="0" dirty="0">
                <a:effectLst/>
                <a:latin typeface="微软雅黑" panose="020B0503020204020204" pitchFamily="34" charset="-122"/>
                <a:ea typeface="微软雅黑" panose="020B0503020204020204" pitchFamily="34" charset="-122"/>
              </a:rPr>
              <a:t>、</a:t>
            </a:r>
            <a:r>
              <a:rPr lang="en-US" altLang="zh-CN" sz="1600" b="0" i="0" dirty="0" err="1">
                <a:effectLst/>
                <a:latin typeface="微软雅黑" panose="020B0503020204020204" pitchFamily="34" charset="-122"/>
                <a:ea typeface="微软雅黑" panose="020B0503020204020204" pitchFamily="34" charset="-122"/>
              </a:rPr>
              <a:t>PyTorch</a:t>
            </a:r>
            <a:r>
              <a:rPr lang="zh-CN" altLang="en-US" sz="1600" b="0" i="0" dirty="0">
                <a:effectLst/>
                <a:latin typeface="微软雅黑" panose="020B0503020204020204" pitchFamily="34" charset="-122"/>
                <a:ea typeface="微软雅黑" panose="020B0503020204020204" pitchFamily="34" charset="-122"/>
              </a:rPr>
              <a:t>、</a:t>
            </a:r>
            <a:r>
              <a:rPr lang="en-US" altLang="zh-CN" sz="1600" b="0" i="0" dirty="0" err="1">
                <a:effectLst/>
                <a:latin typeface="微软雅黑" panose="020B0503020204020204" pitchFamily="34" charset="-122"/>
                <a:ea typeface="微软雅黑" panose="020B0503020204020204" pitchFamily="34" charset="-122"/>
              </a:rPr>
              <a:t>MindSpore</a:t>
            </a:r>
            <a:r>
              <a:rPr lang="zh-CN" altLang="en-US" sz="1600" b="0" i="0" dirty="0">
                <a:effectLst/>
                <a:latin typeface="微软雅黑" panose="020B0503020204020204" pitchFamily="34" charset="-122"/>
                <a:ea typeface="微软雅黑" panose="020B0503020204020204" pitchFamily="34" charset="-122"/>
              </a:rPr>
              <a:t>等均提供动静态相互转换与融合执行的技术。</a:t>
            </a:r>
            <a:endParaRPr lang="en-US" altLang="zh-CN" sz="1600" i="0" dirty="0">
              <a:effectLst/>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84E8188-D014-99E4-22D3-8805BDDF2733}"/>
              </a:ext>
            </a:extLst>
          </p:cNvPr>
          <p:cNvSpPr txBox="1"/>
          <p:nvPr/>
        </p:nvSpPr>
        <p:spPr>
          <a:xfrm>
            <a:off x="2645229" y="1379968"/>
            <a:ext cx="3409405"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主流框架动态图转换静态图支持</a:t>
            </a:r>
          </a:p>
        </p:txBody>
      </p:sp>
      <p:graphicFrame>
        <p:nvGraphicFramePr>
          <p:cNvPr id="6" name="表格 5">
            <a:extLst>
              <a:ext uri="{FF2B5EF4-FFF2-40B4-BE49-F238E27FC236}">
                <a16:creationId xmlns:a16="http://schemas.microsoft.com/office/drawing/2014/main" id="{744EA3F1-907C-8E38-49BE-806874287D4F}"/>
              </a:ext>
            </a:extLst>
          </p:cNvPr>
          <p:cNvGraphicFramePr>
            <a:graphicFrameLocks noGrp="1"/>
          </p:cNvGraphicFramePr>
          <p:nvPr/>
        </p:nvGraphicFramePr>
        <p:xfrm>
          <a:off x="699679" y="1883849"/>
          <a:ext cx="7744641" cy="2620535"/>
        </p:xfrm>
        <a:graphic>
          <a:graphicData uri="http://schemas.openxmlformats.org/drawingml/2006/table">
            <a:tbl>
              <a:tblPr>
                <a:tableStyleId>{5940675A-B579-460E-94D1-54222C63F5DA}</a:tableStyleId>
              </a:tblPr>
              <a:tblGrid>
                <a:gridCol w="2215456">
                  <a:extLst>
                    <a:ext uri="{9D8B030D-6E8A-4147-A177-3AD203B41FA5}">
                      <a16:colId xmlns:a16="http://schemas.microsoft.com/office/drawing/2014/main" val="3970509366"/>
                    </a:ext>
                  </a:extLst>
                </a:gridCol>
                <a:gridCol w="5529185">
                  <a:extLst>
                    <a:ext uri="{9D8B030D-6E8A-4147-A177-3AD203B41FA5}">
                      <a16:colId xmlns:a16="http://schemas.microsoft.com/office/drawing/2014/main" val="3224532678"/>
                    </a:ext>
                  </a:extLst>
                </a:gridCol>
              </a:tblGrid>
              <a:tr h="267310">
                <a:tc>
                  <a:txBody>
                    <a:bodyPr/>
                    <a:lstStyle/>
                    <a:p>
                      <a:pPr algn="ctr" fontAlgn="ctr"/>
                      <a:r>
                        <a:rPr lang="zh-CN" altLang="en-US" sz="1400" b="0" dirty="0">
                          <a:effectLst/>
                          <a:latin typeface="微软雅黑" panose="020B0503020204020204" pitchFamily="34" charset="-122"/>
                          <a:ea typeface="微软雅黑" panose="020B0503020204020204" pitchFamily="34" charset="-122"/>
                        </a:rPr>
                        <a:t>框架</a:t>
                      </a:r>
                    </a:p>
                  </a:txBody>
                  <a:tcPr marL="87027" marR="87027" marT="43513" marB="43513" anchor="ctr"/>
                </a:tc>
                <a:tc>
                  <a:txBody>
                    <a:bodyPr/>
                    <a:lstStyle/>
                    <a:p>
                      <a:pPr algn="ctr" fontAlgn="ctr"/>
                      <a:r>
                        <a:rPr lang="zh-CN" altLang="en-US" sz="1400" b="0">
                          <a:effectLst/>
                          <a:latin typeface="微软雅黑" panose="020B0503020204020204" pitchFamily="34" charset="-122"/>
                          <a:ea typeface="微软雅黑" panose="020B0503020204020204" pitchFamily="34" charset="-122"/>
                        </a:rPr>
                        <a:t>动态图转静态图</a:t>
                      </a:r>
                    </a:p>
                  </a:txBody>
                  <a:tcPr marL="87027" marR="87027" marT="43513" marB="43513" anchor="ctr"/>
                </a:tc>
                <a:extLst>
                  <a:ext uri="{0D108BD9-81ED-4DB2-BD59-A6C34878D82A}">
                    <a16:rowId xmlns:a16="http://schemas.microsoft.com/office/drawing/2014/main" val="1671925593"/>
                  </a:ext>
                </a:extLst>
              </a:tr>
              <a:tr h="457176">
                <a:tc>
                  <a:txBody>
                    <a:bodyPr/>
                    <a:lstStyle/>
                    <a:p>
                      <a:pPr algn="ctr" fontAlgn="ctr"/>
                      <a:r>
                        <a:rPr lang="en-US" sz="1400" b="0" dirty="0">
                          <a:effectLst/>
                          <a:latin typeface="微软雅黑" panose="020B0503020204020204" pitchFamily="34" charset="-122"/>
                          <a:ea typeface="微软雅黑" panose="020B0503020204020204" pitchFamily="34" charset="-122"/>
                        </a:rPr>
                        <a:t>TensorFlow</a:t>
                      </a:r>
                    </a:p>
                  </a:txBody>
                  <a:tcPr marL="87027" marR="87027" marT="43513" marB="43513" anchor="ctr"/>
                </a:tc>
                <a:tc>
                  <a:txBody>
                    <a:bodyPr/>
                    <a:lstStyle/>
                    <a:p>
                      <a:pPr algn="l" fontAlgn="ctr"/>
                      <a:r>
                        <a:rPr lang="en-US" altLang="zh-CN" sz="1400" b="0" dirty="0">
                          <a:effectLst/>
                          <a:latin typeface="微软雅黑" panose="020B0503020204020204" pitchFamily="34" charset="-122"/>
                          <a:ea typeface="微软雅黑" panose="020B0503020204020204" pitchFamily="34" charset="-122"/>
                        </a:rPr>
                        <a:t>@tf_function</a:t>
                      </a:r>
                      <a:r>
                        <a:rPr lang="zh-CN" altLang="en-US" sz="1400" b="0" dirty="0">
                          <a:effectLst/>
                          <a:latin typeface="微软雅黑" panose="020B0503020204020204" pitchFamily="34" charset="-122"/>
                          <a:ea typeface="微软雅黑" panose="020B0503020204020204" pitchFamily="34" charset="-122"/>
                        </a:rPr>
                        <a:t>追踪算子调度构建静态 图，其中</a:t>
                      </a:r>
                      <a:r>
                        <a:rPr lang="en-US" altLang="zh-CN" sz="1400" b="0" dirty="0" err="1">
                          <a:effectLst/>
                          <a:latin typeface="微软雅黑" panose="020B0503020204020204" pitchFamily="34" charset="-122"/>
                          <a:ea typeface="微软雅黑" panose="020B0503020204020204" pitchFamily="34" charset="-122"/>
                        </a:rPr>
                        <a:t>AutoGraph</a:t>
                      </a:r>
                      <a:r>
                        <a:rPr lang="zh-CN" altLang="en-US" sz="1400" b="0" dirty="0">
                          <a:effectLst/>
                          <a:latin typeface="微软雅黑" panose="020B0503020204020204" pitchFamily="34" charset="-122"/>
                          <a:ea typeface="微软雅黑" panose="020B0503020204020204" pitchFamily="34" charset="-122"/>
                        </a:rPr>
                        <a:t>机制可以自动转换控制流为静态表达</a:t>
                      </a:r>
                    </a:p>
                  </a:txBody>
                  <a:tcPr marL="87027" marR="87027" marT="43513" marB="43513" anchor="ctr"/>
                </a:tc>
                <a:extLst>
                  <a:ext uri="{0D108BD9-81ED-4DB2-BD59-A6C34878D82A}">
                    <a16:rowId xmlns:a16="http://schemas.microsoft.com/office/drawing/2014/main" val="3926542928"/>
                  </a:ext>
                </a:extLst>
              </a:tr>
              <a:tr h="778911">
                <a:tc>
                  <a:txBody>
                    <a:bodyPr/>
                    <a:lstStyle/>
                    <a:p>
                      <a:pPr algn="ctr" fontAlgn="ctr"/>
                      <a:r>
                        <a:rPr lang="en-US" sz="1400" b="0">
                          <a:effectLst/>
                          <a:latin typeface="微软雅黑" panose="020B0503020204020204" pitchFamily="34" charset="-122"/>
                          <a:ea typeface="微软雅黑" panose="020B0503020204020204" pitchFamily="34" charset="-122"/>
                        </a:rPr>
                        <a:t>MindSpore</a:t>
                      </a:r>
                    </a:p>
                  </a:txBody>
                  <a:tcPr marL="87027" marR="87027" marT="43513" marB="43513" anchor="ctr"/>
                </a:tc>
                <a:tc>
                  <a:txBody>
                    <a:bodyPr/>
                    <a:lstStyle/>
                    <a:p>
                      <a:pPr algn="l" fontAlgn="ctr"/>
                      <a:r>
                        <a:rPr lang="en-US" sz="1400" b="0" dirty="0" err="1">
                          <a:effectLst/>
                          <a:latin typeface="微软雅黑" panose="020B0503020204020204" pitchFamily="34" charset="-122"/>
                          <a:ea typeface="微软雅黑" panose="020B0503020204020204" pitchFamily="34" charset="-122"/>
                        </a:rPr>
                        <a:t>contex</a:t>
                      </a:r>
                      <a:r>
                        <a:rPr lang="en-US" sz="1400" b="0" dirty="0">
                          <a:effectLst/>
                          <a:latin typeface="微软雅黑" panose="020B0503020204020204" pitchFamily="34" charset="-122"/>
                          <a:ea typeface="微软雅黑" panose="020B0503020204020204" pitchFamily="34" charset="-122"/>
                        </a:rPr>
                        <a:t> </a:t>
                      </a:r>
                      <a:r>
                        <a:rPr lang="en-US" sz="1400" b="0" dirty="0" err="1">
                          <a:effectLst/>
                          <a:latin typeface="微软雅黑" panose="020B0503020204020204" pitchFamily="34" charset="-122"/>
                          <a:ea typeface="微软雅黑" panose="020B0503020204020204" pitchFamily="34" charset="-122"/>
                        </a:rPr>
                        <a:t>t.set_context</a:t>
                      </a:r>
                      <a:r>
                        <a:rPr lang="en-US" sz="1400" b="0" dirty="0">
                          <a:effectLst/>
                          <a:latin typeface="微软雅黑" panose="020B0503020204020204" pitchFamily="34" charset="-122"/>
                          <a:ea typeface="微软雅黑" panose="020B0503020204020204" pitchFamily="34" charset="-122"/>
                        </a:rPr>
                        <a:t>(mode=</a:t>
                      </a:r>
                      <a:r>
                        <a:rPr lang="en-US" sz="1400" b="0" dirty="0" err="1">
                          <a:effectLst/>
                          <a:latin typeface="微软雅黑" panose="020B0503020204020204" pitchFamily="34" charset="-122"/>
                          <a:ea typeface="微软雅黑" panose="020B0503020204020204" pitchFamily="34" charset="-122"/>
                        </a:rPr>
                        <a:t>context.PYNATIVE_MODE</a:t>
                      </a:r>
                      <a:r>
                        <a:rPr lang="en-US" sz="1400" b="0" dirty="0">
                          <a:effectLst/>
                          <a:latin typeface="微软雅黑" panose="020B0503020204020204" pitchFamily="34" charset="-122"/>
                          <a:ea typeface="微软雅黑" panose="020B0503020204020204" pitchFamily="34" charset="-122"/>
                        </a:rPr>
                        <a:t>)</a:t>
                      </a:r>
                      <a:r>
                        <a:rPr lang="zh-CN" altLang="en-US" sz="1400" b="0" dirty="0">
                          <a:effectLst/>
                          <a:latin typeface="微软雅黑" panose="020B0503020204020204" pitchFamily="34" charset="-122"/>
                          <a:ea typeface="微软雅黑" panose="020B0503020204020204" pitchFamily="34" charset="-122"/>
                        </a:rPr>
                        <a:t>动态图模 式，</a:t>
                      </a:r>
                      <a:r>
                        <a:rPr lang="en-US" sz="1400" b="0" dirty="0" err="1">
                          <a:effectLst/>
                          <a:latin typeface="微软雅黑" panose="020B0503020204020204" pitchFamily="34" charset="-122"/>
                          <a:ea typeface="微软雅黑" panose="020B0503020204020204" pitchFamily="34" charset="-122"/>
                        </a:rPr>
                        <a:t>context.set_context</a:t>
                      </a:r>
                      <a:r>
                        <a:rPr lang="en-US" sz="1400" b="0" dirty="0">
                          <a:effectLst/>
                          <a:latin typeface="微软雅黑" panose="020B0503020204020204" pitchFamily="34" charset="-122"/>
                          <a:ea typeface="微软雅黑" panose="020B0503020204020204" pitchFamily="34" charset="-122"/>
                        </a:rPr>
                        <a:t>(mode=</a:t>
                      </a:r>
                      <a:r>
                        <a:rPr lang="en-US" sz="1400" b="0" dirty="0" err="1">
                          <a:effectLst/>
                          <a:latin typeface="微软雅黑" panose="020B0503020204020204" pitchFamily="34" charset="-122"/>
                          <a:ea typeface="微软雅黑" panose="020B0503020204020204" pitchFamily="34" charset="-122"/>
                        </a:rPr>
                        <a:t>context.GRAPH_MODE</a:t>
                      </a:r>
                      <a:r>
                        <a:rPr lang="en-US" sz="1400" b="0" dirty="0">
                          <a:effectLst/>
                          <a:latin typeface="微软雅黑" panose="020B0503020204020204" pitchFamily="34" charset="-122"/>
                          <a:ea typeface="微软雅黑" panose="020B0503020204020204" pitchFamily="34" charset="-122"/>
                        </a:rPr>
                        <a:t>) </a:t>
                      </a:r>
                      <a:r>
                        <a:rPr lang="zh-CN" altLang="en-US" sz="1400" b="0" dirty="0">
                          <a:effectLst/>
                          <a:latin typeface="微软雅黑" panose="020B0503020204020204" pitchFamily="34" charset="-122"/>
                          <a:ea typeface="微软雅黑" panose="020B0503020204020204" pitchFamily="34" charset="-122"/>
                        </a:rPr>
                        <a:t>静态图模式，</a:t>
                      </a:r>
                      <a:r>
                        <a:rPr lang="en-US" altLang="zh-CN" sz="1400" b="0" dirty="0">
                          <a:effectLst/>
                          <a:latin typeface="微软雅黑" panose="020B0503020204020204" pitchFamily="34" charset="-122"/>
                          <a:ea typeface="微软雅黑" panose="020B0503020204020204" pitchFamily="34" charset="-122"/>
                        </a:rPr>
                        <a:t>@</a:t>
                      </a:r>
                      <a:r>
                        <a:rPr lang="en-US" sz="1400" b="0" dirty="0">
                          <a:effectLst/>
                          <a:latin typeface="微软雅黑" panose="020B0503020204020204" pitchFamily="34" charset="-122"/>
                          <a:ea typeface="微软雅黑" panose="020B0503020204020204" pitchFamily="34" charset="-122"/>
                        </a:rPr>
                        <a:t>ms_function</a:t>
                      </a:r>
                      <a:r>
                        <a:rPr lang="zh-CN" altLang="en-US" sz="1400" b="0" dirty="0">
                          <a:effectLst/>
                          <a:latin typeface="微软雅黑" panose="020B0503020204020204" pitchFamily="34" charset="-122"/>
                          <a:ea typeface="微软雅黑" panose="020B0503020204020204" pitchFamily="34" charset="-122"/>
                        </a:rPr>
                        <a:t>支持基于源码转换</a:t>
                      </a:r>
                    </a:p>
                  </a:txBody>
                  <a:tcPr marL="87027" marR="87027" marT="43513" marB="43513" anchor="ctr"/>
                </a:tc>
                <a:extLst>
                  <a:ext uri="{0D108BD9-81ED-4DB2-BD59-A6C34878D82A}">
                    <a16:rowId xmlns:a16="http://schemas.microsoft.com/office/drawing/2014/main" val="1833368339"/>
                  </a:ext>
                </a:extLst>
              </a:tr>
              <a:tr h="457176">
                <a:tc>
                  <a:txBody>
                    <a:bodyPr/>
                    <a:lstStyle/>
                    <a:p>
                      <a:pPr algn="ctr" fontAlgn="ctr"/>
                      <a:r>
                        <a:rPr lang="en-US" sz="1400" b="0">
                          <a:effectLst/>
                          <a:latin typeface="微软雅黑" panose="020B0503020204020204" pitchFamily="34" charset="-122"/>
                          <a:ea typeface="微软雅黑" panose="020B0503020204020204" pitchFamily="34" charset="-122"/>
                        </a:rPr>
                        <a:t>PyTorch</a:t>
                      </a:r>
                    </a:p>
                  </a:txBody>
                  <a:tcPr marL="87027" marR="87027" marT="43513" marB="43513" anchor="ctr"/>
                </a:tc>
                <a:tc>
                  <a:txBody>
                    <a:bodyPr/>
                    <a:lstStyle/>
                    <a:p>
                      <a:pPr algn="l" fontAlgn="ctr"/>
                      <a:r>
                        <a:rPr lang="en-US" sz="1400" b="0" dirty="0" err="1">
                          <a:effectLst/>
                          <a:latin typeface="微软雅黑" panose="020B0503020204020204" pitchFamily="34" charset="-122"/>
                          <a:ea typeface="微软雅黑" panose="020B0503020204020204" pitchFamily="34" charset="-122"/>
                        </a:rPr>
                        <a:t>torch.jit.script</a:t>
                      </a:r>
                      <a:r>
                        <a:rPr lang="en-US" sz="1400" b="0" dirty="0">
                          <a:effectLst/>
                          <a:latin typeface="微软雅黑" panose="020B0503020204020204" pitchFamily="34" charset="-122"/>
                          <a:ea typeface="微软雅黑" panose="020B0503020204020204" pitchFamily="34" charset="-122"/>
                        </a:rPr>
                        <a:t>()</a:t>
                      </a:r>
                      <a:r>
                        <a:rPr lang="zh-CN" altLang="en-US" sz="1400" b="0" dirty="0">
                          <a:effectLst/>
                          <a:latin typeface="微软雅黑" panose="020B0503020204020204" pitchFamily="34" charset="-122"/>
                          <a:ea typeface="微软雅黑" panose="020B0503020204020204" pitchFamily="34" charset="-122"/>
                        </a:rPr>
                        <a:t>支 持基于源码转换，</a:t>
                      </a:r>
                      <a:r>
                        <a:rPr lang="en-US" sz="1400" b="0" dirty="0" err="1">
                          <a:effectLst/>
                          <a:latin typeface="微软雅黑" panose="020B0503020204020204" pitchFamily="34" charset="-122"/>
                          <a:ea typeface="微软雅黑" panose="020B0503020204020204" pitchFamily="34" charset="-122"/>
                        </a:rPr>
                        <a:t>torch.jit.trace</a:t>
                      </a:r>
                      <a:r>
                        <a:rPr lang="en-US" sz="1400" b="0" dirty="0">
                          <a:effectLst/>
                          <a:latin typeface="微软雅黑" panose="020B0503020204020204" pitchFamily="34" charset="-122"/>
                          <a:ea typeface="微软雅黑" panose="020B0503020204020204" pitchFamily="34" charset="-122"/>
                        </a:rPr>
                        <a:t>()</a:t>
                      </a:r>
                      <a:r>
                        <a:rPr lang="zh-CN" altLang="en-US" sz="1400" b="0" dirty="0">
                          <a:effectLst/>
                          <a:latin typeface="微软雅黑" panose="020B0503020204020204" pitchFamily="34" charset="-122"/>
                          <a:ea typeface="微软雅黑" panose="020B0503020204020204" pitchFamily="34" charset="-122"/>
                        </a:rPr>
                        <a:t>支持基于追踪转换</a:t>
                      </a:r>
                    </a:p>
                  </a:txBody>
                  <a:tcPr marL="87027" marR="87027" marT="43513" marB="43513" anchor="ctr"/>
                </a:tc>
                <a:extLst>
                  <a:ext uri="{0D108BD9-81ED-4DB2-BD59-A6C34878D82A}">
                    <a16:rowId xmlns:a16="http://schemas.microsoft.com/office/drawing/2014/main" val="3956028658"/>
                  </a:ext>
                </a:extLst>
              </a:tr>
              <a:tr h="457176">
                <a:tc>
                  <a:txBody>
                    <a:bodyPr/>
                    <a:lstStyle/>
                    <a:p>
                      <a:pPr algn="ctr" fontAlgn="ctr"/>
                      <a:r>
                        <a:rPr lang="en-US" sz="1400" b="0" dirty="0" err="1">
                          <a:effectLst/>
                          <a:latin typeface="微软雅黑" panose="020B0503020204020204" pitchFamily="34" charset="-122"/>
                          <a:ea typeface="微软雅黑" panose="020B0503020204020204" pitchFamily="34" charset="-122"/>
                        </a:rPr>
                        <a:t>PaddlePaddle</a:t>
                      </a:r>
                      <a:endParaRPr lang="en-US" sz="1400" b="0" dirty="0">
                        <a:effectLst/>
                        <a:latin typeface="微软雅黑" panose="020B0503020204020204" pitchFamily="34" charset="-122"/>
                        <a:ea typeface="微软雅黑" panose="020B0503020204020204" pitchFamily="34" charset="-122"/>
                      </a:endParaRPr>
                    </a:p>
                  </a:txBody>
                  <a:tcPr marL="87027" marR="87027" marT="43513" marB="43513" anchor="ctr"/>
                </a:tc>
                <a:tc>
                  <a:txBody>
                    <a:bodyPr/>
                    <a:lstStyle/>
                    <a:p>
                      <a:pPr algn="l" fontAlgn="ctr"/>
                      <a:r>
                        <a:rPr lang="en-US" sz="1400" b="0" dirty="0" err="1">
                          <a:effectLst/>
                          <a:latin typeface="微软雅黑" panose="020B0503020204020204" pitchFamily="34" charset="-122"/>
                          <a:ea typeface="微软雅黑" panose="020B0503020204020204" pitchFamily="34" charset="-122"/>
                        </a:rPr>
                        <a:t>paddle.jit.to_static</a:t>
                      </a:r>
                      <a:r>
                        <a:rPr lang="en-US" sz="1400" b="0" dirty="0">
                          <a:effectLst/>
                          <a:latin typeface="微软雅黑" panose="020B0503020204020204" pitchFamily="34" charset="-122"/>
                          <a:ea typeface="微软雅黑" panose="020B0503020204020204" pitchFamily="34" charset="-122"/>
                        </a:rPr>
                        <a:t>()</a:t>
                      </a:r>
                      <a:r>
                        <a:rPr lang="zh-CN" altLang="en-US" sz="1400" b="0" dirty="0">
                          <a:effectLst/>
                          <a:latin typeface="微软雅黑" panose="020B0503020204020204" pitchFamily="34" charset="-122"/>
                          <a:ea typeface="微软雅黑" panose="020B0503020204020204" pitchFamily="34" charset="-122"/>
                        </a:rPr>
                        <a:t>支持基于源码转换 ，</a:t>
                      </a:r>
                      <a:r>
                        <a:rPr lang="en-US" sz="1400" b="0" dirty="0" err="1">
                          <a:effectLst/>
                          <a:latin typeface="微软雅黑" panose="020B0503020204020204" pitchFamily="34" charset="-122"/>
                          <a:ea typeface="微软雅黑" panose="020B0503020204020204" pitchFamily="34" charset="-122"/>
                        </a:rPr>
                        <a:t>paddle.jit.TracedLayer.trace</a:t>
                      </a:r>
                      <a:r>
                        <a:rPr lang="en-US" sz="1400" b="0" dirty="0">
                          <a:effectLst/>
                          <a:latin typeface="微软雅黑" panose="020B0503020204020204" pitchFamily="34" charset="-122"/>
                          <a:ea typeface="微软雅黑" panose="020B0503020204020204" pitchFamily="34" charset="-122"/>
                        </a:rPr>
                        <a:t>()</a:t>
                      </a:r>
                      <a:r>
                        <a:rPr lang="zh-CN" altLang="en-US" sz="1400" b="0" dirty="0">
                          <a:effectLst/>
                          <a:latin typeface="微软雅黑" panose="020B0503020204020204" pitchFamily="34" charset="-122"/>
                          <a:ea typeface="微软雅黑" panose="020B0503020204020204" pitchFamily="34" charset="-122"/>
                        </a:rPr>
                        <a:t>支持基于追踪转换</a:t>
                      </a:r>
                    </a:p>
                  </a:txBody>
                  <a:tcPr marL="87027" marR="87027" marT="43513" marB="43513" anchor="ctr"/>
                </a:tc>
                <a:extLst>
                  <a:ext uri="{0D108BD9-81ED-4DB2-BD59-A6C34878D82A}">
                    <a16:rowId xmlns:a16="http://schemas.microsoft.com/office/drawing/2014/main" val="518773489"/>
                  </a:ext>
                </a:extLst>
              </a:tr>
            </a:tbl>
          </a:graphicData>
        </a:graphic>
      </p:graphicFrame>
    </p:spTree>
    <p:extLst>
      <p:ext uri="{BB962C8B-B14F-4D97-AF65-F5344CB8AC3E}">
        <p14:creationId xmlns:p14="http://schemas.microsoft.com/office/powerpoint/2010/main" val="34074027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计算图的调度</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563336" y="1644969"/>
            <a:ext cx="7886700" cy="1993037"/>
          </a:xfrm>
        </p:spPr>
        <p:txBody>
          <a:bodyPr>
            <a:noAutofit/>
          </a:bodyPr>
          <a:lstStyle/>
          <a:p>
            <a:r>
              <a:rPr lang="zh-CN" altLang="en-US" sz="1600" i="0" dirty="0">
                <a:effectLst/>
                <a:latin typeface="微软雅黑" panose="020B0503020204020204" pitchFamily="34" charset="-122"/>
                <a:ea typeface="微软雅黑" panose="020B0503020204020204" pitchFamily="34" charset="-122"/>
              </a:rPr>
              <a:t>模型训练就是计算图中算子的调度执行过程。</a:t>
            </a:r>
            <a:endParaRPr lang="en-US" altLang="zh-CN" sz="1600" i="0" dirty="0">
              <a:effectLst/>
              <a:latin typeface="微软雅黑" panose="020B0503020204020204" pitchFamily="34" charset="-122"/>
              <a:ea typeface="微软雅黑" panose="020B0503020204020204" pitchFamily="34" charset="-122"/>
            </a:endParaRPr>
          </a:p>
          <a:p>
            <a:r>
              <a:rPr lang="zh-CN" altLang="en-US" sz="1600" i="0" dirty="0">
                <a:effectLst/>
                <a:latin typeface="微软雅黑" panose="020B0503020204020204" pitchFamily="34" charset="-122"/>
                <a:ea typeface="微软雅黑" panose="020B0503020204020204" pitchFamily="34" charset="-122"/>
              </a:rPr>
              <a:t>宏观来看训练任务是由设定好的训练迭代次数来循环执行计算图，此时我们需要优化迭代训练计算图过程中数据流载入和模型训练（推理）等多个任务之间的调度执行。</a:t>
            </a:r>
            <a:endParaRPr lang="en-US" altLang="zh-CN" sz="1600" i="0" dirty="0">
              <a:effectLst/>
              <a:latin typeface="微软雅黑" panose="020B0503020204020204" pitchFamily="34" charset="-122"/>
              <a:ea typeface="微软雅黑" panose="020B0503020204020204" pitchFamily="34" charset="-122"/>
            </a:endParaRPr>
          </a:p>
          <a:p>
            <a:r>
              <a:rPr lang="zh-CN" altLang="en-US" sz="1600" i="0" dirty="0">
                <a:effectLst/>
                <a:latin typeface="微软雅黑" panose="020B0503020204020204" pitchFamily="34" charset="-122"/>
                <a:ea typeface="微软雅黑" panose="020B0503020204020204" pitchFamily="34" charset="-122"/>
              </a:rPr>
              <a:t>微观上单次迭代需要考虑计算图内部的调度执行问题，根据计算图、计算依赖关系、计算控制分析算子的任务调度队列。优化计算图的调度和执行性能，目的是为了尽可能充分利用计算资源，提高计算效率，缩短模型训练和推理时间。</a:t>
            </a:r>
          </a:p>
        </p:txBody>
      </p:sp>
      <p:sp>
        <p:nvSpPr>
          <p:cNvPr id="4" name="矩形 3">
            <a:extLst>
              <a:ext uri="{FF2B5EF4-FFF2-40B4-BE49-F238E27FC236}">
                <a16:creationId xmlns:a16="http://schemas.microsoft.com/office/drawing/2014/main" id="{ADC62BD1-C680-14BA-3124-A2F2541288EC}"/>
              </a:ext>
            </a:extLst>
          </p:cNvPr>
          <p:cNvSpPr/>
          <p:nvPr/>
        </p:nvSpPr>
        <p:spPr>
          <a:xfrm>
            <a:off x="90895" y="4836698"/>
            <a:ext cx="1372145" cy="4764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数据载入</a:t>
            </a:r>
          </a:p>
        </p:txBody>
      </p:sp>
      <p:sp>
        <p:nvSpPr>
          <p:cNvPr id="5" name="矩形 4">
            <a:extLst>
              <a:ext uri="{FF2B5EF4-FFF2-40B4-BE49-F238E27FC236}">
                <a16:creationId xmlns:a16="http://schemas.microsoft.com/office/drawing/2014/main" id="{52A94B12-F753-8DE8-C75B-5F50CCA3488B}"/>
              </a:ext>
            </a:extLst>
          </p:cNvPr>
          <p:cNvSpPr/>
          <p:nvPr/>
        </p:nvSpPr>
        <p:spPr>
          <a:xfrm>
            <a:off x="4057380" y="4411837"/>
            <a:ext cx="2467520" cy="1313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95524671-BB4C-1A77-04A1-A2D096019556}"/>
              </a:ext>
            </a:extLst>
          </p:cNvPr>
          <p:cNvSpPr txBox="1"/>
          <p:nvPr/>
        </p:nvSpPr>
        <p:spPr>
          <a:xfrm>
            <a:off x="4314282" y="4441700"/>
            <a:ext cx="2161903" cy="646331"/>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模型训练（推理）</a:t>
            </a:r>
          </a:p>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269227C5-A6AE-5DA0-3388-05B4C7580C61}"/>
              </a:ext>
            </a:extLst>
          </p:cNvPr>
          <p:cNvSpPr/>
          <p:nvPr/>
        </p:nvSpPr>
        <p:spPr>
          <a:xfrm>
            <a:off x="4186920" y="4932179"/>
            <a:ext cx="2233477" cy="56170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计算图</a:t>
            </a:r>
          </a:p>
        </p:txBody>
      </p:sp>
      <p:cxnSp>
        <p:nvCxnSpPr>
          <p:cNvPr id="10" name="直接箭头连接符 9">
            <a:extLst>
              <a:ext uri="{FF2B5EF4-FFF2-40B4-BE49-F238E27FC236}">
                <a16:creationId xmlns:a16="http://schemas.microsoft.com/office/drawing/2014/main" id="{7689B065-CE2E-5CA8-3C9C-7AF29BA23BF3}"/>
              </a:ext>
            </a:extLst>
          </p:cNvPr>
          <p:cNvCxnSpPr>
            <a:cxnSpLocks/>
            <a:stCxn id="4" idx="3"/>
            <a:endCxn id="12" idx="1"/>
          </p:cNvCxnSpPr>
          <p:nvPr/>
        </p:nvCxnSpPr>
        <p:spPr>
          <a:xfrm flipV="1">
            <a:off x="1463040" y="5068405"/>
            <a:ext cx="616401" cy="65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70BD00E1-7594-4BE4-54E1-4061013CEA20}"/>
              </a:ext>
            </a:extLst>
          </p:cNvPr>
          <p:cNvSpPr/>
          <p:nvPr/>
        </p:nvSpPr>
        <p:spPr>
          <a:xfrm>
            <a:off x="2079441" y="4830166"/>
            <a:ext cx="1372144" cy="4764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数据预处理</a:t>
            </a:r>
          </a:p>
        </p:txBody>
      </p:sp>
      <p:sp>
        <p:nvSpPr>
          <p:cNvPr id="17" name="矩形 16">
            <a:extLst>
              <a:ext uri="{FF2B5EF4-FFF2-40B4-BE49-F238E27FC236}">
                <a16:creationId xmlns:a16="http://schemas.microsoft.com/office/drawing/2014/main" id="{283C69AE-A7A6-A7B9-F8B4-ED77B4E79954}"/>
              </a:ext>
            </a:extLst>
          </p:cNvPr>
          <p:cNvSpPr/>
          <p:nvPr/>
        </p:nvSpPr>
        <p:spPr>
          <a:xfrm>
            <a:off x="7141301" y="4737006"/>
            <a:ext cx="1911804" cy="662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模型保存</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（推理结果输出）</a:t>
            </a:r>
          </a:p>
        </p:txBody>
      </p:sp>
      <p:cxnSp>
        <p:nvCxnSpPr>
          <p:cNvPr id="20" name="直接箭头连接符 19">
            <a:extLst>
              <a:ext uri="{FF2B5EF4-FFF2-40B4-BE49-F238E27FC236}">
                <a16:creationId xmlns:a16="http://schemas.microsoft.com/office/drawing/2014/main" id="{3A4D3683-B1D4-0E28-0C05-394B1069CAAA}"/>
              </a:ext>
            </a:extLst>
          </p:cNvPr>
          <p:cNvCxnSpPr>
            <a:cxnSpLocks/>
            <a:stCxn id="12" idx="3"/>
            <a:endCxn id="5" idx="1"/>
          </p:cNvCxnSpPr>
          <p:nvPr/>
        </p:nvCxnSpPr>
        <p:spPr>
          <a:xfrm>
            <a:off x="3451585" y="5068405"/>
            <a:ext cx="60579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E8FAD751-9C74-549D-62CB-41692D90E315}"/>
              </a:ext>
            </a:extLst>
          </p:cNvPr>
          <p:cNvCxnSpPr>
            <a:cxnSpLocks/>
            <a:stCxn id="5" idx="3"/>
            <a:endCxn id="17" idx="1"/>
          </p:cNvCxnSpPr>
          <p:nvPr/>
        </p:nvCxnSpPr>
        <p:spPr>
          <a:xfrm>
            <a:off x="6524900" y="5068405"/>
            <a:ext cx="61640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269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算子调度执行</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563336" y="1644969"/>
            <a:ext cx="7886700" cy="4207191"/>
          </a:xfrm>
        </p:spPr>
        <p:txBody>
          <a:bodyPr>
            <a:noAutofit/>
          </a:bodyPr>
          <a:lstStyle/>
          <a:p>
            <a:pPr>
              <a:spcAft>
                <a:spcPts val="600"/>
              </a:spcAft>
            </a:pPr>
            <a:r>
              <a:rPr lang="zh-CN" altLang="en-US" sz="1800" b="1" i="0" dirty="0">
                <a:effectLst/>
                <a:latin typeface="微软雅黑" panose="020B0503020204020204" pitchFamily="34" charset="-122"/>
                <a:ea typeface="微软雅黑" panose="020B0503020204020204" pitchFamily="34" charset="-122"/>
              </a:rPr>
              <a:t>算子的执行调度步骤</a:t>
            </a:r>
            <a:r>
              <a:rPr lang="en-US" altLang="zh-CN" sz="1800" b="1" i="0" dirty="0">
                <a:effectLst/>
                <a:latin typeface="微软雅黑" panose="020B0503020204020204" pitchFamily="34" charset="-122"/>
                <a:ea typeface="微软雅黑" panose="020B0503020204020204" pitchFamily="34" charset="-122"/>
              </a:rPr>
              <a:t>:</a:t>
            </a:r>
          </a:p>
          <a:p>
            <a:pPr lvl="1">
              <a:spcAft>
                <a:spcPts val="600"/>
              </a:spcAft>
              <a:buFont typeface="Wingdings" panose="05000000000000000000" pitchFamily="2" charset="2"/>
              <a:buChar char="Ø"/>
            </a:pPr>
            <a:r>
              <a:rPr lang="zh-CN" altLang="en-US" sz="1600" i="0" dirty="0">
                <a:effectLst/>
                <a:latin typeface="微软雅黑" panose="020B0503020204020204" pitchFamily="34" charset="-122"/>
                <a:ea typeface="微软雅黑" panose="020B0503020204020204" pitchFamily="34" charset="-122"/>
              </a:rPr>
              <a:t>根据拓扑排序算法，将计算图进行拓扑排序得到线性的算子调度序列；</a:t>
            </a:r>
            <a:endParaRPr lang="en-US" altLang="zh-CN" sz="1600" i="0" dirty="0">
              <a:effectLst/>
              <a:latin typeface="微软雅黑" panose="020B0503020204020204" pitchFamily="34" charset="-122"/>
              <a:ea typeface="微软雅黑" panose="020B0503020204020204" pitchFamily="34" charset="-122"/>
            </a:endParaRPr>
          </a:p>
          <a:p>
            <a:pPr lvl="1">
              <a:spcAft>
                <a:spcPts val="600"/>
              </a:spcAft>
              <a:buFont typeface="Wingdings" panose="05000000000000000000" pitchFamily="2" charset="2"/>
              <a:buChar char="Ø"/>
            </a:pPr>
            <a:r>
              <a:rPr lang="zh-CN" altLang="en-US" sz="1600" i="0" dirty="0">
                <a:effectLst/>
                <a:latin typeface="微软雅黑" panose="020B0503020204020204" pitchFamily="34" charset="-122"/>
                <a:ea typeface="微软雅黑" panose="020B0503020204020204" pitchFamily="34" charset="-122"/>
              </a:rPr>
              <a:t>将序列中的算子分配到执行流进行运算。</a:t>
            </a:r>
            <a:endParaRPr lang="en-US" altLang="zh-CN" sz="1600" i="0" dirty="0">
              <a:effectLst/>
              <a:latin typeface="微软雅黑" panose="020B0503020204020204" pitchFamily="34" charset="-122"/>
              <a:ea typeface="微软雅黑" panose="020B0503020204020204" pitchFamily="34" charset="-122"/>
            </a:endParaRPr>
          </a:p>
          <a:p>
            <a:pPr>
              <a:spcAft>
                <a:spcPts val="600"/>
              </a:spcAft>
            </a:pPr>
            <a:r>
              <a:rPr lang="zh-CN" altLang="en-US" sz="1800" b="1" i="0" dirty="0">
                <a:effectLst/>
                <a:latin typeface="微软雅黑" panose="020B0503020204020204" pitchFamily="34" charset="-122"/>
                <a:ea typeface="微软雅黑" panose="020B0503020204020204" pitchFamily="34" charset="-122"/>
              </a:rPr>
              <a:t>目标</a:t>
            </a:r>
            <a:r>
              <a:rPr lang="zh-CN" altLang="en-US" sz="1800" b="1" dirty="0">
                <a:latin typeface="微软雅黑" panose="020B0503020204020204" pitchFamily="34" charset="-122"/>
                <a:ea typeface="微软雅黑" panose="020B0503020204020204" pitchFamily="34" charset="-122"/>
              </a:rPr>
              <a:t>：</a:t>
            </a:r>
            <a:r>
              <a:rPr lang="zh-CN" altLang="en-US" sz="1800" i="0" dirty="0">
                <a:effectLst/>
                <a:latin typeface="微软雅黑" panose="020B0503020204020204" pitchFamily="34" charset="-122"/>
                <a:ea typeface="微软雅黑" panose="020B0503020204020204" pitchFamily="34" charset="-122"/>
              </a:rPr>
              <a:t>根据计算图中算子依赖关系，确定算子调度序列，尽可能将序列中的算子并行执行，提高计算资源的利用率。</a:t>
            </a:r>
            <a:endParaRPr lang="en-US" altLang="zh-CN" sz="1800" i="0" dirty="0">
              <a:effectLst/>
              <a:latin typeface="微软雅黑" panose="020B0503020204020204" pitchFamily="34" charset="-122"/>
              <a:ea typeface="微软雅黑" panose="020B0503020204020204" pitchFamily="34" charset="-122"/>
            </a:endParaRPr>
          </a:p>
          <a:p>
            <a:pPr>
              <a:spcAft>
                <a:spcPts val="600"/>
              </a:spcAft>
            </a:pPr>
            <a:r>
              <a:rPr lang="zh-CN" altLang="en-US" sz="1800" b="1" i="0" dirty="0">
                <a:effectLst/>
                <a:latin typeface="微软雅黑" panose="020B0503020204020204" pitchFamily="34" charset="-122"/>
                <a:ea typeface="微软雅黑" panose="020B0503020204020204" pitchFamily="34" charset="-122"/>
              </a:rPr>
              <a:t>问题抽象：</a:t>
            </a:r>
            <a:r>
              <a:rPr lang="zh-CN" altLang="en-US" sz="1800" i="0" dirty="0">
                <a:effectLst/>
                <a:latin typeface="微软雅黑" panose="020B0503020204020204" pitchFamily="34" charset="-122"/>
                <a:ea typeface="微软雅黑" panose="020B0503020204020204" pitchFamily="34" charset="-122"/>
              </a:rPr>
              <a:t>计算图中依赖边和算子构成了一张</a:t>
            </a:r>
            <a:r>
              <a:rPr lang="zh-CN" altLang="en-US" sz="1800" b="1" i="0" dirty="0">
                <a:effectLst/>
                <a:latin typeface="微软雅黑" panose="020B0503020204020204" pitchFamily="34" charset="-122"/>
                <a:ea typeface="微软雅黑" panose="020B0503020204020204" pitchFamily="34" charset="-122"/>
              </a:rPr>
              <a:t>有向无环图</a:t>
            </a:r>
            <a:r>
              <a:rPr lang="en-US" altLang="zh-CN" sz="1800" i="0" dirty="0">
                <a:effectLst/>
                <a:latin typeface="微软雅黑" panose="020B0503020204020204" pitchFamily="34" charset="-122"/>
                <a:ea typeface="微软雅黑" panose="020B0503020204020204" pitchFamily="34" charset="-122"/>
              </a:rPr>
              <a:t>(Directed Acyclic Graph)</a:t>
            </a:r>
            <a:r>
              <a:rPr lang="zh-CN" altLang="en-US" sz="1800" i="0" dirty="0">
                <a:effectLst/>
                <a:latin typeface="微软雅黑" panose="020B0503020204020204" pitchFamily="34" charset="-122"/>
                <a:ea typeface="微软雅黑" panose="020B0503020204020204" pitchFamily="34" charset="-122"/>
              </a:rPr>
              <a:t>，要求算子按照一定的顺序排列发送给计算资源执行。</a:t>
            </a:r>
            <a:endParaRPr lang="en-US" altLang="zh-CN" sz="1800" i="0" dirty="0">
              <a:effectLst/>
              <a:latin typeface="微软雅黑" panose="020B0503020204020204" pitchFamily="34" charset="-122"/>
              <a:ea typeface="微软雅黑" panose="020B0503020204020204" pitchFamily="34" charset="-122"/>
            </a:endParaRPr>
          </a:p>
          <a:p>
            <a:pPr>
              <a:spcAft>
                <a:spcPts val="600"/>
              </a:spcAft>
            </a:pPr>
            <a:r>
              <a:rPr lang="zh-CN" altLang="en-US" sz="1800" b="1" i="0" dirty="0">
                <a:effectLst/>
                <a:latin typeface="微软雅黑" panose="020B0503020204020204" pitchFamily="34" charset="-122"/>
                <a:ea typeface="微软雅黑" panose="020B0503020204020204" pitchFamily="34" charset="-122"/>
              </a:rPr>
              <a:t>方法：</a:t>
            </a:r>
            <a:r>
              <a:rPr lang="zh-CN" altLang="en-US" sz="1800" i="0" dirty="0">
                <a:effectLst/>
                <a:latin typeface="微软雅黑" panose="020B0503020204020204" pitchFamily="34" charset="-122"/>
                <a:ea typeface="微软雅黑" panose="020B0503020204020204" pitchFamily="34" charset="-122"/>
              </a:rPr>
              <a:t>使用</a:t>
            </a:r>
            <a:r>
              <a:rPr lang="zh-CN" altLang="en-US" sz="1800" b="1" i="0" dirty="0">
                <a:effectLst/>
                <a:latin typeface="微软雅黑" panose="020B0503020204020204" pitchFamily="34" charset="-122"/>
                <a:ea typeface="微软雅黑" panose="020B0503020204020204" pitchFamily="34" charset="-122"/>
              </a:rPr>
              <a:t>拓扑排序</a:t>
            </a:r>
            <a:r>
              <a:rPr lang="zh-CN" altLang="en-US" sz="1800" i="0" dirty="0">
                <a:effectLst/>
                <a:latin typeface="微软雅黑" panose="020B0503020204020204" pitchFamily="34" charset="-122"/>
                <a:ea typeface="微软雅黑" panose="020B0503020204020204" pitchFamily="34" charset="-122"/>
              </a:rPr>
              <a:t>来得到线性的序列。</a:t>
            </a:r>
          </a:p>
        </p:txBody>
      </p:sp>
    </p:spTree>
    <p:extLst>
      <p:ext uri="{BB962C8B-B14F-4D97-AF65-F5344CB8AC3E}">
        <p14:creationId xmlns:p14="http://schemas.microsoft.com/office/powerpoint/2010/main" val="985678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597735" y="-92939"/>
            <a:ext cx="7886700" cy="1325563"/>
          </a:xfrm>
        </p:spPr>
        <p:txBody>
          <a:bodyPr/>
          <a:lstStyle/>
          <a:p>
            <a:r>
              <a:rPr lang="zh-CN" altLang="en-US" dirty="0">
                <a:latin typeface="微软雅黑" panose="020B0503020204020204" pitchFamily="34" charset="-122"/>
                <a:ea typeface="微软雅黑" panose="020B0503020204020204" pitchFamily="34" charset="-122"/>
              </a:rPr>
              <a:t>拓扑排序</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454043" y="934323"/>
            <a:ext cx="7886700" cy="1966508"/>
          </a:xfrm>
        </p:spPr>
        <p:txBody>
          <a:bodyPr>
            <a:noAutofit/>
          </a:bodyPr>
          <a:lstStyle/>
          <a:p>
            <a:pPr>
              <a:lnSpc>
                <a:spcPct val="100000"/>
              </a:lnSpc>
            </a:pPr>
            <a:r>
              <a:rPr lang="zh-CN" altLang="en-US" sz="1600" b="1" dirty="0">
                <a:latin typeface="微软雅黑" panose="020B0503020204020204" pitchFamily="34" charset="-122"/>
                <a:ea typeface="微软雅黑" panose="020B0503020204020204" pitchFamily="34" charset="-122"/>
              </a:rPr>
              <a:t>图论背景知识：</a:t>
            </a:r>
            <a:endParaRPr lang="en-US" altLang="zh-CN" sz="1600" b="1" dirty="0">
              <a:latin typeface="微软雅黑" panose="020B0503020204020204" pitchFamily="34" charset="-122"/>
              <a:ea typeface="微软雅黑" panose="020B0503020204020204" pitchFamily="34" charset="-122"/>
            </a:endParaRPr>
          </a:p>
          <a:p>
            <a:pPr lvl="1">
              <a:lnSpc>
                <a:spcPct val="100000"/>
              </a:lnSpc>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rPr>
              <a:t>入度：</a:t>
            </a:r>
            <a:r>
              <a:rPr lang="zh-CN" altLang="en-US" sz="1400" dirty="0">
                <a:latin typeface="微软雅黑" panose="020B0503020204020204" pitchFamily="34" charset="-122"/>
                <a:ea typeface="微软雅黑" panose="020B0503020204020204" pitchFamily="34" charset="-122"/>
              </a:rPr>
              <a:t>有向图中某点作为图中边的终点的次数之和。</a:t>
            </a:r>
            <a:endParaRPr lang="en-US" altLang="zh-CN" sz="1400" dirty="0">
              <a:latin typeface="微软雅黑" panose="020B0503020204020204" pitchFamily="34" charset="-122"/>
              <a:ea typeface="微软雅黑" panose="020B0503020204020204" pitchFamily="34" charset="-122"/>
            </a:endParaRPr>
          </a:p>
          <a:p>
            <a:pPr lvl="1">
              <a:lnSpc>
                <a:spcPct val="100000"/>
              </a:lnSpc>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rPr>
              <a:t>删除节点：</a:t>
            </a:r>
            <a:r>
              <a:rPr lang="zh-CN" altLang="en-US" sz="1400" dirty="0">
                <a:latin typeface="微软雅黑" panose="020B0503020204020204" pitchFamily="34" charset="-122"/>
                <a:ea typeface="微软雅黑" panose="020B0503020204020204" pitchFamily="34" charset="-122"/>
              </a:rPr>
              <a:t>从图中删除节点，并删除所有与该节点连接的边。</a:t>
            </a:r>
            <a:endParaRPr lang="en-US" altLang="zh-CN" sz="1400" dirty="0">
              <a:latin typeface="微软雅黑" panose="020B0503020204020204" pitchFamily="34" charset="-122"/>
              <a:ea typeface="微软雅黑" panose="020B0503020204020204" pitchFamily="34" charset="-122"/>
            </a:endParaRPr>
          </a:p>
          <a:p>
            <a:pPr>
              <a:lnSpc>
                <a:spcPct val="100000"/>
              </a:lnSpc>
            </a:pPr>
            <a:r>
              <a:rPr lang="zh-CN" altLang="en-US" sz="1600" b="1" dirty="0">
                <a:latin typeface="微软雅黑" panose="020B0503020204020204" pitchFamily="34" charset="-122"/>
                <a:ea typeface="微软雅黑" panose="020B0503020204020204" pitchFamily="34" charset="-122"/>
              </a:rPr>
              <a:t>拓扑排序过程：</a:t>
            </a:r>
            <a:r>
              <a:rPr lang="zh-CN" altLang="en-US" sz="1600" dirty="0">
                <a:latin typeface="微软雅黑" panose="020B0503020204020204" pitchFamily="34" charset="-122"/>
                <a:ea typeface="微软雅黑" panose="020B0503020204020204" pitchFamily="34" charset="-122"/>
              </a:rPr>
              <a:t>定义一空队列，不断循环将入度为</a:t>
            </a:r>
            <a:r>
              <a:rPr lang="en-US" altLang="zh-CN" sz="1600" dirty="0">
                <a:latin typeface="微软雅黑" panose="020B0503020204020204" pitchFamily="34" charset="-122"/>
                <a:ea typeface="微软雅黑" panose="020B0503020204020204" pitchFamily="34" charset="-122"/>
              </a:rPr>
              <a:t>0</a:t>
            </a:r>
            <a:r>
              <a:rPr lang="zh-CN" altLang="en-US" sz="1600" dirty="0">
                <a:latin typeface="微软雅黑" panose="020B0503020204020204" pitchFamily="34" charset="-122"/>
                <a:ea typeface="微软雅黑" panose="020B0503020204020204" pitchFamily="34" charset="-122"/>
              </a:rPr>
              <a:t>的节点取出放入队列中并从图中删除，直至所有有向无环图中的节点都被删除并加入到队列中，所得到的队列即为该图的一个拓扑排序序列。</a:t>
            </a:r>
          </a:p>
        </p:txBody>
      </p:sp>
      <p:pic>
        <p:nvPicPr>
          <p:cNvPr id="5" name="图形 4">
            <a:extLst>
              <a:ext uri="{FF2B5EF4-FFF2-40B4-BE49-F238E27FC236}">
                <a16:creationId xmlns:a16="http://schemas.microsoft.com/office/drawing/2014/main" id="{A3C68078-7041-077C-7C49-A76C19A97F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3432" y="2670370"/>
            <a:ext cx="5864352" cy="2067289"/>
          </a:xfrm>
          <a:prstGeom prst="rect">
            <a:avLst/>
          </a:prstGeom>
        </p:spPr>
      </p:pic>
      <p:sp>
        <p:nvSpPr>
          <p:cNvPr id="7" name="文本框 6">
            <a:extLst>
              <a:ext uri="{FF2B5EF4-FFF2-40B4-BE49-F238E27FC236}">
                <a16:creationId xmlns:a16="http://schemas.microsoft.com/office/drawing/2014/main" id="{2B336185-CB13-8F7E-5CDB-E30A814654BA}"/>
              </a:ext>
            </a:extLst>
          </p:cNvPr>
          <p:cNvSpPr txBox="1"/>
          <p:nvPr/>
        </p:nvSpPr>
        <p:spPr>
          <a:xfrm>
            <a:off x="597735" y="4585013"/>
            <a:ext cx="7743008" cy="2031325"/>
          </a:xfrm>
          <a:prstGeom prst="rect">
            <a:avLst/>
          </a:prstGeom>
          <a:noFill/>
        </p:spPr>
        <p:txBody>
          <a:bodyPr wrap="square" rtlCol="0">
            <a:spAutoFit/>
          </a:bodyPr>
          <a:lstStyle/>
          <a:p>
            <a:r>
              <a:rPr lang="zh-CN" altLang="en-US" sz="1400" b="1" i="0" dirty="0">
                <a:effectLst/>
                <a:latin typeface="微软雅黑" panose="020B0503020204020204" pitchFamily="34" charset="-122"/>
                <a:ea typeface="微软雅黑" panose="020B0503020204020204" pitchFamily="34" charset="-122"/>
              </a:rPr>
              <a:t>拓扑排序示例：</a:t>
            </a:r>
            <a:endParaRPr lang="en-US" altLang="zh-CN" sz="1400" b="1" i="0" dirty="0">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b="0" i="0" dirty="0">
                <a:effectLst/>
                <a:latin typeface="微软雅黑" panose="020B0503020204020204" pitchFamily="34" charset="-122"/>
                <a:ea typeface="微软雅黑" panose="020B0503020204020204" pitchFamily="34" charset="-122"/>
              </a:rPr>
              <a:t>将入度为</a:t>
            </a:r>
            <a:r>
              <a:rPr lang="en-US" altLang="zh-CN" sz="1400" b="0" i="0" dirty="0">
                <a:effectLst/>
                <a:latin typeface="微软雅黑" panose="020B0503020204020204" pitchFamily="34" charset="-122"/>
                <a:ea typeface="微软雅黑" panose="020B0503020204020204" pitchFamily="34" charset="-122"/>
              </a:rPr>
              <a:t>0</a:t>
            </a:r>
            <a:r>
              <a:rPr lang="zh-CN" altLang="en-US" sz="1400" b="0" i="0" dirty="0">
                <a:effectLst/>
                <a:latin typeface="微软雅黑" panose="020B0503020204020204" pitchFamily="34" charset="-122"/>
                <a:ea typeface="微软雅黑" panose="020B0503020204020204" pitchFamily="34" charset="-122"/>
              </a:rPr>
              <a:t>的</a:t>
            </a:r>
            <a:r>
              <a:rPr lang="en-US" altLang="zh-CN" sz="1400" b="0" i="0" dirty="0" err="1">
                <a:effectLst/>
                <a:latin typeface="微软雅黑" panose="020B0503020204020204" pitchFamily="34" charset="-122"/>
                <a:ea typeface="微软雅黑" panose="020B0503020204020204" pitchFamily="34" charset="-122"/>
              </a:rPr>
              <a:t>a,b</a:t>
            </a:r>
            <a:r>
              <a:rPr lang="zh-CN" altLang="en-US" sz="1400" b="0" i="0" dirty="0">
                <a:effectLst/>
                <a:latin typeface="微软雅黑" panose="020B0503020204020204" pitchFamily="34" charset="-122"/>
                <a:ea typeface="微软雅黑" panose="020B0503020204020204" pitchFamily="34" charset="-122"/>
              </a:rPr>
              <a:t>节点从图中删除并放入到队列中，此时有向无环图中</a:t>
            </a:r>
            <a:r>
              <a:rPr lang="en-US" altLang="zh-CN" sz="1400" b="0" i="0" dirty="0" err="1">
                <a:effectLst/>
                <a:latin typeface="微软雅黑" panose="020B0503020204020204" pitchFamily="34" charset="-122"/>
                <a:ea typeface="微软雅黑" panose="020B0503020204020204" pitchFamily="34" charset="-122"/>
              </a:rPr>
              <a:t>c,d</a:t>
            </a:r>
            <a:r>
              <a:rPr lang="zh-CN" altLang="en-US" sz="1400" b="0" i="0" dirty="0">
                <a:effectLst/>
                <a:latin typeface="微软雅黑" panose="020B0503020204020204" pitchFamily="34" charset="-122"/>
                <a:ea typeface="微软雅黑" panose="020B0503020204020204" pitchFamily="34" charset="-122"/>
              </a:rPr>
              <a:t>的入度需要减</a:t>
            </a:r>
            <a:r>
              <a:rPr lang="en-US" altLang="zh-CN" sz="1400" b="0" i="0" dirty="0">
                <a:effectLst/>
                <a:latin typeface="微软雅黑" panose="020B0503020204020204" pitchFamily="34" charset="-122"/>
                <a:ea typeface="微软雅黑" panose="020B0503020204020204" pitchFamily="34" charset="-122"/>
              </a:rPr>
              <a:t>1</a:t>
            </a:r>
            <a:r>
              <a:rPr lang="zh-CN" altLang="en-US" sz="1400" b="0" i="0" dirty="0">
                <a:effectLst/>
                <a:latin typeface="微软雅黑" panose="020B0503020204020204" pitchFamily="34" charset="-122"/>
                <a:ea typeface="微软雅黑" panose="020B0503020204020204" pitchFamily="34" charset="-122"/>
              </a:rPr>
              <a:t>，得到新的入度信息</a:t>
            </a:r>
            <a:r>
              <a:rPr lang="en-US" altLang="zh-CN" sz="1400" b="0" i="0" dirty="0">
                <a:effectLst/>
                <a:latin typeface="微软雅黑" panose="020B0503020204020204" pitchFamily="34" charset="-122"/>
                <a:ea typeface="微软雅黑" panose="020B0503020204020204" pitchFamily="34" charset="-122"/>
              </a:rPr>
              <a:t>(c:0, d:1, e:1)</a:t>
            </a:r>
            <a:r>
              <a:rPr lang="zh-CN" altLang="en-US" sz="1400" b="0" i="0" dirty="0">
                <a:effectLst/>
                <a:latin typeface="微软雅黑" panose="020B0503020204020204" pitchFamily="34" charset="-122"/>
                <a:ea typeface="微软雅黑" panose="020B0503020204020204" pitchFamily="34" charset="-122"/>
              </a:rPr>
              <a:t>；</a:t>
            </a:r>
            <a:endParaRPr lang="en-US" altLang="zh-CN" sz="1400" b="0" i="0" dirty="0">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b="0" i="0" dirty="0">
                <a:effectLst/>
                <a:latin typeface="微软雅黑" panose="020B0503020204020204" pitchFamily="34" charset="-122"/>
                <a:ea typeface="微软雅黑" panose="020B0503020204020204" pitchFamily="34" charset="-122"/>
              </a:rPr>
              <a:t>将入度为</a:t>
            </a:r>
            <a:r>
              <a:rPr lang="en-US" altLang="zh-CN" sz="1400" b="0" i="0" dirty="0">
                <a:effectLst/>
                <a:latin typeface="微软雅黑" panose="020B0503020204020204" pitchFamily="34" charset="-122"/>
                <a:ea typeface="微软雅黑" panose="020B0503020204020204" pitchFamily="34" charset="-122"/>
              </a:rPr>
              <a:t>0</a:t>
            </a:r>
            <a:r>
              <a:rPr lang="zh-CN" altLang="en-US" sz="1400" b="0" i="0" dirty="0">
                <a:effectLst/>
                <a:latin typeface="微软雅黑" panose="020B0503020204020204" pitchFamily="34" charset="-122"/>
                <a:ea typeface="微软雅黑" panose="020B0503020204020204" pitchFamily="34" charset="-122"/>
              </a:rPr>
              <a:t>的</a:t>
            </a:r>
            <a:r>
              <a:rPr lang="en-US" altLang="zh-CN" sz="1400" b="0" i="0" dirty="0">
                <a:effectLst/>
                <a:latin typeface="微软雅黑" panose="020B0503020204020204" pitchFamily="34" charset="-122"/>
                <a:ea typeface="微软雅黑" panose="020B0503020204020204" pitchFamily="34" charset="-122"/>
              </a:rPr>
              <a:t>c</a:t>
            </a:r>
            <a:r>
              <a:rPr lang="zh-CN" altLang="en-US" sz="1400" b="0" i="0" dirty="0">
                <a:effectLst/>
                <a:latin typeface="微软雅黑" panose="020B0503020204020204" pitchFamily="34" charset="-122"/>
                <a:ea typeface="微软雅黑" panose="020B0503020204020204" pitchFamily="34" charset="-122"/>
              </a:rPr>
              <a:t>节点从图中删除并放入到队列中，此时有向无环图中</a:t>
            </a:r>
            <a:r>
              <a:rPr lang="en-US" altLang="zh-CN" sz="1400" b="0" i="0" dirty="0">
                <a:effectLst/>
                <a:latin typeface="微软雅黑" panose="020B0503020204020204" pitchFamily="34" charset="-122"/>
                <a:ea typeface="微软雅黑" panose="020B0503020204020204" pitchFamily="34" charset="-122"/>
              </a:rPr>
              <a:t>d</a:t>
            </a:r>
            <a:r>
              <a:rPr lang="zh-CN" altLang="en-US" sz="1400" b="0" i="0" dirty="0">
                <a:effectLst/>
                <a:latin typeface="微软雅黑" panose="020B0503020204020204" pitchFamily="34" charset="-122"/>
                <a:ea typeface="微软雅黑" panose="020B0503020204020204" pitchFamily="34" charset="-122"/>
              </a:rPr>
              <a:t>的入度需要减</a:t>
            </a:r>
            <a:r>
              <a:rPr lang="en-US" altLang="zh-CN" sz="1400" b="0" i="0" dirty="0">
                <a:effectLst/>
                <a:latin typeface="微软雅黑" panose="020B0503020204020204" pitchFamily="34" charset="-122"/>
                <a:ea typeface="微软雅黑" panose="020B0503020204020204" pitchFamily="34" charset="-122"/>
              </a:rPr>
              <a:t>1</a:t>
            </a:r>
            <a:r>
              <a:rPr lang="zh-CN" altLang="en-US" sz="1400" b="0" i="0" dirty="0">
                <a:effectLst/>
                <a:latin typeface="微软雅黑" panose="020B0503020204020204" pitchFamily="34" charset="-122"/>
                <a:ea typeface="微软雅黑" panose="020B0503020204020204" pitchFamily="34" charset="-122"/>
              </a:rPr>
              <a:t>，得到新的入度信息</a:t>
            </a:r>
            <a:r>
              <a:rPr lang="en-US" altLang="zh-CN" sz="1400" b="0" i="0" dirty="0">
                <a:effectLst/>
                <a:latin typeface="微软雅黑" panose="020B0503020204020204" pitchFamily="34" charset="-122"/>
                <a:ea typeface="微软雅黑" panose="020B0503020204020204" pitchFamily="34" charset="-122"/>
              </a:rPr>
              <a:t>(d:0, e:1)</a:t>
            </a:r>
            <a:r>
              <a:rPr lang="zh-CN" altLang="en-US" sz="1400" b="0" i="0" dirty="0">
                <a:effectLst/>
                <a:latin typeface="微软雅黑" panose="020B0503020204020204" pitchFamily="34" charset="-122"/>
                <a:ea typeface="微软雅黑" panose="020B0503020204020204" pitchFamily="34" charset="-122"/>
              </a:rPr>
              <a:t>；</a:t>
            </a:r>
            <a:endParaRPr lang="en-US" altLang="zh-CN" sz="1400" b="0" i="0" dirty="0">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b="0" i="0" dirty="0">
                <a:effectLst/>
                <a:latin typeface="微软雅黑" panose="020B0503020204020204" pitchFamily="34" charset="-122"/>
                <a:ea typeface="微软雅黑" panose="020B0503020204020204" pitchFamily="34" charset="-122"/>
              </a:rPr>
              <a:t>将入度为</a:t>
            </a:r>
            <a:r>
              <a:rPr lang="en-US" altLang="zh-CN" sz="1400" b="0" i="0" dirty="0">
                <a:effectLst/>
                <a:latin typeface="微软雅黑" panose="020B0503020204020204" pitchFamily="34" charset="-122"/>
                <a:ea typeface="微软雅黑" panose="020B0503020204020204" pitchFamily="34" charset="-122"/>
              </a:rPr>
              <a:t>0</a:t>
            </a:r>
            <a:r>
              <a:rPr lang="zh-CN" altLang="en-US" sz="1400" b="0" i="0" dirty="0">
                <a:effectLst/>
                <a:latin typeface="微软雅黑" panose="020B0503020204020204" pitchFamily="34" charset="-122"/>
                <a:ea typeface="微软雅黑" panose="020B0503020204020204" pitchFamily="34" charset="-122"/>
              </a:rPr>
              <a:t>的</a:t>
            </a:r>
            <a:r>
              <a:rPr lang="en-US" altLang="zh-CN" sz="1400" b="0" i="0" dirty="0">
                <a:effectLst/>
                <a:latin typeface="微软雅黑" panose="020B0503020204020204" pitchFamily="34" charset="-122"/>
                <a:ea typeface="微软雅黑" panose="020B0503020204020204" pitchFamily="34" charset="-122"/>
              </a:rPr>
              <a:t>d</a:t>
            </a:r>
            <a:r>
              <a:rPr lang="zh-CN" altLang="en-US" sz="1400" b="0" i="0" dirty="0">
                <a:effectLst/>
                <a:latin typeface="微软雅黑" panose="020B0503020204020204" pitchFamily="34" charset="-122"/>
                <a:ea typeface="微软雅黑" panose="020B0503020204020204" pitchFamily="34" charset="-122"/>
              </a:rPr>
              <a:t>节点从图中删除并放入到队列中，此时有向无环图中</a:t>
            </a:r>
            <a:r>
              <a:rPr lang="en-US" altLang="zh-CN" sz="1400" b="0" i="0" dirty="0">
                <a:effectLst/>
                <a:latin typeface="微软雅黑" panose="020B0503020204020204" pitchFamily="34" charset="-122"/>
                <a:ea typeface="微软雅黑" panose="020B0503020204020204" pitchFamily="34" charset="-122"/>
              </a:rPr>
              <a:t>e</a:t>
            </a:r>
            <a:r>
              <a:rPr lang="zh-CN" altLang="en-US" sz="1400" b="0" i="0" dirty="0">
                <a:effectLst/>
                <a:latin typeface="微软雅黑" panose="020B0503020204020204" pitchFamily="34" charset="-122"/>
                <a:ea typeface="微软雅黑" panose="020B0503020204020204" pitchFamily="34" charset="-122"/>
              </a:rPr>
              <a:t>的入度需要减</a:t>
            </a:r>
            <a:r>
              <a:rPr lang="en-US" altLang="zh-CN" sz="1400" b="0" i="0" dirty="0">
                <a:effectLst/>
                <a:latin typeface="微软雅黑" panose="020B0503020204020204" pitchFamily="34" charset="-122"/>
                <a:ea typeface="微软雅黑" panose="020B0503020204020204" pitchFamily="34" charset="-122"/>
              </a:rPr>
              <a:t>1</a:t>
            </a:r>
            <a:r>
              <a:rPr lang="zh-CN" altLang="en-US" sz="1400" b="0" i="0" dirty="0">
                <a:effectLst/>
                <a:latin typeface="微软雅黑" panose="020B0503020204020204" pitchFamily="34" charset="-122"/>
                <a:ea typeface="微软雅黑" panose="020B0503020204020204" pitchFamily="34" charset="-122"/>
              </a:rPr>
              <a:t>，得到新的入度信息</a:t>
            </a:r>
            <a:r>
              <a:rPr lang="en-US" altLang="zh-CN" sz="1400" b="0" i="0" dirty="0">
                <a:effectLst/>
                <a:latin typeface="微软雅黑" panose="020B0503020204020204" pitchFamily="34" charset="-122"/>
                <a:ea typeface="微软雅黑" panose="020B0503020204020204" pitchFamily="34" charset="-122"/>
              </a:rPr>
              <a:t>(e:0)</a:t>
            </a:r>
            <a:r>
              <a:rPr lang="zh-CN" altLang="en-US" sz="1400" b="0" i="0" dirty="0">
                <a:effectLst/>
                <a:latin typeface="微软雅黑" panose="020B0503020204020204" pitchFamily="34" charset="-122"/>
                <a:ea typeface="微软雅黑" panose="020B0503020204020204" pitchFamily="34" charset="-122"/>
              </a:rPr>
              <a:t>；</a:t>
            </a:r>
            <a:endParaRPr lang="en-US" altLang="zh-CN" sz="1400" b="0" i="0" dirty="0">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b="0" i="0" dirty="0">
                <a:effectLst/>
                <a:latin typeface="微软雅黑" panose="020B0503020204020204" pitchFamily="34" charset="-122"/>
                <a:ea typeface="微软雅黑" panose="020B0503020204020204" pitchFamily="34" charset="-122"/>
              </a:rPr>
              <a:t>将入度为</a:t>
            </a:r>
            <a:r>
              <a:rPr lang="en-US" altLang="zh-CN" sz="1400" b="0" i="0" dirty="0">
                <a:effectLst/>
                <a:latin typeface="微软雅黑" panose="020B0503020204020204" pitchFamily="34" charset="-122"/>
                <a:ea typeface="微软雅黑" panose="020B0503020204020204" pitchFamily="34" charset="-122"/>
              </a:rPr>
              <a:t>0</a:t>
            </a:r>
            <a:r>
              <a:rPr lang="zh-CN" altLang="en-US" sz="1400" b="0" i="0" dirty="0">
                <a:effectLst/>
                <a:latin typeface="微软雅黑" panose="020B0503020204020204" pitchFamily="34" charset="-122"/>
                <a:ea typeface="微软雅黑" panose="020B0503020204020204" pitchFamily="34" charset="-122"/>
              </a:rPr>
              <a:t>的</a:t>
            </a:r>
            <a:r>
              <a:rPr lang="en-US" altLang="zh-CN" sz="1400" b="0" i="0" dirty="0">
                <a:effectLst/>
                <a:latin typeface="微软雅黑" panose="020B0503020204020204" pitchFamily="34" charset="-122"/>
                <a:ea typeface="微软雅黑" panose="020B0503020204020204" pitchFamily="34" charset="-122"/>
              </a:rPr>
              <a:t>e</a:t>
            </a:r>
            <a:r>
              <a:rPr lang="zh-CN" altLang="en-US" sz="1400" b="0" i="0" dirty="0">
                <a:effectLst/>
                <a:latin typeface="微软雅黑" panose="020B0503020204020204" pitchFamily="34" charset="-122"/>
                <a:ea typeface="微软雅黑" panose="020B0503020204020204" pitchFamily="34" charset="-122"/>
              </a:rPr>
              <a:t>节点从图中删除并放入到队列中，此时有向无环图中所有节点均被删除，排序结束。</a:t>
            </a:r>
            <a:endParaRPr lang="en-US" altLang="zh-CN" sz="1400" b="0" i="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336528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串行与并行</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563336" y="1644970"/>
            <a:ext cx="7886700" cy="1868940"/>
          </a:xfrm>
        </p:spPr>
        <p:txBody>
          <a:bodyPr>
            <a:noAutofit/>
          </a:bodyPr>
          <a:lstStyle/>
          <a:p>
            <a:pPr>
              <a:spcAft>
                <a:spcPts val="600"/>
              </a:spcAft>
            </a:pPr>
            <a:r>
              <a:rPr lang="zh-CN" altLang="en-US" sz="1800" i="0" dirty="0">
                <a:effectLst/>
                <a:latin typeface="微软雅黑" panose="020B0503020204020204" pitchFamily="34" charset="-122"/>
                <a:ea typeface="微软雅黑" panose="020B0503020204020204" pitchFamily="34" charset="-122"/>
              </a:rPr>
              <a:t>根据任务队列的执行顺序，计算图的任务调度队列分为以下两种：</a:t>
            </a:r>
          </a:p>
          <a:p>
            <a:pPr lvl="1">
              <a:spcAft>
                <a:spcPts val="600"/>
              </a:spcAft>
              <a:buFont typeface="Wingdings" panose="05000000000000000000" pitchFamily="2" charset="2"/>
              <a:buChar char="Ø"/>
            </a:pPr>
            <a:r>
              <a:rPr lang="zh-CN" altLang="en-US" sz="1600" b="1" i="0" dirty="0">
                <a:effectLst/>
                <a:latin typeface="微软雅黑" panose="020B0503020204020204" pitchFamily="34" charset="-122"/>
                <a:ea typeface="微软雅黑" panose="020B0503020204020204" pitchFamily="34" charset="-122"/>
              </a:rPr>
              <a:t>串行：</a:t>
            </a:r>
            <a:r>
              <a:rPr lang="zh-CN" altLang="en-US" sz="1600" i="0" dirty="0">
                <a:effectLst/>
                <a:latin typeface="微软雅黑" panose="020B0503020204020204" pitchFamily="34" charset="-122"/>
                <a:ea typeface="微软雅黑" panose="020B0503020204020204" pitchFamily="34" charset="-122"/>
              </a:rPr>
              <a:t>队列中的任务必须按照顺序进行调度执行直至队列结束；</a:t>
            </a:r>
          </a:p>
          <a:p>
            <a:pPr lvl="1">
              <a:spcAft>
                <a:spcPts val="600"/>
              </a:spcAft>
              <a:buFont typeface="Wingdings" panose="05000000000000000000" pitchFamily="2" charset="2"/>
              <a:buChar char="Ø"/>
            </a:pPr>
            <a:r>
              <a:rPr lang="zh-CN" altLang="en-US" sz="1600" b="1" i="0" dirty="0">
                <a:effectLst/>
                <a:latin typeface="微软雅黑" panose="020B0503020204020204" pitchFamily="34" charset="-122"/>
                <a:ea typeface="微软雅黑" panose="020B0503020204020204" pitchFamily="34" charset="-122"/>
              </a:rPr>
              <a:t>并行：</a:t>
            </a:r>
            <a:r>
              <a:rPr lang="zh-CN" altLang="en-US" sz="1600" i="0" dirty="0">
                <a:effectLst/>
                <a:latin typeface="微软雅黑" panose="020B0503020204020204" pitchFamily="34" charset="-122"/>
                <a:ea typeface="微软雅黑" panose="020B0503020204020204" pitchFamily="34" charset="-122"/>
              </a:rPr>
              <a:t>队列中的任务可以同时进行调度执行，加快执行效率。</a:t>
            </a:r>
            <a:endParaRPr lang="en-US" altLang="zh-CN" sz="1600" i="0" dirty="0">
              <a:effectLst/>
              <a:latin typeface="微软雅黑" panose="020B0503020204020204" pitchFamily="34" charset="-122"/>
              <a:ea typeface="微软雅黑" panose="020B0503020204020204" pitchFamily="34" charset="-122"/>
            </a:endParaRPr>
          </a:p>
          <a:p>
            <a:pPr>
              <a:spcAft>
                <a:spcPts val="600"/>
              </a:spcAft>
            </a:pPr>
            <a:r>
              <a:rPr lang="zh-CN" altLang="en-US" sz="1800" b="1" i="0" dirty="0">
                <a:effectLst/>
                <a:latin typeface="微软雅黑" panose="020B0503020204020204" pitchFamily="34" charset="-122"/>
                <a:ea typeface="微软雅黑" panose="020B0503020204020204" pitchFamily="34" charset="-122"/>
              </a:rPr>
              <a:t>串行场景：</a:t>
            </a:r>
            <a:r>
              <a:rPr lang="zh-CN" altLang="en-US" sz="1800" i="0" dirty="0">
                <a:effectLst/>
                <a:latin typeface="微软雅黑" panose="020B0503020204020204" pitchFamily="34" charset="-122"/>
                <a:ea typeface="微软雅黑" panose="020B0503020204020204" pitchFamily="34" charset="-122"/>
              </a:rPr>
              <a:t>具有</a:t>
            </a:r>
            <a:r>
              <a:rPr lang="zh-CN" altLang="en-US" sz="1800" b="1" i="0" dirty="0">
                <a:effectLst/>
                <a:latin typeface="微软雅黑" panose="020B0503020204020204" pitchFamily="34" charset="-122"/>
                <a:ea typeface="微软雅黑" panose="020B0503020204020204" pitchFamily="34" charset="-122"/>
              </a:rPr>
              <a:t>依赖关系</a:t>
            </a:r>
            <a:r>
              <a:rPr lang="zh-CN" altLang="en-US" sz="1800" i="0" dirty="0">
                <a:effectLst/>
                <a:latin typeface="微软雅黑" panose="020B0503020204020204" pitchFamily="34" charset="-122"/>
                <a:ea typeface="微软雅黑" panose="020B0503020204020204" pitchFamily="34" charset="-122"/>
              </a:rPr>
              <a:t>的算子间任务调度则必定存在执行前后的时间顺序，此时算子的执行队列只能以</a:t>
            </a:r>
            <a:r>
              <a:rPr lang="zh-CN" altLang="en-US" sz="1800" b="1" i="0" dirty="0">
                <a:effectLst/>
                <a:latin typeface="微软雅黑" panose="020B0503020204020204" pitchFamily="34" charset="-122"/>
                <a:ea typeface="微软雅黑" panose="020B0503020204020204" pitchFamily="34" charset="-122"/>
              </a:rPr>
              <a:t>串行</a:t>
            </a:r>
            <a:r>
              <a:rPr lang="zh-CN" altLang="en-US" sz="1800" i="0" dirty="0">
                <a:effectLst/>
                <a:latin typeface="微软雅黑" panose="020B0503020204020204" pitchFamily="34" charset="-122"/>
                <a:ea typeface="微软雅黑" panose="020B0503020204020204" pitchFamily="34" charset="-122"/>
              </a:rPr>
              <a:t>的方式进行调度。</a:t>
            </a:r>
            <a:endParaRPr lang="en-US" altLang="zh-CN" sz="1800" i="0" dirty="0">
              <a:effectLst/>
              <a:latin typeface="微软雅黑" panose="020B0503020204020204" pitchFamily="34" charset="-122"/>
              <a:ea typeface="微软雅黑" panose="020B0503020204020204" pitchFamily="34" charset="-122"/>
            </a:endParaRPr>
          </a:p>
        </p:txBody>
      </p:sp>
      <p:pic>
        <p:nvPicPr>
          <p:cNvPr id="5" name="图形 4">
            <a:extLst>
              <a:ext uri="{FF2B5EF4-FFF2-40B4-BE49-F238E27FC236}">
                <a16:creationId xmlns:a16="http://schemas.microsoft.com/office/drawing/2014/main" id="{2ADCA974-6F18-FD2A-1975-E010A539FE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177" y="3602054"/>
            <a:ext cx="7315200" cy="2776167"/>
          </a:xfrm>
          <a:prstGeom prst="rect">
            <a:avLst/>
          </a:prstGeom>
        </p:spPr>
      </p:pic>
    </p:spTree>
    <p:extLst>
      <p:ext uri="{BB962C8B-B14F-4D97-AF65-F5344CB8AC3E}">
        <p14:creationId xmlns:p14="http://schemas.microsoft.com/office/powerpoint/2010/main" val="42516771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并行场景</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563336" y="1644970"/>
            <a:ext cx="7886700" cy="608374"/>
          </a:xfrm>
        </p:spPr>
        <p:txBody>
          <a:bodyPr>
            <a:noAutofit/>
          </a:bodyPr>
          <a:lstStyle/>
          <a:p>
            <a:pPr>
              <a:spcAft>
                <a:spcPts val="600"/>
              </a:spcAft>
            </a:pPr>
            <a:r>
              <a:rPr lang="zh-CN" altLang="en-US" sz="1800" b="1" dirty="0">
                <a:latin typeface="微软雅黑" panose="020B0503020204020204" pitchFamily="34" charset="-122"/>
                <a:ea typeface="微软雅黑" panose="020B0503020204020204" pitchFamily="34" charset="-122"/>
              </a:rPr>
              <a:t>并行场景：</a:t>
            </a:r>
            <a:r>
              <a:rPr lang="zh-CN" altLang="en-US" sz="1800" i="0" dirty="0">
                <a:effectLst/>
                <a:latin typeface="微软雅黑" panose="020B0503020204020204" pitchFamily="34" charset="-122"/>
                <a:ea typeface="微软雅黑" panose="020B0503020204020204" pitchFamily="34" charset="-122"/>
              </a:rPr>
              <a:t>算子间</a:t>
            </a:r>
            <a:r>
              <a:rPr lang="zh-CN" altLang="en-US" sz="1800" b="1" i="0" dirty="0">
                <a:effectLst/>
                <a:latin typeface="微软雅黑" panose="020B0503020204020204" pitchFamily="34" charset="-122"/>
                <a:ea typeface="微软雅黑" panose="020B0503020204020204" pitchFamily="34" charset="-122"/>
              </a:rPr>
              <a:t>相互独立</a:t>
            </a:r>
            <a:r>
              <a:rPr lang="zh-CN" altLang="en-US" sz="1800" i="0" dirty="0">
                <a:effectLst/>
                <a:latin typeface="微软雅黑" panose="020B0503020204020204" pitchFamily="34" charset="-122"/>
                <a:ea typeface="微软雅黑" panose="020B0503020204020204" pitchFamily="34" charset="-122"/>
              </a:rPr>
              <a:t>可以将两个算子分配到</a:t>
            </a:r>
            <a:r>
              <a:rPr lang="zh-CN" altLang="en-US" sz="1800" b="1" i="0" dirty="0">
                <a:effectLst/>
                <a:latin typeface="微软雅黑" panose="020B0503020204020204" pitchFamily="34" charset="-122"/>
                <a:ea typeface="微软雅黑" panose="020B0503020204020204" pitchFamily="34" charset="-122"/>
              </a:rPr>
              <a:t>两个硬件</a:t>
            </a:r>
            <a:r>
              <a:rPr lang="zh-CN" altLang="en-US" sz="1800" i="0" dirty="0">
                <a:effectLst/>
                <a:latin typeface="微软雅黑" panose="020B0503020204020204" pitchFamily="34" charset="-122"/>
                <a:ea typeface="微软雅黑" panose="020B0503020204020204" pitchFamily="34" charset="-122"/>
              </a:rPr>
              <a:t>上进行</a:t>
            </a:r>
            <a:r>
              <a:rPr lang="zh-CN" altLang="en-US" sz="1800" b="1" i="0" dirty="0">
                <a:effectLst/>
                <a:latin typeface="微软雅黑" panose="020B0503020204020204" pitchFamily="34" charset="-122"/>
                <a:ea typeface="微软雅黑" panose="020B0503020204020204" pitchFamily="34" charset="-122"/>
              </a:rPr>
              <a:t>并行计算</a:t>
            </a:r>
            <a:r>
              <a:rPr lang="zh-CN" altLang="en-US" sz="1800" i="0" dirty="0">
                <a:effectLst/>
                <a:latin typeface="微软雅黑" panose="020B0503020204020204" pitchFamily="34" charset="-122"/>
                <a:ea typeface="微软雅黑" panose="020B0503020204020204" pitchFamily="34" charset="-122"/>
              </a:rPr>
              <a:t>。</a:t>
            </a:r>
          </a:p>
        </p:txBody>
      </p:sp>
      <p:pic>
        <p:nvPicPr>
          <p:cNvPr id="5" name="图形 4">
            <a:extLst>
              <a:ext uri="{FF2B5EF4-FFF2-40B4-BE49-F238E27FC236}">
                <a16:creationId xmlns:a16="http://schemas.microsoft.com/office/drawing/2014/main" id="{0F66FAD1-F4D1-FFA6-F7CB-370E0AE66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4815" y="2198123"/>
            <a:ext cx="7194369" cy="2877747"/>
          </a:xfrm>
          <a:prstGeom prst="rect">
            <a:avLst/>
          </a:prstGeom>
        </p:spPr>
      </p:pic>
      <p:sp>
        <p:nvSpPr>
          <p:cNvPr id="6" name="内容占位符 2">
            <a:extLst>
              <a:ext uri="{FF2B5EF4-FFF2-40B4-BE49-F238E27FC236}">
                <a16:creationId xmlns:a16="http://schemas.microsoft.com/office/drawing/2014/main" id="{EDBD9DA6-3A81-9488-5CAF-265E9B142E68}"/>
              </a:ext>
            </a:extLst>
          </p:cNvPr>
          <p:cNvSpPr txBox="1">
            <a:spLocks/>
          </p:cNvSpPr>
          <p:nvPr/>
        </p:nvSpPr>
        <p:spPr>
          <a:xfrm>
            <a:off x="628650" y="5279116"/>
            <a:ext cx="7886700" cy="11478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ltLang="zh-CN" sz="1800" dirty="0">
                <a:latin typeface="微软雅黑" panose="020B0503020204020204" pitchFamily="34" charset="-122"/>
                <a:ea typeface="微软雅黑" panose="020B0503020204020204" pitchFamily="34" charset="-122"/>
              </a:rPr>
              <a:t>op1</a:t>
            </a:r>
            <a:r>
              <a:rPr lang="zh-CN" altLang="en-US" sz="1800" dirty="0">
                <a:latin typeface="微软雅黑" panose="020B0503020204020204" pitchFamily="34" charset="-122"/>
                <a:ea typeface="微软雅黑" panose="020B0503020204020204" pitchFamily="34" charset="-122"/>
              </a:rPr>
              <a:t>和</a:t>
            </a:r>
            <a:r>
              <a:rPr lang="en-US" altLang="zh-CN" sz="1800" dirty="0">
                <a:latin typeface="微软雅黑" panose="020B0503020204020204" pitchFamily="34" charset="-122"/>
                <a:ea typeface="微软雅黑" panose="020B0503020204020204" pitchFamily="34" charset="-122"/>
              </a:rPr>
              <a:t>op2</a:t>
            </a:r>
            <a:r>
              <a:rPr lang="zh-CN" altLang="en-US" sz="1800" dirty="0">
                <a:latin typeface="微软雅黑" panose="020B0503020204020204" pitchFamily="34" charset="-122"/>
                <a:ea typeface="微软雅黑" panose="020B0503020204020204" pitchFamily="34" charset="-122"/>
              </a:rPr>
              <a:t>之间相互独立，此时可以将两个算子分配到两个硬件上进行并行计算。</a:t>
            </a:r>
            <a:endParaRPr lang="en-US" altLang="zh-CN" sz="1800" dirty="0">
              <a:latin typeface="微软雅黑" panose="020B0503020204020204" pitchFamily="34" charset="-122"/>
              <a:ea typeface="微软雅黑" panose="020B0503020204020204" pitchFamily="34" charset="-122"/>
            </a:endParaRPr>
          </a:p>
          <a:p>
            <a:pPr>
              <a:spcAft>
                <a:spcPts val="600"/>
              </a:spcAft>
            </a:pPr>
            <a:r>
              <a:rPr lang="zh-CN" altLang="en-US" sz="1800" dirty="0">
                <a:latin typeface="微软雅黑" panose="020B0503020204020204" pitchFamily="34" charset="-122"/>
                <a:ea typeface="微软雅黑" panose="020B0503020204020204" pitchFamily="34" charset="-122"/>
              </a:rPr>
              <a:t>对比串行执行，并行计算可以同时利用更多的计算资源来缩短执行时间。</a:t>
            </a:r>
          </a:p>
        </p:txBody>
      </p:sp>
    </p:spTree>
    <p:extLst>
      <p:ext uri="{BB962C8B-B14F-4D97-AF65-F5344CB8AC3E}">
        <p14:creationId xmlns:p14="http://schemas.microsoft.com/office/powerpoint/2010/main" val="40112096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数据载入同步与异步机制</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576399" y="1762535"/>
            <a:ext cx="7886700" cy="3116441"/>
          </a:xfrm>
        </p:spPr>
        <p:txBody>
          <a:bodyPr>
            <a:noAutofit/>
          </a:bodyPr>
          <a:lstStyle/>
          <a:p>
            <a:pPr>
              <a:spcAft>
                <a:spcPts val="600"/>
              </a:spcAft>
            </a:pPr>
            <a:r>
              <a:rPr lang="zh-CN" altLang="en-US" sz="1800" i="0" dirty="0">
                <a:effectLst/>
                <a:latin typeface="微软雅黑" panose="020B0503020204020204" pitchFamily="34" charset="-122"/>
                <a:ea typeface="微软雅黑" panose="020B0503020204020204" pitchFamily="34" charset="-122"/>
              </a:rPr>
              <a:t>一次完整计算图的训练执行过程包含：数据载入、数据预处理、网络训练三个环节。三个环节之间的任务调度是以串行方式进行，每一个环节都有赖于前一个环节的输出。</a:t>
            </a:r>
            <a:endParaRPr lang="en-US" altLang="zh-CN" sz="1800" i="0" dirty="0">
              <a:effectLst/>
              <a:latin typeface="微软雅黑" panose="020B0503020204020204" pitchFamily="34" charset="-122"/>
              <a:ea typeface="微软雅黑" panose="020B0503020204020204" pitchFamily="34" charset="-122"/>
            </a:endParaRPr>
          </a:p>
          <a:p>
            <a:pPr>
              <a:spcAft>
                <a:spcPts val="600"/>
              </a:spcAft>
            </a:pPr>
            <a:r>
              <a:rPr lang="zh-CN" altLang="en-US" sz="1800" i="0" dirty="0">
                <a:effectLst/>
                <a:latin typeface="微软雅黑" panose="020B0503020204020204" pitchFamily="34" charset="-122"/>
                <a:ea typeface="微软雅黑" panose="020B0503020204020204" pitchFamily="34" charset="-122"/>
              </a:rPr>
              <a:t>但计算图的训练是多轮迭代的过程，多轮训练之间的三个环节可以用同步与异步两种机制来进行调度执行。</a:t>
            </a:r>
          </a:p>
          <a:p>
            <a:pPr lvl="1">
              <a:spcAft>
                <a:spcPts val="600"/>
              </a:spcAft>
              <a:buFont typeface="Wingdings" panose="05000000000000000000" pitchFamily="2" charset="2"/>
              <a:buChar char="Ø"/>
            </a:pPr>
            <a:r>
              <a:rPr lang="zh-CN" altLang="en-US" sz="1600" b="1" i="0" dirty="0">
                <a:effectLst/>
                <a:latin typeface="微软雅黑" panose="020B0503020204020204" pitchFamily="34" charset="-122"/>
                <a:ea typeface="微软雅黑" panose="020B0503020204020204" pitchFamily="34" charset="-122"/>
              </a:rPr>
              <a:t>同步：</a:t>
            </a:r>
            <a:r>
              <a:rPr lang="zh-CN" altLang="en-US" sz="1600" i="0" dirty="0">
                <a:effectLst/>
                <a:latin typeface="微软雅黑" panose="020B0503020204020204" pitchFamily="34" charset="-122"/>
                <a:ea typeface="微软雅黑" panose="020B0503020204020204" pitchFamily="34" charset="-122"/>
              </a:rPr>
              <a:t>顺序执行任务，当前任务执行完后会等待后续任务执行情况，任务之间需要等待、协调运行；</a:t>
            </a:r>
          </a:p>
          <a:p>
            <a:pPr lvl="1">
              <a:spcAft>
                <a:spcPts val="600"/>
              </a:spcAft>
              <a:buFont typeface="Wingdings" panose="05000000000000000000" pitchFamily="2" charset="2"/>
              <a:buChar char="Ø"/>
            </a:pPr>
            <a:r>
              <a:rPr lang="zh-CN" altLang="en-US" sz="1600" b="1" i="0" dirty="0">
                <a:effectLst/>
                <a:latin typeface="微软雅黑" panose="020B0503020204020204" pitchFamily="34" charset="-122"/>
                <a:ea typeface="微软雅黑" panose="020B0503020204020204" pitchFamily="34" charset="-122"/>
              </a:rPr>
              <a:t>异步：</a:t>
            </a:r>
            <a:r>
              <a:rPr lang="zh-CN" altLang="en-US" sz="1600" i="0" dirty="0">
                <a:effectLst/>
                <a:latin typeface="微软雅黑" panose="020B0503020204020204" pitchFamily="34" charset="-122"/>
                <a:ea typeface="微软雅黑" panose="020B0503020204020204" pitchFamily="34" charset="-122"/>
              </a:rPr>
              <a:t>当前任务完成后，不需要等待后续任务的执行情况，可继续执行当前任务下一轮迭代。</a:t>
            </a:r>
            <a:endParaRPr lang="en-US" altLang="zh-CN" sz="1600" i="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5800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E2C3C6-E1AF-BEEA-3E1B-850C4CA63123}"/>
              </a:ext>
            </a:extLst>
          </p:cNvPr>
          <p:cNvSpPr>
            <a:spLocks noGrp="1"/>
          </p:cNvSpPr>
          <p:nvPr>
            <p:ph type="title"/>
          </p:nvPr>
        </p:nvSpPr>
        <p:spPr/>
        <p:txBody>
          <a:bodyPr>
            <a:normAutofit/>
          </a:bodyPr>
          <a:lstStyle/>
          <a:p>
            <a:pPr>
              <a:lnSpc>
                <a:spcPct val="100000"/>
              </a:lnSpc>
            </a:pPr>
            <a:r>
              <a:rPr lang="zh-CN" altLang="en-US" sz="3600" dirty="0">
                <a:latin typeface="微软雅黑" panose="020B0503020204020204" pitchFamily="34" charset="-122"/>
                <a:ea typeface="微软雅黑" panose="020B0503020204020204" pitchFamily="34" charset="-122"/>
              </a:rPr>
              <a:t>机器学习框架和相关系统的能力比较</a:t>
            </a:r>
            <a:endParaRPr lang="zh-CN" altLang="en-US" sz="3600" dirty="0"/>
          </a:p>
        </p:txBody>
      </p:sp>
      <p:graphicFrame>
        <p:nvGraphicFramePr>
          <p:cNvPr id="6" name="表格 5">
            <a:extLst>
              <a:ext uri="{FF2B5EF4-FFF2-40B4-BE49-F238E27FC236}">
                <a16:creationId xmlns:a16="http://schemas.microsoft.com/office/drawing/2014/main" id="{D9CA270A-F289-3D79-7385-9D291F3C6485}"/>
              </a:ext>
            </a:extLst>
          </p:cNvPr>
          <p:cNvGraphicFramePr>
            <a:graphicFrameLocks noGrp="1"/>
          </p:cNvGraphicFramePr>
          <p:nvPr>
            <p:extLst>
              <p:ext uri="{D42A27DB-BD31-4B8C-83A1-F6EECF244321}">
                <p14:modId xmlns:p14="http://schemas.microsoft.com/office/powerpoint/2010/main" val="2225612186"/>
              </p:ext>
            </p:extLst>
          </p:nvPr>
        </p:nvGraphicFramePr>
        <p:xfrm>
          <a:off x="582928" y="2113415"/>
          <a:ext cx="7886697" cy="1928356"/>
        </p:xfrm>
        <a:graphic>
          <a:graphicData uri="http://schemas.openxmlformats.org/drawingml/2006/table">
            <a:tbl>
              <a:tblPr>
                <a:tableStyleId>{793D81CF-94F2-401A-BA57-92F5A7B2D0C5}</a:tableStyleId>
              </a:tblPr>
              <a:tblGrid>
                <a:gridCol w="1409155">
                  <a:extLst>
                    <a:ext uri="{9D8B030D-6E8A-4147-A177-3AD203B41FA5}">
                      <a16:colId xmlns:a16="http://schemas.microsoft.com/office/drawing/2014/main" val="2085269187"/>
                    </a:ext>
                  </a:extLst>
                </a:gridCol>
                <a:gridCol w="1077685">
                  <a:extLst>
                    <a:ext uri="{9D8B030D-6E8A-4147-A177-3AD203B41FA5}">
                      <a16:colId xmlns:a16="http://schemas.microsoft.com/office/drawing/2014/main" val="4130062941"/>
                    </a:ext>
                  </a:extLst>
                </a:gridCol>
                <a:gridCol w="1064623">
                  <a:extLst>
                    <a:ext uri="{9D8B030D-6E8A-4147-A177-3AD203B41FA5}">
                      <a16:colId xmlns:a16="http://schemas.microsoft.com/office/drawing/2014/main" val="1593682296"/>
                    </a:ext>
                  </a:extLst>
                </a:gridCol>
                <a:gridCol w="1071155">
                  <a:extLst>
                    <a:ext uri="{9D8B030D-6E8A-4147-A177-3AD203B41FA5}">
                      <a16:colId xmlns:a16="http://schemas.microsoft.com/office/drawing/2014/main" val="1369838464"/>
                    </a:ext>
                  </a:extLst>
                </a:gridCol>
                <a:gridCol w="1221377">
                  <a:extLst>
                    <a:ext uri="{9D8B030D-6E8A-4147-A177-3AD203B41FA5}">
                      <a16:colId xmlns:a16="http://schemas.microsoft.com/office/drawing/2014/main" val="2643248127"/>
                    </a:ext>
                  </a:extLst>
                </a:gridCol>
                <a:gridCol w="916031">
                  <a:extLst>
                    <a:ext uri="{9D8B030D-6E8A-4147-A177-3AD203B41FA5}">
                      <a16:colId xmlns:a16="http://schemas.microsoft.com/office/drawing/2014/main" val="3124543825"/>
                    </a:ext>
                  </a:extLst>
                </a:gridCol>
                <a:gridCol w="1126671">
                  <a:extLst>
                    <a:ext uri="{9D8B030D-6E8A-4147-A177-3AD203B41FA5}">
                      <a16:colId xmlns:a16="http://schemas.microsoft.com/office/drawing/2014/main" val="2109699131"/>
                    </a:ext>
                  </a:extLst>
                </a:gridCol>
              </a:tblGrid>
              <a:tr h="482089">
                <a:tc>
                  <a:txBody>
                    <a:bodyPr/>
                    <a:lstStyle/>
                    <a:p>
                      <a:pPr algn="ctr" fontAlgn="ctr"/>
                      <a:endParaRPr lang="zh-CN" altLang="en-US" sz="1600" b="0" dirty="0">
                        <a:effectLst/>
                        <a:latin typeface="微软雅黑" panose="020B0503020204020204" pitchFamily="34" charset="-122"/>
                        <a:ea typeface="微软雅黑" panose="020B0503020204020204" pitchFamily="34" charset="-122"/>
                      </a:endParaRPr>
                    </a:p>
                  </a:txBody>
                  <a:tcPr anchor="ctr"/>
                </a:tc>
                <a:tc>
                  <a:txBody>
                    <a:bodyPr/>
                    <a:lstStyle/>
                    <a:p>
                      <a:pPr algn="ctr" fontAlgn="ctr"/>
                      <a:r>
                        <a:rPr lang="zh-CN" altLang="en-US" sz="1600" b="0" dirty="0">
                          <a:effectLst/>
                          <a:latin typeface="微软雅黑" panose="020B0503020204020204" pitchFamily="34" charset="-122"/>
                          <a:ea typeface="微软雅黑" panose="020B0503020204020204" pitchFamily="34" charset="-122"/>
                        </a:rPr>
                        <a:t>神经网络</a:t>
                      </a:r>
                    </a:p>
                  </a:txBody>
                  <a:tcPr anchor="ctr"/>
                </a:tc>
                <a:tc>
                  <a:txBody>
                    <a:bodyPr/>
                    <a:lstStyle/>
                    <a:p>
                      <a:pPr algn="ctr" fontAlgn="ctr"/>
                      <a:r>
                        <a:rPr lang="zh-CN" altLang="en-US" sz="1600" b="0" dirty="0">
                          <a:effectLst/>
                          <a:latin typeface="微软雅黑" panose="020B0503020204020204" pitchFamily="34" charset="-122"/>
                          <a:ea typeface="微软雅黑" panose="020B0503020204020204" pitchFamily="34" charset="-122"/>
                        </a:rPr>
                        <a:t>自动微分</a:t>
                      </a:r>
                    </a:p>
                  </a:txBody>
                  <a:tcPr anchor="ctr"/>
                </a:tc>
                <a:tc>
                  <a:txBody>
                    <a:bodyPr/>
                    <a:lstStyle/>
                    <a:p>
                      <a:pPr algn="ctr" fontAlgn="ctr"/>
                      <a:r>
                        <a:rPr lang="zh-CN" altLang="en-US" sz="1600" b="0" dirty="0">
                          <a:effectLst/>
                          <a:latin typeface="微软雅黑" panose="020B0503020204020204" pitchFamily="34" charset="-122"/>
                          <a:ea typeface="微软雅黑" panose="020B0503020204020204" pitchFamily="34" charset="-122"/>
                        </a:rPr>
                        <a:t>数据管理</a:t>
                      </a:r>
                    </a:p>
                  </a:txBody>
                  <a:tcPr anchor="ctr"/>
                </a:tc>
                <a:tc>
                  <a:txBody>
                    <a:bodyPr/>
                    <a:lstStyle/>
                    <a:p>
                      <a:pPr algn="ctr" fontAlgn="ctr"/>
                      <a:r>
                        <a:rPr lang="zh-CN" altLang="en-US" sz="1600" b="0" dirty="0">
                          <a:effectLst/>
                          <a:latin typeface="微软雅黑" panose="020B0503020204020204" pitchFamily="34" charset="-122"/>
                          <a:ea typeface="微软雅黑" panose="020B0503020204020204" pitchFamily="34" charset="-122"/>
                        </a:rPr>
                        <a:t>训练和部署</a:t>
                      </a:r>
                    </a:p>
                  </a:txBody>
                  <a:tcPr anchor="ctr"/>
                </a:tc>
                <a:tc>
                  <a:txBody>
                    <a:bodyPr/>
                    <a:lstStyle/>
                    <a:p>
                      <a:pPr algn="ctr" fontAlgn="ctr"/>
                      <a:r>
                        <a:rPr lang="zh-CN" altLang="en-US" sz="1600" b="0" dirty="0">
                          <a:effectLst/>
                          <a:latin typeface="微软雅黑" panose="020B0503020204020204" pitchFamily="34" charset="-122"/>
                          <a:ea typeface="微软雅黑" panose="020B0503020204020204" pitchFamily="34" charset="-122"/>
                        </a:rPr>
                        <a:t>加速器</a:t>
                      </a:r>
                    </a:p>
                  </a:txBody>
                  <a:tcPr anchor="ctr"/>
                </a:tc>
                <a:tc>
                  <a:txBody>
                    <a:bodyPr/>
                    <a:lstStyle/>
                    <a:p>
                      <a:pPr algn="ctr" fontAlgn="ctr"/>
                      <a:r>
                        <a:rPr lang="zh-CN" altLang="en-US" sz="1600" b="0" dirty="0">
                          <a:effectLst/>
                          <a:latin typeface="微软雅黑" panose="020B0503020204020204" pitchFamily="34" charset="-122"/>
                          <a:ea typeface="微软雅黑" panose="020B0503020204020204" pitchFamily="34" charset="-122"/>
                        </a:rPr>
                        <a:t>分布式</a:t>
                      </a:r>
                    </a:p>
                  </a:txBody>
                  <a:tcPr anchor="ctr"/>
                </a:tc>
                <a:extLst>
                  <a:ext uri="{0D108BD9-81ED-4DB2-BD59-A6C34878D82A}">
                    <a16:rowId xmlns:a16="http://schemas.microsoft.com/office/drawing/2014/main" val="379004526"/>
                  </a:ext>
                </a:extLst>
              </a:tr>
              <a:tr h="482089">
                <a:tc>
                  <a:txBody>
                    <a:bodyPr/>
                    <a:lstStyle/>
                    <a:p>
                      <a:pPr algn="ctr" fontAlgn="ctr"/>
                      <a:r>
                        <a:rPr lang="zh-CN" altLang="en-US" sz="1600" b="0" dirty="0">
                          <a:effectLst/>
                          <a:latin typeface="微软雅黑" panose="020B0503020204020204" pitchFamily="34" charset="-122"/>
                          <a:ea typeface="微软雅黑" panose="020B0503020204020204" pitchFamily="34" charset="-122"/>
                        </a:rPr>
                        <a:t>神经网络库</a:t>
                      </a:r>
                    </a:p>
                  </a:txBody>
                  <a:tcPr anchor="ctr"/>
                </a:tc>
                <a:tc>
                  <a:txBody>
                    <a:bodyPr/>
                    <a:lstStyle/>
                    <a:p>
                      <a:pPr algn="ctr" fontAlgn="ctr"/>
                      <a:r>
                        <a:rPr lang="zh-CN" altLang="en-US" sz="1600" b="0" dirty="0">
                          <a:effectLst/>
                          <a:latin typeface="微软雅黑" panose="020B0503020204020204" pitchFamily="34" charset="-122"/>
                          <a:ea typeface="微软雅黑" panose="020B0503020204020204" pitchFamily="34" charset="-122"/>
                        </a:rPr>
                        <a:t>是</a:t>
                      </a:r>
                    </a:p>
                  </a:txBody>
                  <a:tcPr anchor="ctr"/>
                </a:tc>
                <a:tc>
                  <a:txBody>
                    <a:bodyPr/>
                    <a:lstStyle/>
                    <a:p>
                      <a:pPr algn="ctr" fontAlgn="ctr"/>
                      <a:r>
                        <a:rPr lang="zh-CN" altLang="en-US" sz="1600" b="0" dirty="0">
                          <a:effectLst/>
                          <a:latin typeface="微软雅黑" panose="020B0503020204020204" pitchFamily="34" charset="-122"/>
                          <a:ea typeface="微软雅黑" panose="020B0503020204020204" pitchFamily="34" charset="-122"/>
                        </a:rPr>
                        <a:t>是</a:t>
                      </a:r>
                    </a:p>
                  </a:txBody>
                  <a:tcPr anchor="ctr"/>
                </a:tc>
                <a:tc>
                  <a:txBody>
                    <a:bodyPr/>
                    <a:lstStyle/>
                    <a:p>
                      <a:pPr algn="ctr" fontAlgn="ctr"/>
                      <a:r>
                        <a:rPr lang="zh-CN" altLang="en-US" sz="1600" b="0">
                          <a:effectLst/>
                          <a:latin typeface="微软雅黑" panose="020B0503020204020204" pitchFamily="34" charset="-122"/>
                          <a:ea typeface="微软雅黑" panose="020B0503020204020204" pitchFamily="34" charset="-122"/>
                        </a:rPr>
                        <a:t>否</a:t>
                      </a:r>
                    </a:p>
                  </a:txBody>
                  <a:tcPr anchor="ctr"/>
                </a:tc>
                <a:tc>
                  <a:txBody>
                    <a:bodyPr/>
                    <a:lstStyle/>
                    <a:p>
                      <a:pPr algn="ctr" fontAlgn="ctr"/>
                      <a:r>
                        <a:rPr lang="zh-CN" altLang="en-US" sz="1600" b="0">
                          <a:effectLst/>
                          <a:latin typeface="微软雅黑" panose="020B0503020204020204" pitchFamily="34" charset="-122"/>
                          <a:ea typeface="微软雅黑" panose="020B0503020204020204" pitchFamily="34" charset="-122"/>
                        </a:rPr>
                        <a:t>否</a:t>
                      </a:r>
                    </a:p>
                  </a:txBody>
                  <a:tcPr anchor="ctr"/>
                </a:tc>
                <a:tc>
                  <a:txBody>
                    <a:bodyPr/>
                    <a:lstStyle/>
                    <a:p>
                      <a:pPr algn="ctr" fontAlgn="ctr"/>
                      <a:r>
                        <a:rPr lang="zh-CN" altLang="en-US" sz="1600" b="0" dirty="0">
                          <a:effectLst/>
                          <a:latin typeface="微软雅黑" panose="020B0503020204020204" pitchFamily="34" charset="-122"/>
                          <a:ea typeface="微软雅黑" panose="020B0503020204020204" pitchFamily="34" charset="-122"/>
                        </a:rPr>
                        <a:t>是</a:t>
                      </a:r>
                    </a:p>
                  </a:txBody>
                  <a:tcPr anchor="ctr"/>
                </a:tc>
                <a:tc>
                  <a:txBody>
                    <a:bodyPr/>
                    <a:lstStyle/>
                    <a:p>
                      <a:pPr algn="ctr" fontAlgn="ctr"/>
                      <a:r>
                        <a:rPr lang="zh-CN" altLang="en-US" sz="1600" b="0" dirty="0">
                          <a:effectLst/>
                          <a:latin typeface="微软雅黑" panose="020B0503020204020204" pitchFamily="34" charset="-122"/>
                          <a:ea typeface="微软雅黑" panose="020B0503020204020204" pitchFamily="34" charset="-122"/>
                        </a:rPr>
                        <a:t>否</a:t>
                      </a:r>
                    </a:p>
                  </a:txBody>
                  <a:tcPr anchor="ctr"/>
                </a:tc>
                <a:extLst>
                  <a:ext uri="{0D108BD9-81ED-4DB2-BD59-A6C34878D82A}">
                    <a16:rowId xmlns:a16="http://schemas.microsoft.com/office/drawing/2014/main" val="2465878819"/>
                  </a:ext>
                </a:extLst>
              </a:tr>
              <a:tr h="482089">
                <a:tc>
                  <a:txBody>
                    <a:bodyPr/>
                    <a:lstStyle/>
                    <a:p>
                      <a:pPr algn="ctr" fontAlgn="ctr"/>
                      <a:r>
                        <a:rPr lang="zh-CN" altLang="en-US" sz="1600" b="0">
                          <a:effectLst/>
                          <a:latin typeface="微软雅黑" panose="020B0503020204020204" pitchFamily="34" charset="-122"/>
                          <a:ea typeface="微软雅黑" panose="020B0503020204020204" pitchFamily="34" charset="-122"/>
                        </a:rPr>
                        <a:t>大数据框架</a:t>
                      </a:r>
                    </a:p>
                  </a:txBody>
                  <a:tcPr anchor="ctr"/>
                </a:tc>
                <a:tc>
                  <a:txBody>
                    <a:bodyPr/>
                    <a:lstStyle/>
                    <a:p>
                      <a:pPr algn="ctr" fontAlgn="ctr"/>
                      <a:r>
                        <a:rPr lang="zh-CN" altLang="en-US" sz="1600" b="0" dirty="0">
                          <a:effectLst/>
                          <a:latin typeface="微软雅黑" panose="020B0503020204020204" pitchFamily="34" charset="-122"/>
                          <a:ea typeface="微软雅黑" panose="020B0503020204020204" pitchFamily="34" charset="-122"/>
                        </a:rPr>
                        <a:t>否</a:t>
                      </a:r>
                    </a:p>
                  </a:txBody>
                  <a:tcPr anchor="ctr"/>
                </a:tc>
                <a:tc>
                  <a:txBody>
                    <a:bodyPr/>
                    <a:lstStyle/>
                    <a:p>
                      <a:pPr algn="ctr" fontAlgn="ctr"/>
                      <a:r>
                        <a:rPr lang="zh-CN" altLang="en-US" sz="1600" b="0">
                          <a:effectLst/>
                          <a:latin typeface="微软雅黑" panose="020B0503020204020204" pitchFamily="34" charset="-122"/>
                          <a:ea typeface="微软雅黑" panose="020B0503020204020204" pitchFamily="34" charset="-122"/>
                        </a:rPr>
                        <a:t>否</a:t>
                      </a:r>
                    </a:p>
                  </a:txBody>
                  <a:tcPr anchor="ctr"/>
                </a:tc>
                <a:tc>
                  <a:txBody>
                    <a:bodyPr/>
                    <a:lstStyle/>
                    <a:p>
                      <a:pPr algn="ctr" fontAlgn="ctr"/>
                      <a:r>
                        <a:rPr lang="zh-CN" altLang="en-US" sz="1600" b="0" dirty="0">
                          <a:effectLst/>
                          <a:latin typeface="微软雅黑" panose="020B0503020204020204" pitchFamily="34" charset="-122"/>
                          <a:ea typeface="微软雅黑" panose="020B0503020204020204" pitchFamily="34" charset="-122"/>
                        </a:rPr>
                        <a:t>是</a:t>
                      </a:r>
                    </a:p>
                  </a:txBody>
                  <a:tcPr anchor="ctr"/>
                </a:tc>
                <a:tc>
                  <a:txBody>
                    <a:bodyPr/>
                    <a:lstStyle/>
                    <a:p>
                      <a:pPr algn="ctr" fontAlgn="ctr"/>
                      <a:r>
                        <a:rPr lang="zh-CN" altLang="en-US" sz="1600" b="0" dirty="0">
                          <a:effectLst/>
                          <a:latin typeface="微软雅黑" panose="020B0503020204020204" pitchFamily="34" charset="-122"/>
                          <a:ea typeface="微软雅黑" panose="020B0503020204020204" pitchFamily="34" charset="-122"/>
                        </a:rPr>
                        <a:t>否</a:t>
                      </a:r>
                    </a:p>
                  </a:txBody>
                  <a:tcPr anchor="ctr"/>
                </a:tc>
                <a:tc>
                  <a:txBody>
                    <a:bodyPr/>
                    <a:lstStyle/>
                    <a:p>
                      <a:pPr algn="ctr" fontAlgn="ctr"/>
                      <a:r>
                        <a:rPr lang="zh-CN" altLang="en-US" sz="1600" b="0" dirty="0">
                          <a:effectLst/>
                          <a:latin typeface="微软雅黑" panose="020B0503020204020204" pitchFamily="34" charset="-122"/>
                          <a:ea typeface="微软雅黑" panose="020B0503020204020204" pitchFamily="34" charset="-122"/>
                        </a:rPr>
                        <a:t>否</a:t>
                      </a:r>
                    </a:p>
                  </a:txBody>
                  <a:tcPr anchor="ctr"/>
                </a:tc>
                <a:tc>
                  <a:txBody>
                    <a:bodyPr/>
                    <a:lstStyle/>
                    <a:p>
                      <a:pPr algn="ctr" fontAlgn="ctr"/>
                      <a:r>
                        <a:rPr lang="zh-CN" altLang="en-US" sz="1600" b="0" dirty="0">
                          <a:effectLst/>
                          <a:latin typeface="微软雅黑" panose="020B0503020204020204" pitchFamily="34" charset="-122"/>
                          <a:ea typeface="微软雅黑" panose="020B0503020204020204" pitchFamily="34" charset="-122"/>
                        </a:rPr>
                        <a:t>是</a:t>
                      </a:r>
                    </a:p>
                  </a:txBody>
                  <a:tcPr anchor="ctr"/>
                </a:tc>
                <a:extLst>
                  <a:ext uri="{0D108BD9-81ED-4DB2-BD59-A6C34878D82A}">
                    <a16:rowId xmlns:a16="http://schemas.microsoft.com/office/drawing/2014/main" val="1219712881"/>
                  </a:ext>
                </a:extLst>
              </a:tr>
              <a:tr h="482089">
                <a:tc>
                  <a:txBody>
                    <a:bodyPr/>
                    <a:lstStyle/>
                    <a:p>
                      <a:pPr algn="ctr" fontAlgn="ctr"/>
                      <a:r>
                        <a:rPr lang="zh-CN" altLang="en-US" sz="1600" b="0" dirty="0">
                          <a:effectLst/>
                          <a:latin typeface="微软雅黑" panose="020B0503020204020204" pitchFamily="34" charset="-122"/>
                          <a:ea typeface="微软雅黑" panose="020B0503020204020204" pitchFamily="34" charset="-122"/>
                        </a:rPr>
                        <a:t>机器学习框架</a:t>
                      </a:r>
                    </a:p>
                  </a:txBody>
                  <a:tcPr anchor="ctr"/>
                </a:tc>
                <a:tc>
                  <a:txBody>
                    <a:bodyPr/>
                    <a:lstStyle/>
                    <a:p>
                      <a:pPr algn="ctr" fontAlgn="ctr"/>
                      <a:r>
                        <a:rPr lang="zh-CN" altLang="en-US" sz="1600" b="0">
                          <a:effectLst/>
                          <a:latin typeface="微软雅黑" panose="020B0503020204020204" pitchFamily="34" charset="-122"/>
                          <a:ea typeface="微软雅黑" panose="020B0503020204020204" pitchFamily="34" charset="-122"/>
                        </a:rPr>
                        <a:t>是</a:t>
                      </a:r>
                    </a:p>
                  </a:txBody>
                  <a:tcPr anchor="ctr"/>
                </a:tc>
                <a:tc>
                  <a:txBody>
                    <a:bodyPr/>
                    <a:lstStyle/>
                    <a:p>
                      <a:pPr algn="ctr" fontAlgn="ctr"/>
                      <a:r>
                        <a:rPr lang="zh-CN" altLang="en-US" sz="1600" b="0">
                          <a:effectLst/>
                          <a:latin typeface="微软雅黑" panose="020B0503020204020204" pitchFamily="34" charset="-122"/>
                          <a:ea typeface="微软雅黑" panose="020B0503020204020204" pitchFamily="34" charset="-122"/>
                        </a:rPr>
                        <a:t>是</a:t>
                      </a:r>
                    </a:p>
                  </a:txBody>
                  <a:tcPr anchor="ctr"/>
                </a:tc>
                <a:tc>
                  <a:txBody>
                    <a:bodyPr/>
                    <a:lstStyle/>
                    <a:p>
                      <a:pPr algn="ctr" fontAlgn="ctr"/>
                      <a:r>
                        <a:rPr lang="zh-CN" altLang="en-US" sz="1600" b="0">
                          <a:effectLst/>
                          <a:latin typeface="微软雅黑" panose="020B0503020204020204" pitchFamily="34" charset="-122"/>
                          <a:ea typeface="微软雅黑" panose="020B0503020204020204" pitchFamily="34" charset="-122"/>
                        </a:rPr>
                        <a:t>是</a:t>
                      </a:r>
                    </a:p>
                  </a:txBody>
                  <a:tcPr anchor="ctr"/>
                </a:tc>
                <a:tc>
                  <a:txBody>
                    <a:bodyPr/>
                    <a:lstStyle/>
                    <a:p>
                      <a:pPr algn="ctr" fontAlgn="ctr"/>
                      <a:r>
                        <a:rPr lang="zh-CN" altLang="en-US" sz="1600" b="0" dirty="0">
                          <a:effectLst/>
                          <a:latin typeface="微软雅黑" panose="020B0503020204020204" pitchFamily="34" charset="-122"/>
                          <a:ea typeface="微软雅黑" panose="020B0503020204020204" pitchFamily="34" charset="-122"/>
                        </a:rPr>
                        <a:t>是</a:t>
                      </a:r>
                    </a:p>
                  </a:txBody>
                  <a:tcPr anchor="ctr"/>
                </a:tc>
                <a:tc>
                  <a:txBody>
                    <a:bodyPr/>
                    <a:lstStyle/>
                    <a:p>
                      <a:pPr algn="ctr" fontAlgn="ctr"/>
                      <a:r>
                        <a:rPr lang="zh-CN" altLang="en-US" sz="1600" b="0" dirty="0">
                          <a:effectLst/>
                          <a:latin typeface="微软雅黑" panose="020B0503020204020204" pitchFamily="34" charset="-122"/>
                          <a:ea typeface="微软雅黑" panose="020B0503020204020204" pitchFamily="34" charset="-122"/>
                        </a:rPr>
                        <a:t>是</a:t>
                      </a:r>
                    </a:p>
                  </a:txBody>
                  <a:tcPr anchor="ctr"/>
                </a:tc>
                <a:tc>
                  <a:txBody>
                    <a:bodyPr/>
                    <a:lstStyle/>
                    <a:p>
                      <a:pPr algn="ctr" fontAlgn="ctr"/>
                      <a:r>
                        <a:rPr lang="zh-CN" altLang="en-US" sz="1600" b="0" dirty="0">
                          <a:effectLst/>
                          <a:latin typeface="微软雅黑" panose="020B0503020204020204" pitchFamily="34" charset="-122"/>
                          <a:ea typeface="微软雅黑" panose="020B0503020204020204" pitchFamily="34" charset="-122"/>
                        </a:rPr>
                        <a:t>是</a:t>
                      </a:r>
                    </a:p>
                  </a:txBody>
                  <a:tcPr anchor="ctr"/>
                </a:tc>
                <a:extLst>
                  <a:ext uri="{0D108BD9-81ED-4DB2-BD59-A6C34878D82A}">
                    <a16:rowId xmlns:a16="http://schemas.microsoft.com/office/drawing/2014/main" val="3241786892"/>
                  </a:ext>
                </a:extLst>
              </a:tr>
            </a:tbl>
          </a:graphicData>
        </a:graphic>
      </p:graphicFrame>
      <p:sp>
        <p:nvSpPr>
          <p:cNvPr id="7" name="文本框 6">
            <a:extLst>
              <a:ext uri="{FF2B5EF4-FFF2-40B4-BE49-F238E27FC236}">
                <a16:creationId xmlns:a16="http://schemas.microsoft.com/office/drawing/2014/main" id="{6ED6B7A9-9D49-A031-A1D0-0BABA04BE981}"/>
              </a:ext>
            </a:extLst>
          </p:cNvPr>
          <p:cNvSpPr txBox="1"/>
          <p:nvPr/>
        </p:nvSpPr>
        <p:spPr>
          <a:xfrm>
            <a:off x="2374174" y="1744083"/>
            <a:ext cx="4395652"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表</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 机器学习框架和相关系统的能力比较</a:t>
            </a:r>
          </a:p>
        </p:txBody>
      </p:sp>
      <p:sp>
        <p:nvSpPr>
          <p:cNvPr id="8" name="内容占位符 8">
            <a:extLst>
              <a:ext uri="{FF2B5EF4-FFF2-40B4-BE49-F238E27FC236}">
                <a16:creationId xmlns:a16="http://schemas.microsoft.com/office/drawing/2014/main" id="{5753E3B4-640D-EA43-9A2B-405C7074DEA8}"/>
              </a:ext>
            </a:extLst>
          </p:cNvPr>
          <p:cNvSpPr>
            <a:spLocks noGrp="1"/>
          </p:cNvSpPr>
          <p:nvPr>
            <p:ph idx="1"/>
          </p:nvPr>
        </p:nvSpPr>
        <p:spPr>
          <a:xfrm>
            <a:off x="582928" y="4199713"/>
            <a:ext cx="7886700" cy="2312125"/>
          </a:xfrm>
        </p:spPr>
        <p:txBody>
          <a:bodyPr>
            <a:normAutofit fontScale="92500"/>
          </a:bodyPr>
          <a:lstStyle/>
          <a:p>
            <a:pPr>
              <a:lnSpc>
                <a:spcPct val="120000"/>
              </a:lnSpc>
              <a:spcBef>
                <a:spcPts val="600"/>
              </a:spcBef>
            </a:pPr>
            <a:r>
              <a:rPr lang="zh-CN" altLang="en-US" sz="1600" b="1" dirty="0">
                <a:latin typeface="微软雅黑" panose="020B0503020204020204" pitchFamily="34" charset="-122"/>
                <a:ea typeface="微软雅黑" panose="020B0503020204020204" pitchFamily="34" charset="-122"/>
              </a:rPr>
              <a:t>神经网络库：</a:t>
            </a:r>
            <a:r>
              <a:rPr lang="zh-CN" altLang="en-US" sz="1600" dirty="0">
                <a:latin typeface="微软雅黑" panose="020B0503020204020204" pitchFamily="34" charset="-122"/>
                <a:ea typeface="微软雅黑" panose="020B0503020204020204" pitchFamily="34" charset="-122"/>
              </a:rPr>
              <a:t>虽然提供了神经网络开发、自动微分和硬件加速器的支持，但是其缺乏管理和处理大型数据集、模型部署和分布式执行的能力，无法满足产品级机器学习应用的开发任务。 </a:t>
            </a:r>
            <a:endParaRPr lang="en-US" altLang="zh-CN" sz="1600" dirty="0">
              <a:latin typeface="微软雅黑" panose="020B0503020204020204" pitchFamily="34" charset="-122"/>
              <a:ea typeface="微软雅黑" panose="020B0503020204020204" pitchFamily="34" charset="-122"/>
            </a:endParaRPr>
          </a:p>
          <a:p>
            <a:pPr>
              <a:lnSpc>
                <a:spcPct val="120000"/>
              </a:lnSpc>
              <a:spcBef>
                <a:spcPts val="600"/>
              </a:spcBef>
            </a:pPr>
            <a:r>
              <a:rPr lang="zh-CN" altLang="en-US" sz="1600" b="1" dirty="0">
                <a:latin typeface="微软雅黑" panose="020B0503020204020204" pitchFamily="34" charset="-122"/>
                <a:ea typeface="微软雅黑" panose="020B0503020204020204" pitchFamily="34" charset="-122"/>
              </a:rPr>
              <a:t>大数据计算框架：</a:t>
            </a:r>
            <a:r>
              <a:rPr lang="zh-CN" altLang="en-US" sz="1600" dirty="0">
                <a:latin typeface="微软雅黑" panose="020B0503020204020204" pitchFamily="34" charset="-122"/>
                <a:ea typeface="微软雅黑" panose="020B0503020204020204" pitchFamily="34" charset="-122"/>
              </a:rPr>
              <a:t>虽然具有成熟的分布式执行和数据管理能力，但是其缺乏对神经网络、自动微分和加速器的支持，使得其并不适合开发以神经网络为核心的机器学习应用。</a:t>
            </a:r>
            <a:endParaRPr lang="en-US" altLang="zh-CN" sz="1600" dirty="0">
              <a:latin typeface="微软雅黑" panose="020B0503020204020204" pitchFamily="34" charset="-122"/>
              <a:ea typeface="微软雅黑" panose="020B0503020204020204" pitchFamily="34" charset="-122"/>
            </a:endParaRPr>
          </a:p>
          <a:p>
            <a:pPr>
              <a:lnSpc>
                <a:spcPct val="120000"/>
              </a:lnSpc>
              <a:spcBef>
                <a:spcPts val="600"/>
              </a:spcBef>
            </a:pPr>
            <a:r>
              <a:rPr lang="zh-CN" altLang="en-US" sz="1600" dirty="0">
                <a:latin typeface="微软雅黑" panose="020B0503020204020204" pitchFamily="34" charset="-122"/>
                <a:ea typeface="微软雅黑" panose="020B0503020204020204" pitchFamily="34" charset="-122"/>
              </a:rPr>
              <a:t>因此，业界设计出了包括</a:t>
            </a:r>
            <a:r>
              <a:rPr lang="en-US" altLang="zh-CN" sz="1600" dirty="0" err="1">
                <a:latin typeface="微软雅黑" panose="020B0503020204020204" pitchFamily="34" charset="-122"/>
                <a:ea typeface="微软雅黑" panose="020B0503020204020204" pitchFamily="34" charset="-122"/>
              </a:rPr>
              <a:t>MindSpore</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PaddlePaddle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TensorFlow</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PyTorch</a:t>
            </a:r>
            <a:r>
              <a:rPr lang="zh-CN" altLang="en-US" sz="1600" dirty="0">
                <a:latin typeface="微软雅黑" panose="020B0503020204020204" pitchFamily="34" charset="-122"/>
                <a:ea typeface="微软雅黑" panose="020B0503020204020204" pitchFamily="34" charset="-122"/>
              </a:rPr>
              <a:t>等一系列新型机器学习系统（框架）。</a:t>
            </a:r>
            <a:endParaRPr lang="en-US" altLang="zh-CN" sz="16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21F413A-66BD-823E-453C-015878F45958}"/>
              </a:ext>
            </a:extLst>
          </p:cNvPr>
          <p:cNvPicPr>
            <a:picLocks noChangeAspect="1"/>
          </p:cNvPicPr>
          <p:nvPr/>
        </p:nvPicPr>
        <p:blipFill>
          <a:blip r:embed="rId2"/>
          <a:stretch>
            <a:fillRect/>
          </a:stretch>
        </p:blipFill>
        <p:spPr>
          <a:xfrm>
            <a:off x="2121737" y="1690689"/>
            <a:ext cx="4900525" cy="2685312"/>
          </a:xfrm>
          <a:prstGeom prst="rect">
            <a:avLst/>
          </a:prstGeom>
        </p:spPr>
      </p:pic>
    </p:spTree>
    <p:extLst>
      <p:ext uri="{BB962C8B-B14F-4D97-AF65-F5344CB8AC3E}">
        <p14:creationId xmlns:p14="http://schemas.microsoft.com/office/powerpoint/2010/main" val="221115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同步与异步机制对比</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628650" y="3147674"/>
            <a:ext cx="7886700" cy="562652"/>
          </a:xfrm>
        </p:spPr>
        <p:txBody>
          <a:bodyPr>
            <a:noAutofit/>
          </a:bodyPr>
          <a:lstStyle/>
          <a:p>
            <a:pPr>
              <a:spcAft>
                <a:spcPts val="600"/>
              </a:spcAft>
            </a:pPr>
            <a:r>
              <a:rPr lang="zh-CN" altLang="en-US" sz="1600" b="1" i="0" dirty="0">
                <a:effectLst/>
                <a:latin typeface="微软雅黑" panose="020B0503020204020204" pitchFamily="34" charset="-122"/>
                <a:ea typeface="微软雅黑" panose="020B0503020204020204" pitchFamily="34" charset="-122"/>
              </a:rPr>
              <a:t>同步机制：</a:t>
            </a:r>
            <a:r>
              <a:rPr lang="zh-CN" altLang="en-US" sz="1600" i="0" dirty="0">
                <a:effectLst/>
                <a:latin typeface="微软雅黑" panose="020B0503020204020204" pitchFamily="34" charset="-122"/>
                <a:ea typeface="微软雅黑" panose="020B0503020204020204" pitchFamily="34" charset="-122"/>
              </a:rPr>
              <a:t>当进行数据载入时，数据处理、模型训练处于等待的状态，相反模型处于训练时，数据载入的</a:t>
            </a:r>
            <a:r>
              <a:rPr lang="en-US" altLang="zh-CN" sz="1600" i="0" dirty="0">
                <a:effectLst/>
                <a:latin typeface="微软雅黑" panose="020B0503020204020204" pitchFamily="34" charset="-122"/>
                <a:ea typeface="微软雅黑" panose="020B0503020204020204" pitchFamily="34" charset="-122"/>
              </a:rPr>
              <a:t>I/O</a:t>
            </a:r>
            <a:r>
              <a:rPr lang="zh-CN" altLang="en-US" sz="1600" i="0" dirty="0">
                <a:effectLst/>
                <a:latin typeface="微软雅黑" panose="020B0503020204020204" pitchFamily="34" charset="-122"/>
                <a:ea typeface="微软雅黑" panose="020B0503020204020204" pitchFamily="34" charset="-122"/>
              </a:rPr>
              <a:t>通道处于空闲，同步机制造成计算资源和通信资源的浪费。</a:t>
            </a:r>
            <a:endParaRPr lang="en-US" altLang="zh-CN" sz="1400" i="0" dirty="0">
              <a:effectLst/>
              <a:latin typeface="微软雅黑" panose="020B0503020204020204" pitchFamily="34" charset="-122"/>
              <a:ea typeface="微软雅黑" panose="020B0503020204020204" pitchFamily="34" charset="-122"/>
            </a:endParaRPr>
          </a:p>
        </p:txBody>
      </p:sp>
      <p:pic>
        <p:nvPicPr>
          <p:cNvPr id="5" name="图形 4">
            <a:extLst>
              <a:ext uri="{FF2B5EF4-FFF2-40B4-BE49-F238E27FC236}">
                <a16:creationId xmlns:a16="http://schemas.microsoft.com/office/drawing/2014/main" id="{C950BA14-1312-1291-5829-9748AE23C6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2069" y="1571542"/>
            <a:ext cx="6577045" cy="1550482"/>
          </a:xfrm>
          <a:prstGeom prst="rect">
            <a:avLst/>
          </a:prstGeom>
        </p:spPr>
      </p:pic>
      <p:pic>
        <p:nvPicPr>
          <p:cNvPr id="7" name="图形 6">
            <a:extLst>
              <a:ext uri="{FF2B5EF4-FFF2-40B4-BE49-F238E27FC236}">
                <a16:creationId xmlns:a16="http://schemas.microsoft.com/office/drawing/2014/main" id="{0A9D505E-60C4-2F29-8317-7AF881DAF7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2069" y="3939673"/>
            <a:ext cx="6577045" cy="1550482"/>
          </a:xfrm>
          <a:prstGeom prst="rect">
            <a:avLst/>
          </a:prstGeom>
        </p:spPr>
      </p:pic>
      <p:sp>
        <p:nvSpPr>
          <p:cNvPr id="8" name="内容占位符 2">
            <a:extLst>
              <a:ext uri="{FF2B5EF4-FFF2-40B4-BE49-F238E27FC236}">
                <a16:creationId xmlns:a16="http://schemas.microsoft.com/office/drawing/2014/main" id="{E39AF3A5-D185-91AB-7677-5AF72DE5859D}"/>
              </a:ext>
            </a:extLst>
          </p:cNvPr>
          <p:cNvSpPr txBox="1">
            <a:spLocks/>
          </p:cNvSpPr>
          <p:nvPr/>
        </p:nvSpPr>
        <p:spPr>
          <a:xfrm>
            <a:off x="628650" y="5540353"/>
            <a:ext cx="7886700" cy="10629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zh-CN" altLang="en-US" sz="1600" b="1" dirty="0">
                <a:latin typeface="微软雅黑" panose="020B0503020204020204" pitchFamily="34" charset="-122"/>
                <a:ea typeface="微软雅黑" panose="020B0503020204020204" pitchFamily="34" charset="-122"/>
              </a:rPr>
              <a:t>异步机制：</a:t>
            </a:r>
            <a:r>
              <a:rPr lang="zh-CN" altLang="en-US" sz="1600" dirty="0">
                <a:latin typeface="微软雅黑" panose="020B0503020204020204" pitchFamily="34" charset="-122"/>
                <a:ea typeface="微软雅黑" panose="020B0503020204020204" pitchFamily="34" charset="-122"/>
              </a:rPr>
              <a:t>当数据通道将数据读取后交给后续的数据与处理环节后，不需要等待计算图训练迭代完成，直接读取下一批次的数据，减少了数据载入、数据预处理、网络训练三个环节的空闲等待时间，能够大幅度缩短循环训练的整体时间，提高任务执行效率。</a:t>
            </a:r>
            <a:endParaRPr lang="en-US" altLang="zh-CN" sz="1400" dirty="0">
              <a:latin typeface="微软雅黑" panose="020B0503020204020204" pitchFamily="34" charset="-122"/>
              <a:ea typeface="微软雅黑" panose="020B0503020204020204" pitchFamily="34" charset="-122"/>
            </a:endParaRPr>
          </a:p>
        </p:txBody>
      </p:sp>
      <p:sp>
        <p:nvSpPr>
          <p:cNvPr id="10" name="爆炸形: 14 pt  9">
            <a:extLst>
              <a:ext uri="{FF2B5EF4-FFF2-40B4-BE49-F238E27FC236}">
                <a16:creationId xmlns:a16="http://schemas.microsoft.com/office/drawing/2014/main" id="{D47DC9F7-7844-EC40-5A37-C58937836370}"/>
              </a:ext>
            </a:extLst>
          </p:cNvPr>
          <p:cNvSpPr/>
          <p:nvPr/>
        </p:nvSpPr>
        <p:spPr>
          <a:xfrm>
            <a:off x="6577149" y="3889476"/>
            <a:ext cx="2514600" cy="882208"/>
          </a:xfrm>
          <a:prstGeom prst="irregularSeal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FF0000"/>
                </a:solidFill>
                <a:latin typeface="微软雅黑" panose="020B0503020204020204" pitchFamily="34" charset="-122"/>
                <a:ea typeface="微软雅黑" panose="020B0503020204020204" pitchFamily="34" charset="-122"/>
              </a:rPr>
              <a:t>流水线并行思想</a:t>
            </a:r>
          </a:p>
        </p:txBody>
      </p:sp>
      <p:sp>
        <p:nvSpPr>
          <p:cNvPr id="11" name="椭圆 10">
            <a:extLst>
              <a:ext uri="{FF2B5EF4-FFF2-40B4-BE49-F238E27FC236}">
                <a16:creationId xmlns:a16="http://schemas.microsoft.com/office/drawing/2014/main" id="{9CC9E653-DFA6-B8F8-548F-F80922DF2236}"/>
              </a:ext>
            </a:extLst>
          </p:cNvPr>
          <p:cNvSpPr/>
          <p:nvPr/>
        </p:nvSpPr>
        <p:spPr>
          <a:xfrm>
            <a:off x="6992112" y="1263356"/>
            <a:ext cx="2034322" cy="790995"/>
          </a:xfrm>
          <a:prstGeom prst="ellipse">
            <a:avLst/>
          </a:prstGeom>
          <a:solidFill>
            <a:srgbClr val="FFFF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400" b="1" dirty="0">
                <a:solidFill>
                  <a:srgbClr val="FF0000"/>
                </a:solidFill>
                <a:latin typeface="微软雅黑" panose="020B0503020204020204" pitchFamily="34" charset="-122"/>
                <a:ea typeface="微软雅黑" panose="020B0503020204020204" pitchFamily="34" charset="-122"/>
              </a:rPr>
              <a:t>内存墙</a:t>
            </a:r>
            <a:r>
              <a:rPr lang="en-US" altLang="zh-CN" sz="1400" b="1" dirty="0">
                <a:solidFill>
                  <a:srgbClr val="FF0000"/>
                </a:solidFill>
                <a:latin typeface="微软雅黑" panose="020B0503020204020204" pitchFamily="34" charset="-122"/>
                <a:ea typeface="微软雅黑" panose="020B0503020204020204" pitchFamily="34" charset="-122"/>
              </a:rPr>
              <a:t>(</a:t>
            </a:r>
            <a:r>
              <a:rPr lang="en-US" altLang="zh-CN" sz="1400" b="1" dirty="0" err="1">
                <a:solidFill>
                  <a:srgbClr val="FF0000"/>
                </a:solidFill>
                <a:latin typeface="微软雅黑" panose="020B0503020204020204" pitchFamily="34" charset="-122"/>
                <a:ea typeface="微软雅黑" panose="020B0503020204020204" pitchFamily="34" charset="-122"/>
              </a:rPr>
              <a:t>Memeory</a:t>
            </a:r>
            <a:r>
              <a:rPr lang="en-US" altLang="zh-CN" sz="1400" b="1" dirty="0">
                <a:solidFill>
                  <a:srgbClr val="FF0000"/>
                </a:solidFill>
                <a:latin typeface="微软雅黑" panose="020B0503020204020204" pitchFamily="34" charset="-122"/>
                <a:ea typeface="微软雅黑" panose="020B0503020204020204" pitchFamily="34" charset="-122"/>
              </a:rPr>
              <a:t> Wall)</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1BC260C6-DBF0-9021-EF5F-5078D158B93F}"/>
              </a:ext>
            </a:extLst>
          </p:cNvPr>
          <p:cNvCxnSpPr>
            <a:cxnSpLocks/>
            <a:stCxn id="11" idx="2"/>
          </p:cNvCxnSpPr>
          <p:nvPr/>
        </p:nvCxnSpPr>
        <p:spPr>
          <a:xfrm flipH="1">
            <a:off x="6132576" y="1658854"/>
            <a:ext cx="859536" cy="97618"/>
          </a:xfrm>
          <a:prstGeom prst="straightConnector1">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7308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异步机制与并行计算结合</a:t>
            </a:r>
            <a:endParaRPr lang="zh-CN" altLang="en-US" dirty="0"/>
          </a:p>
        </p:txBody>
      </p:sp>
      <p:sp>
        <p:nvSpPr>
          <p:cNvPr id="8" name="内容占位符 2">
            <a:extLst>
              <a:ext uri="{FF2B5EF4-FFF2-40B4-BE49-F238E27FC236}">
                <a16:creationId xmlns:a16="http://schemas.microsoft.com/office/drawing/2014/main" id="{E39AF3A5-D185-91AB-7677-5AF72DE5859D}"/>
              </a:ext>
            </a:extLst>
          </p:cNvPr>
          <p:cNvSpPr txBox="1">
            <a:spLocks/>
          </p:cNvSpPr>
          <p:nvPr/>
        </p:nvSpPr>
        <p:spPr>
          <a:xfrm>
            <a:off x="628650" y="4290673"/>
            <a:ext cx="7886700" cy="7507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zh-CN" altLang="en-US" sz="1600" dirty="0">
                <a:latin typeface="微软雅黑" panose="020B0503020204020204" pitchFamily="34" charset="-122"/>
                <a:ea typeface="微软雅黑" panose="020B0503020204020204" pitchFamily="34" charset="-122"/>
              </a:rPr>
              <a:t>将异步机制与并行计算结合在一起可以更加充分地利用丰富的计算资源，从而进一步提高计算图训练效率，缩短训练时间。</a:t>
            </a:r>
            <a:endParaRPr lang="en-US" altLang="zh-CN" sz="1400" dirty="0">
              <a:latin typeface="微软雅黑" panose="020B0503020204020204" pitchFamily="34" charset="-122"/>
              <a:ea typeface="微软雅黑" panose="020B0503020204020204" pitchFamily="34" charset="-122"/>
            </a:endParaRPr>
          </a:p>
        </p:txBody>
      </p:sp>
      <p:pic>
        <p:nvPicPr>
          <p:cNvPr id="6" name="图形 5">
            <a:extLst>
              <a:ext uri="{FF2B5EF4-FFF2-40B4-BE49-F238E27FC236}">
                <a16:creationId xmlns:a16="http://schemas.microsoft.com/office/drawing/2014/main" id="{DF20EE6B-EB67-3748-8F92-78DC55F8FF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3356" y="2168514"/>
            <a:ext cx="7257288" cy="1703945"/>
          </a:xfrm>
          <a:prstGeom prst="rect">
            <a:avLst/>
          </a:prstGeom>
        </p:spPr>
      </p:pic>
    </p:spTree>
    <p:extLst>
      <p:ext uri="{BB962C8B-B14F-4D97-AF65-F5344CB8AC3E}">
        <p14:creationId xmlns:p14="http://schemas.microsoft.com/office/powerpoint/2010/main" val="26533775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总结</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628650" y="1545810"/>
            <a:ext cx="7886700" cy="4851625"/>
          </a:xfrm>
        </p:spPr>
        <p:txBody>
          <a:bodyPr>
            <a:noAutofit/>
          </a:bodyPr>
          <a:lstStyle/>
          <a:p>
            <a:pPr>
              <a:spcBef>
                <a:spcPts val="0"/>
              </a:spcBef>
              <a:spcAft>
                <a:spcPts val="600"/>
              </a:spcAft>
            </a:pPr>
            <a:r>
              <a:rPr lang="zh-CN" altLang="en-US" sz="1600" i="0" dirty="0">
                <a:effectLst/>
                <a:latin typeface="微软雅黑" panose="020B0503020204020204" pitchFamily="34" charset="-122"/>
                <a:ea typeface="微软雅黑" panose="020B0503020204020204" pitchFamily="34" charset="-122"/>
              </a:rPr>
              <a:t>为了兼顾编程的灵活性和计算的高效性，设计了基于</a:t>
            </a:r>
            <a:r>
              <a:rPr lang="zh-CN" altLang="en-US" sz="1600" b="1" i="0" dirty="0">
                <a:effectLst/>
                <a:latin typeface="微软雅黑" panose="020B0503020204020204" pitchFamily="34" charset="-122"/>
                <a:ea typeface="微软雅黑" panose="020B0503020204020204" pitchFamily="34" charset="-122"/>
              </a:rPr>
              <a:t>计算图</a:t>
            </a:r>
            <a:r>
              <a:rPr lang="zh-CN" altLang="en-US" sz="1600" i="0" dirty="0">
                <a:effectLst/>
                <a:latin typeface="微软雅黑" panose="020B0503020204020204" pitchFamily="34" charset="-122"/>
                <a:ea typeface="微软雅黑" panose="020B0503020204020204" pitchFamily="34" charset="-122"/>
              </a:rPr>
              <a:t>的深度学习框架。</a:t>
            </a:r>
          </a:p>
          <a:p>
            <a:pPr>
              <a:spcBef>
                <a:spcPts val="0"/>
              </a:spcBef>
              <a:spcAft>
                <a:spcPts val="600"/>
              </a:spcAft>
            </a:pPr>
            <a:r>
              <a:rPr lang="zh-CN" altLang="en-US" sz="1600" i="0" dirty="0">
                <a:effectLst/>
                <a:latin typeface="微软雅黑" panose="020B0503020204020204" pitchFamily="34" charset="-122"/>
                <a:ea typeface="微软雅黑" panose="020B0503020204020204" pitchFamily="34" charset="-122"/>
              </a:rPr>
              <a:t>计算图的基本数据结构是</a:t>
            </a:r>
            <a:r>
              <a:rPr lang="zh-CN" altLang="en-US" sz="1600" b="1" i="0" dirty="0">
                <a:effectLst/>
                <a:latin typeface="微软雅黑" panose="020B0503020204020204" pitchFamily="34" charset="-122"/>
                <a:ea typeface="微软雅黑" panose="020B0503020204020204" pitchFamily="34" charset="-122"/>
              </a:rPr>
              <a:t>张量</a:t>
            </a:r>
            <a:r>
              <a:rPr lang="zh-CN" altLang="en-US" sz="1600" i="0" dirty="0">
                <a:effectLst/>
                <a:latin typeface="微软雅黑" panose="020B0503020204020204" pitchFamily="34" charset="-122"/>
                <a:ea typeface="微软雅黑" panose="020B0503020204020204" pitchFamily="34" charset="-122"/>
              </a:rPr>
              <a:t>，基本运算单元是</a:t>
            </a:r>
            <a:r>
              <a:rPr lang="zh-CN" altLang="en-US" sz="1600" b="1" i="0" dirty="0">
                <a:effectLst/>
                <a:latin typeface="微软雅黑" panose="020B0503020204020204" pitchFamily="34" charset="-122"/>
                <a:ea typeface="微软雅黑" panose="020B0503020204020204" pitchFamily="34" charset="-122"/>
              </a:rPr>
              <a:t>算子</a:t>
            </a:r>
            <a:r>
              <a:rPr lang="zh-CN" altLang="en-US" sz="1600" i="0" dirty="0">
                <a:effectLst/>
                <a:latin typeface="微软雅黑" panose="020B0503020204020204" pitchFamily="34" charset="-122"/>
                <a:ea typeface="微软雅黑" panose="020B0503020204020204" pitchFamily="34" charset="-122"/>
              </a:rPr>
              <a:t>。</a:t>
            </a:r>
          </a:p>
          <a:p>
            <a:pPr>
              <a:spcBef>
                <a:spcPts val="0"/>
              </a:spcBef>
              <a:spcAft>
                <a:spcPts val="600"/>
              </a:spcAft>
            </a:pPr>
            <a:r>
              <a:rPr lang="zh-CN" altLang="en-US" sz="1600" i="0" dirty="0">
                <a:effectLst/>
                <a:latin typeface="微软雅黑" panose="020B0503020204020204" pitchFamily="34" charset="-122"/>
                <a:ea typeface="微软雅黑" panose="020B0503020204020204" pitchFamily="34" charset="-122"/>
              </a:rPr>
              <a:t>计算图可以表示机器学习模型的</a:t>
            </a:r>
            <a:r>
              <a:rPr lang="zh-CN" altLang="en-US" sz="1600" b="1" i="0" dirty="0">
                <a:effectLst/>
                <a:latin typeface="微软雅黑" panose="020B0503020204020204" pitchFamily="34" charset="-122"/>
                <a:ea typeface="微软雅黑" panose="020B0503020204020204" pitchFamily="34" charset="-122"/>
              </a:rPr>
              <a:t>计算逻辑和状态</a:t>
            </a:r>
            <a:r>
              <a:rPr lang="zh-CN" altLang="en-US" sz="1600" i="0" dirty="0">
                <a:effectLst/>
                <a:latin typeface="微软雅黑" panose="020B0503020204020204" pitchFamily="34" charset="-122"/>
                <a:ea typeface="微软雅黑" panose="020B0503020204020204" pitchFamily="34" charset="-122"/>
              </a:rPr>
              <a:t>，利用计算图分析图结构并进行</a:t>
            </a:r>
            <a:r>
              <a:rPr lang="zh-CN" altLang="en-US" sz="1600" b="1" i="0" dirty="0">
                <a:effectLst/>
                <a:latin typeface="微软雅黑" panose="020B0503020204020204" pitchFamily="34" charset="-122"/>
                <a:ea typeface="微软雅黑" panose="020B0503020204020204" pitchFamily="34" charset="-122"/>
              </a:rPr>
              <a:t>优化</a:t>
            </a:r>
            <a:r>
              <a:rPr lang="zh-CN" altLang="en-US" sz="1600" i="0" dirty="0">
                <a:effectLst/>
                <a:latin typeface="微软雅黑" panose="020B0503020204020204" pitchFamily="34" charset="-122"/>
                <a:ea typeface="微软雅黑" panose="020B0503020204020204" pitchFamily="34" charset="-122"/>
              </a:rPr>
              <a:t>。</a:t>
            </a:r>
          </a:p>
          <a:p>
            <a:pPr>
              <a:spcBef>
                <a:spcPts val="0"/>
              </a:spcBef>
              <a:spcAft>
                <a:spcPts val="600"/>
              </a:spcAft>
            </a:pPr>
            <a:r>
              <a:rPr lang="zh-CN" altLang="en-US" sz="1600" i="0" dirty="0">
                <a:effectLst/>
                <a:latin typeface="微软雅黑" panose="020B0503020204020204" pitchFamily="34" charset="-122"/>
                <a:ea typeface="微软雅黑" panose="020B0503020204020204" pitchFamily="34" charset="-122"/>
              </a:rPr>
              <a:t>计算图是一个</a:t>
            </a:r>
            <a:r>
              <a:rPr lang="zh-CN" altLang="en-US" sz="1600" b="1" i="0" dirty="0">
                <a:effectLst/>
                <a:latin typeface="微软雅黑" panose="020B0503020204020204" pitchFamily="34" charset="-122"/>
                <a:ea typeface="微软雅黑" panose="020B0503020204020204" pitchFamily="34" charset="-122"/>
              </a:rPr>
              <a:t>有向无环图</a:t>
            </a:r>
            <a:r>
              <a:rPr lang="zh-CN" altLang="en-US" sz="1600" i="0" dirty="0">
                <a:effectLst/>
                <a:latin typeface="微软雅黑" panose="020B0503020204020204" pitchFamily="34" charset="-122"/>
                <a:ea typeface="微软雅黑" panose="020B0503020204020204" pitchFamily="34" charset="-122"/>
              </a:rPr>
              <a:t>，图中算子间可以存在</a:t>
            </a:r>
            <a:r>
              <a:rPr lang="zh-CN" altLang="en-US" sz="1600" b="1" i="0" dirty="0">
                <a:effectLst/>
                <a:latin typeface="微软雅黑" panose="020B0503020204020204" pitchFamily="34" charset="-122"/>
                <a:ea typeface="微软雅黑" panose="020B0503020204020204" pitchFamily="34" charset="-122"/>
              </a:rPr>
              <a:t>直接依赖</a:t>
            </a:r>
            <a:r>
              <a:rPr lang="zh-CN" altLang="en-US" sz="1600" i="0" dirty="0">
                <a:effectLst/>
                <a:latin typeface="微软雅黑" panose="020B0503020204020204" pitchFamily="34" charset="-122"/>
                <a:ea typeface="微软雅黑" panose="020B0503020204020204" pitchFamily="34" charset="-122"/>
              </a:rPr>
              <a:t>和</a:t>
            </a:r>
            <a:r>
              <a:rPr lang="zh-CN" altLang="en-US" sz="1600" b="1" i="0" dirty="0">
                <a:effectLst/>
                <a:latin typeface="微软雅黑" panose="020B0503020204020204" pitchFamily="34" charset="-122"/>
                <a:ea typeface="微软雅黑" panose="020B0503020204020204" pitchFamily="34" charset="-122"/>
              </a:rPr>
              <a:t>间接依赖</a:t>
            </a:r>
            <a:r>
              <a:rPr lang="zh-CN" altLang="en-US" sz="1600" i="0" dirty="0">
                <a:effectLst/>
                <a:latin typeface="微软雅黑" panose="020B0503020204020204" pitchFamily="34" charset="-122"/>
                <a:ea typeface="微软雅黑" panose="020B0503020204020204" pitchFamily="34" charset="-122"/>
              </a:rPr>
              <a:t>关系，或者</a:t>
            </a:r>
            <a:r>
              <a:rPr lang="zh-CN" altLang="en-US" sz="1600" b="1" i="0" dirty="0">
                <a:effectLst/>
                <a:latin typeface="微软雅黑" panose="020B0503020204020204" pitchFamily="34" charset="-122"/>
                <a:ea typeface="微软雅黑" panose="020B0503020204020204" pitchFamily="34" charset="-122"/>
              </a:rPr>
              <a:t>相互独立</a:t>
            </a:r>
            <a:r>
              <a:rPr lang="zh-CN" altLang="en-US" sz="1600" i="0" dirty="0">
                <a:effectLst/>
                <a:latin typeface="微软雅黑" panose="020B0503020204020204" pitchFamily="34" charset="-122"/>
                <a:ea typeface="微软雅黑" panose="020B0503020204020204" pitchFamily="34" charset="-122"/>
              </a:rPr>
              <a:t>关系，但不可以出现</a:t>
            </a:r>
            <a:r>
              <a:rPr lang="zh-CN" altLang="en-US" sz="1600" b="1" i="0" dirty="0">
                <a:effectLst/>
                <a:latin typeface="微软雅黑" panose="020B0503020204020204" pitchFamily="34" charset="-122"/>
                <a:ea typeface="微软雅黑" panose="020B0503020204020204" pitchFamily="34" charset="-122"/>
              </a:rPr>
              <a:t>循环依赖</a:t>
            </a:r>
            <a:r>
              <a:rPr lang="zh-CN" altLang="en-US" sz="1600" i="0" dirty="0">
                <a:effectLst/>
                <a:latin typeface="微软雅黑" panose="020B0503020204020204" pitchFamily="34" charset="-122"/>
                <a:ea typeface="微软雅黑" panose="020B0503020204020204" pitchFamily="34" charset="-122"/>
              </a:rPr>
              <a:t>关系。</a:t>
            </a:r>
          </a:p>
          <a:p>
            <a:pPr>
              <a:spcBef>
                <a:spcPts val="0"/>
              </a:spcBef>
              <a:spcAft>
                <a:spcPts val="600"/>
              </a:spcAft>
            </a:pPr>
            <a:r>
              <a:rPr lang="zh-CN" altLang="en-US" sz="1600" i="0" dirty="0">
                <a:effectLst/>
                <a:latin typeface="微软雅黑" panose="020B0503020204020204" pitchFamily="34" charset="-122"/>
                <a:ea typeface="微软雅黑" panose="020B0503020204020204" pitchFamily="34" charset="-122"/>
              </a:rPr>
              <a:t>可以利用</a:t>
            </a:r>
            <a:r>
              <a:rPr lang="zh-CN" altLang="en-US" sz="1600" b="1" i="0" dirty="0">
                <a:effectLst/>
                <a:latin typeface="微软雅黑" panose="020B0503020204020204" pitchFamily="34" charset="-122"/>
                <a:ea typeface="微软雅黑" panose="020B0503020204020204" pitchFamily="34" charset="-122"/>
              </a:rPr>
              <a:t>控制流</a:t>
            </a:r>
            <a:r>
              <a:rPr lang="zh-CN" altLang="en-US" sz="1600" i="0" dirty="0">
                <a:effectLst/>
                <a:latin typeface="微软雅黑" panose="020B0503020204020204" pitchFamily="34" charset="-122"/>
                <a:ea typeface="微软雅黑" panose="020B0503020204020204" pitchFamily="34" charset="-122"/>
              </a:rPr>
              <a:t>来改变数据在计算图中的流向，常用的控制流包括</a:t>
            </a:r>
            <a:r>
              <a:rPr lang="zh-CN" altLang="en-US" sz="1600" b="1" i="0" dirty="0">
                <a:effectLst/>
                <a:latin typeface="微软雅黑" panose="020B0503020204020204" pitchFamily="34" charset="-122"/>
                <a:ea typeface="微软雅黑" panose="020B0503020204020204" pitchFamily="34" charset="-122"/>
              </a:rPr>
              <a:t>条件控制</a:t>
            </a:r>
            <a:r>
              <a:rPr lang="zh-CN" altLang="en-US" sz="1600" i="0" dirty="0">
                <a:effectLst/>
                <a:latin typeface="微软雅黑" panose="020B0503020204020204" pitchFamily="34" charset="-122"/>
                <a:ea typeface="微软雅黑" panose="020B0503020204020204" pitchFamily="34" charset="-122"/>
              </a:rPr>
              <a:t>和</a:t>
            </a:r>
            <a:r>
              <a:rPr lang="zh-CN" altLang="en-US" sz="1600" b="1" i="0" dirty="0">
                <a:effectLst/>
                <a:latin typeface="微软雅黑" panose="020B0503020204020204" pitchFamily="34" charset="-122"/>
                <a:ea typeface="微软雅黑" panose="020B0503020204020204" pitchFamily="34" charset="-122"/>
              </a:rPr>
              <a:t>循环控制</a:t>
            </a:r>
            <a:r>
              <a:rPr lang="zh-CN" altLang="en-US" sz="1600" i="0" dirty="0">
                <a:effectLst/>
                <a:latin typeface="微软雅黑" panose="020B0503020204020204" pitchFamily="34" charset="-122"/>
                <a:ea typeface="微软雅黑" panose="020B0503020204020204" pitchFamily="34" charset="-122"/>
              </a:rPr>
              <a:t>。</a:t>
            </a:r>
          </a:p>
          <a:p>
            <a:pPr>
              <a:spcBef>
                <a:spcPts val="0"/>
              </a:spcBef>
              <a:spcAft>
                <a:spcPts val="600"/>
              </a:spcAft>
            </a:pPr>
            <a:r>
              <a:rPr lang="zh-CN" altLang="en-US" sz="1600" i="0" dirty="0">
                <a:effectLst/>
                <a:latin typeface="微软雅黑" panose="020B0503020204020204" pitchFamily="34" charset="-122"/>
                <a:ea typeface="微软雅黑" panose="020B0503020204020204" pitchFamily="34" charset="-122"/>
              </a:rPr>
              <a:t>计算图的生成可以分为</a:t>
            </a:r>
            <a:r>
              <a:rPr lang="zh-CN" altLang="en-US" sz="1600" b="1" i="0" dirty="0">
                <a:effectLst/>
                <a:latin typeface="微软雅黑" panose="020B0503020204020204" pitchFamily="34" charset="-122"/>
                <a:ea typeface="微软雅黑" panose="020B0503020204020204" pitchFamily="34" charset="-122"/>
              </a:rPr>
              <a:t>静态生成</a:t>
            </a:r>
            <a:r>
              <a:rPr lang="zh-CN" altLang="en-US" sz="1600" i="0" dirty="0">
                <a:effectLst/>
                <a:latin typeface="微软雅黑" panose="020B0503020204020204" pitchFamily="34" charset="-122"/>
                <a:ea typeface="微软雅黑" panose="020B0503020204020204" pitchFamily="34" charset="-122"/>
              </a:rPr>
              <a:t>和</a:t>
            </a:r>
            <a:r>
              <a:rPr lang="zh-CN" altLang="en-US" sz="1600" b="1" i="0" dirty="0">
                <a:effectLst/>
                <a:latin typeface="微软雅黑" panose="020B0503020204020204" pitchFamily="34" charset="-122"/>
                <a:ea typeface="微软雅黑" panose="020B0503020204020204" pitchFamily="34" charset="-122"/>
              </a:rPr>
              <a:t>动态生成</a:t>
            </a:r>
            <a:r>
              <a:rPr lang="zh-CN" altLang="en-US" sz="1600" i="0" dirty="0">
                <a:effectLst/>
                <a:latin typeface="微软雅黑" panose="020B0503020204020204" pitchFamily="34" charset="-122"/>
                <a:ea typeface="微软雅黑" panose="020B0503020204020204" pitchFamily="34" charset="-122"/>
              </a:rPr>
              <a:t>两种方式。</a:t>
            </a:r>
          </a:p>
          <a:p>
            <a:pPr>
              <a:spcBef>
                <a:spcPts val="0"/>
              </a:spcBef>
              <a:spcAft>
                <a:spcPts val="600"/>
              </a:spcAft>
            </a:pPr>
            <a:r>
              <a:rPr lang="zh-CN" altLang="en-US" sz="1600" i="0" dirty="0">
                <a:effectLst/>
                <a:latin typeface="微软雅黑" panose="020B0503020204020204" pitchFamily="34" charset="-122"/>
                <a:ea typeface="微软雅黑" panose="020B0503020204020204" pitchFamily="34" charset="-122"/>
              </a:rPr>
              <a:t>静态图</a:t>
            </a:r>
            <a:r>
              <a:rPr lang="zh-CN" altLang="en-US" sz="1600" b="1" i="0" dirty="0">
                <a:effectLst/>
                <a:latin typeface="微软雅黑" panose="020B0503020204020204" pitchFamily="34" charset="-122"/>
                <a:ea typeface="微软雅黑" panose="020B0503020204020204" pitchFamily="34" charset="-122"/>
              </a:rPr>
              <a:t>计算效率高</a:t>
            </a:r>
            <a:r>
              <a:rPr lang="zh-CN" altLang="en-US" sz="1600" i="0" dirty="0">
                <a:effectLst/>
                <a:latin typeface="微软雅黑" panose="020B0503020204020204" pitchFamily="34" charset="-122"/>
                <a:ea typeface="微软雅黑" panose="020B0503020204020204" pitchFamily="34" charset="-122"/>
              </a:rPr>
              <a:t>，</a:t>
            </a:r>
            <a:r>
              <a:rPr lang="zh-CN" altLang="en-US" sz="1600" b="1" i="0" dirty="0">
                <a:effectLst/>
                <a:latin typeface="微软雅黑" panose="020B0503020204020204" pitchFamily="34" charset="-122"/>
                <a:ea typeface="微软雅黑" panose="020B0503020204020204" pitchFamily="34" charset="-122"/>
              </a:rPr>
              <a:t>内存使用效率高</a:t>
            </a:r>
            <a:r>
              <a:rPr lang="zh-CN" altLang="en-US" sz="1600" i="0" dirty="0">
                <a:effectLst/>
                <a:latin typeface="微软雅黑" panose="020B0503020204020204" pitchFamily="34" charset="-122"/>
                <a:ea typeface="微软雅黑" panose="020B0503020204020204" pitchFamily="34" charset="-122"/>
              </a:rPr>
              <a:t>，但</a:t>
            </a:r>
            <a:r>
              <a:rPr lang="zh-CN" altLang="en-US" sz="1600" b="1" i="0" dirty="0">
                <a:effectLst/>
                <a:latin typeface="微软雅黑" panose="020B0503020204020204" pitchFamily="34" charset="-122"/>
                <a:ea typeface="微软雅黑" panose="020B0503020204020204" pitchFamily="34" charset="-122"/>
              </a:rPr>
              <a:t>调试性能较差</a:t>
            </a:r>
            <a:r>
              <a:rPr lang="zh-CN" altLang="en-US" sz="1600" i="0" dirty="0">
                <a:effectLst/>
                <a:latin typeface="微软雅黑" panose="020B0503020204020204" pitchFamily="34" charset="-122"/>
                <a:ea typeface="微软雅黑" panose="020B0503020204020204" pitchFamily="34" charset="-122"/>
              </a:rPr>
              <a:t>，可以直接用于</a:t>
            </a:r>
            <a:r>
              <a:rPr lang="zh-CN" altLang="en-US" sz="1600" b="1" i="0" dirty="0">
                <a:effectLst/>
                <a:latin typeface="微软雅黑" panose="020B0503020204020204" pitchFamily="34" charset="-122"/>
                <a:ea typeface="微软雅黑" panose="020B0503020204020204" pitchFamily="34" charset="-122"/>
              </a:rPr>
              <a:t>模型部署</a:t>
            </a:r>
            <a:r>
              <a:rPr lang="zh-CN" altLang="en-US" sz="1600" i="0" dirty="0">
                <a:effectLst/>
                <a:latin typeface="微软雅黑" panose="020B0503020204020204" pitchFamily="34" charset="-122"/>
                <a:ea typeface="微软雅黑" panose="020B0503020204020204" pitchFamily="34" charset="-122"/>
              </a:rPr>
              <a:t>。</a:t>
            </a:r>
          </a:p>
          <a:p>
            <a:pPr>
              <a:spcBef>
                <a:spcPts val="0"/>
              </a:spcBef>
              <a:spcAft>
                <a:spcPts val="600"/>
              </a:spcAft>
            </a:pPr>
            <a:r>
              <a:rPr lang="zh-CN" altLang="en-US" sz="1600" i="0" dirty="0">
                <a:effectLst/>
                <a:latin typeface="微软雅黑" panose="020B0503020204020204" pitchFamily="34" charset="-122"/>
                <a:ea typeface="微软雅黑" panose="020B0503020204020204" pitchFamily="34" charset="-122"/>
              </a:rPr>
              <a:t>动态图提供</a:t>
            </a:r>
            <a:r>
              <a:rPr lang="zh-CN" altLang="en-US" sz="1600" b="1" i="0" dirty="0">
                <a:effectLst/>
                <a:latin typeface="微软雅黑" panose="020B0503020204020204" pitchFamily="34" charset="-122"/>
                <a:ea typeface="微软雅黑" panose="020B0503020204020204" pitchFamily="34" charset="-122"/>
              </a:rPr>
              <a:t>灵活的可编程性和可调试性</a:t>
            </a:r>
            <a:r>
              <a:rPr lang="zh-CN" altLang="en-US" sz="1600" i="0" dirty="0">
                <a:effectLst/>
                <a:latin typeface="微软雅黑" panose="020B0503020204020204" pitchFamily="34" charset="-122"/>
                <a:ea typeface="微软雅黑" panose="020B0503020204020204" pitchFamily="34" charset="-122"/>
              </a:rPr>
              <a:t>，可</a:t>
            </a:r>
            <a:r>
              <a:rPr lang="zh-CN" altLang="en-US" sz="1600" b="1" i="0" dirty="0">
                <a:effectLst/>
                <a:latin typeface="微软雅黑" panose="020B0503020204020204" pitchFamily="34" charset="-122"/>
                <a:ea typeface="微软雅黑" panose="020B0503020204020204" pitchFamily="34" charset="-122"/>
              </a:rPr>
              <a:t>实时得到计算结果</a:t>
            </a:r>
            <a:r>
              <a:rPr lang="zh-CN" altLang="en-US" sz="1600" i="0" dirty="0">
                <a:effectLst/>
                <a:latin typeface="微软雅黑" panose="020B0503020204020204" pitchFamily="34" charset="-122"/>
                <a:ea typeface="微软雅黑" panose="020B0503020204020204" pitchFamily="34" charset="-122"/>
              </a:rPr>
              <a:t>，在</a:t>
            </a:r>
            <a:r>
              <a:rPr lang="zh-CN" altLang="en-US" sz="1600" b="1" i="0" dirty="0">
                <a:effectLst/>
                <a:latin typeface="微软雅黑" panose="020B0503020204020204" pitchFamily="34" charset="-122"/>
                <a:ea typeface="微软雅黑" panose="020B0503020204020204" pitchFamily="34" charset="-122"/>
              </a:rPr>
              <a:t>模型调优与算法改进迭代</a:t>
            </a:r>
            <a:r>
              <a:rPr lang="zh-CN" altLang="en-US" sz="1600" i="0" dirty="0">
                <a:effectLst/>
                <a:latin typeface="微软雅黑" panose="020B0503020204020204" pitchFamily="34" charset="-122"/>
                <a:ea typeface="微软雅黑" panose="020B0503020204020204" pitchFamily="34" charset="-122"/>
              </a:rPr>
              <a:t>方面具有优势。</a:t>
            </a:r>
          </a:p>
          <a:p>
            <a:pPr>
              <a:spcBef>
                <a:spcPts val="0"/>
              </a:spcBef>
              <a:spcAft>
                <a:spcPts val="600"/>
              </a:spcAft>
            </a:pPr>
            <a:r>
              <a:rPr lang="zh-CN" altLang="en-US" sz="1600" i="0" dirty="0">
                <a:effectLst/>
                <a:latin typeface="微软雅黑" panose="020B0503020204020204" pitchFamily="34" charset="-122"/>
                <a:ea typeface="微软雅黑" panose="020B0503020204020204" pitchFamily="34" charset="-122"/>
              </a:rPr>
              <a:t>利用计算图和算子间依赖关系可以解决模型中的算子</a:t>
            </a:r>
            <a:r>
              <a:rPr lang="zh-CN" altLang="en-US" sz="1600" b="1" i="0" dirty="0">
                <a:effectLst/>
                <a:latin typeface="微软雅黑" panose="020B0503020204020204" pitchFamily="34" charset="-122"/>
                <a:ea typeface="微软雅黑" panose="020B0503020204020204" pitchFamily="34" charset="-122"/>
              </a:rPr>
              <a:t>执行调度</a:t>
            </a:r>
            <a:r>
              <a:rPr lang="zh-CN" altLang="en-US" sz="1600" i="0" dirty="0">
                <a:effectLst/>
                <a:latin typeface="微软雅黑" panose="020B0503020204020204" pitchFamily="34" charset="-122"/>
                <a:ea typeface="微软雅黑" panose="020B0503020204020204" pitchFamily="34" charset="-122"/>
              </a:rPr>
              <a:t>问题。</a:t>
            </a:r>
          </a:p>
          <a:p>
            <a:pPr>
              <a:spcBef>
                <a:spcPts val="0"/>
              </a:spcBef>
              <a:spcAft>
                <a:spcPts val="600"/>
              </a:spcAft>
            </a:pPr>
            <a:r>
              <a:rPr lang="zh-CN" altLang="en-US" sz="1600" i="0" dirty="0">
                <a:effectLst/>
                <a:latin typeface="微软雅黑" panose="020B0503020204020204" pitchFamily="34" charset="-122"/>
                <a:ea typeface="微软雅黑" panose="020B0503020204020204" pitchFamily="34" charset="-122"/>
              </a:rPr>
              <a:t>根据计算图可以找到</a:t>
            </a:r>
            <a:r>
              <a:rPr lang="zh-CN" altLang="en-US" sz="1600" b="1" i="0" dirty="0">
                <a:effectLst/>
                <a:latin typeface="微软雅黑" panose="020B0503020204020204" pitchFamily="34" charset="-122"/>
                <a:ea typeface="微软雅黑" panose="020B0503020204020204" pitchFamily="34" charset="-122"/>
              </a:rPr>
              <a:t>相互独立</a:t>
            </a:r>
            <a:r>
              <a:rPr lang="zh-CN" altLang="en-US" sz="1600" i="0" dirty="0">
                <a:effectLst/>
                <a:latin typeface="微软雅黑" panose="020B0503020204020204" pitchFamily="34" charset="-122"/>
                <a:ea typeface="微软雅黑" panose="020B0503020204020204" pitchFamily="34" charset="-122"/>
              </a:rPr>
              <a:t>的算子进行</a:t>
            </a:r>
            <a:r>
              <a:rPr lang="zh-CN" altLang="en-US" sz="1600" b="1" i="0" dirty="0">
                <a:effectLst/>
                <a:latin typeface="微软雅黑" panose="020B0503020204020204" pitchFamily="34" charset="-122"/>
                <a:ea typeface="微软雅黑" panose="020B0503020204020204" pitchFamily="34" charset="-122"/>
              </a:rPr>
              <a:t>并行</a:t>
            </a:r>
            <a:r>
              <a:rPr lang="zh-CN" altLang="en-US" sz="1600" i="0" dirty="0">
                <a:effectLst/>
                <a:latin typeface="微软雅黑" panose="020B0503020204020204" pitchFamily="34" charset="-122"/>
                <a:ea typeface="微软雅黑" panose="020B0503020204020204" pitchFamily="34" charset="-122"/>
              </a:rPr>
              <a:t>计算，提高计算的并行性。而</a:t>
            </a:r>
            <a:r>
              <a:rPr lang="zh-CN" altLang="en-US" sz="1600" b="1" i="0" dirty="0">
                <a:effectLst/>
                <a:latin typeface="微软雅黑" panose="020B0503020204020204" pitchFamily="34" charset="-122"/>
                <a:ea typeface="微软雅黑" panose="020B0503020204020204" pitchFamily="34" charset="-122"/>
              </a:rPr>
              <a:t>存在依赖</a:t>
            </a:r>
            <a:r>
              <a:rPr lang="zh-CN" altLang="en-US" sz="1600" i="0" dirty="0">
                <a:effectLst/>
                <a:latin typeface="微软雅黑" panose="020B0503020204020204" pitchFamily="34" charset="-122"/>
                <a:ea typeface="微软雅黑" panose="020B0503020204020204" pitchFamily="34" charset="-122"/>
              </a:rPr>
              <a:t>关系的算子则必须</a:t>
            </a:r>
            <a:r>
              <a:rPr lang="zh-CN" altLang="en-US" sz="1600" b="1" i="0" dirty="0">
                <a:effectLst/>
                <a:latin typeface="微软雅黑" panose="020B0503020204020204" pitchFamily="34" charset="-122"/>
                <a:ea typeface="微软雅黑" panose="020B0503020204020204" pitchFamily="34" charset="-122"/>
              </a:rPr>
              <a:t>串行</a:t>
            </a:r>
            <a:r>
              <a:rPr lang="zh-CN" altLang="en-US" sz="1600" i="0" dirty="0">
                <a:effectLst/>
                <a:latin typeface="微软雅黑" panose="020B0503020204020204" pitchFamily="34" charset="-122"/>
                <a:ea typeface="微软雅黑" panose="020B0503020204020204" pitchFamily="34" charset="-122"/>
              </a:rPr>
              <a:t>调度执行。</a:t>
            </a:r>
          </a:p>
          <a:p>
            <a:pPr>
              <a:spcBef>
                <a:spcPts val="0"/>
              </a:spcBef>
              <a:spcAft>
                <a:spcPts val="600"/>
              </a:spcAft>
            </a:pPr>
            <a:r>
              <a:rPr lang="zh-CN" altLang="en-US" sz="1600" i="0" dirty="0">
                <a:effectLst/>
                <a:latin typeface="微软雅黑" panose="020B0503020204020204" pitchFamily="34" charset="-122"/>
                <a:ea typeface="微软雅黑" panose="020B0503020204020204" pitchFamily="34" charset="-122"/>
              </a:rPr>
              <a:t>计算图的训练任务可以使用</a:t>
            </a:r>
            <a:r>
              <a:rPr lang="zh-CN" altLang="en-US" sz="1600" b="1" i="0" dirty="0">
                <a:effectLst/>
                <a:latin typeface="微软雅黑" panose="020B0503020204020204" pitchFamily="34" charset="-122"/>
                <a:ea typeface="微软雅黑" panose="020B0503020204020204" pitchFamily="34" charset="-122"/>
              </a:rPr>
              <a:t>同步</a:t>
            </a:r>
            <a:r>
              <a:rPr lang="zh-CN" altLang="en-US" sz="1600" i="0" dirty="0">
                <a:effectLst/>
                <a:latin typeface="微软雅黑" panose="020B0503020204020204" pitchFamily="34" charset="-122"/>
                <a:ea typeface="微软雅黑" panose="020B0503020204020204" pitchFamily="34" charset="-122"/>
              </a:rPr>
              <a:t>或者</a:t>
            </a:r>
            <a:r>
              <a:rPr lang="zh-CN" altLang="en-US" sz="1600" b="1" i="0" dirty="0">
                <a:effectLst/>
                <a:latin typeface="微软雅黑" panose="020B0503020204020204" pitchFamily="34" charset="-122"/>
                <a:ea typeface="微软雅黑" panose="020B0503020204020204" pitchFamily="34" charset="-122"/>
              </a:rPr>
              <a:t>异步</a:t>
            </a:r>
            <a:r>
              <a:rPr lang="zh-CN" altLang="en-US" sz="1600" i="0" dirty="0">
                <a:effectLst/>
                <a:latin typeface="微软雅黑" panose="020B0503020204020204" pitchFamily="34" charset="-122"/>
                <a:ea typeface="微软雅黑" panose="020B0503020204020204" pitchFamily="34" charset="-122"/>
              </a:rPr>
              <a:t>机制，异步能够有效提高硬件使用率，缩短训练时间。</a:t>
            </a:r>
            <a:endParaRPr lang="en-US" altLang="zh-CN" sz="1400" i="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498999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628650" y="139574"/>
            <a:ext cx="7886700" cy="1325563"/>
          </a:xfrm>
        </p:spPr>
        <p:txBody>
          <a:bodyPr/>
          <a:lstStyle/>
          <a:p>
            <a:r>
              <a:rPr lang="zh-CN" altLang="en-US" dirty="0">
                <a:latin typeface="微软雅黑" panose="020B0503020204020204" pitchFamily="34" charset="-122"/>
                <a:ea typeface="微软雅黑" panose="020B0503020204020204" pitchFamily="34" charset="-122"/>
              </a:rPr>
              <a:t>扩展阅读</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628650" y="1320258"/>
            <a:ext cx="7886700" cy="4851625"/>
          </a:xfrm>
        </p:spPr>
        <p:txBody>
          <a:bodyPr>
            <a:noAutofit/>
          </a:bodyPr>
          <a:lstStyle/>
          <a:p>
            <a:pPr algn="l">
              <a:lnSpc>
                <a:spcPct val="100000"/>
              </a:lnSpc>
              <a:buFont typeface="Arial" panose="020B0604020202020204" pitchFamily="34" charset="0"/>
              <a:buChar char="•"/>
            </a:pPr>
            <a:r>
              <a:rPr lang="zh-CN" altLang="en-US" sz="1600" b="0" i="0" dirty="0">
                <a:effectLst/>
                <a:latin typeface="微软雅黑" panose="020B0503020204020204" pitchFamily="34" charset="-122"/>
                <a:ea typeface="微软雅黑" panose="020B0503020204020204" pitchFamily="34" charset="-122"/>
              </a:rPr>
              <a:t>计算图是计算框架的核心理念之一，了解主流计算框架的设计思想，有助于深入掌握这一概念，建议阅读：</a:t>
            </a:r>
            <a:endParaRPr lang="en-US" altLang="zh-CN" sz="1600" b="0" i="0" dirty="0">
              <a:effectLst/>
              <a:latin typeface="微软雅黑" panose="020B0503020204020204" pitchFamily="34" charset="-122"/>
              <a:ea typeface="微软雅黑" panose="020B0503020204020204" pitchFamily="34" charset="-122"/>
            </a:endParaRPr>
          </a:p>
          <a:p>
            <a:pPr lvl="1">
              <a:lnSpc>
                <a:spcPct val="100000"/>
              </a:lnSpc>
              <a:buFont typeface="Wingdings" panose="05000000000000000000" pitchFamily="2" charset="2"/>
              <a:buChar char="Ø"/>
            </a:pPr>
            <a:r>
              <a:rPr lang="en-US" altLang="zh-CN" sz="1400" b="0" i="0" dirty="0">
                <a:solidFill>
                  <a:srgbClr val="954F72"/>
                </a:solidFill>
                <a:effectLs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TensorFlow </a:t>
            </a:r>
            <a:r>
              <a:rPr lang="zh-CN" altLang="en-US" sz="1400" b="0" i="0" dirty="0">
                <a:effectLs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设计白皮书</a:t>
            </a:r>
            <a:r>
              <a:rPr lang="zh-CN" altLang="en-US" sz="1400" b="0" i="0" dirty="0">
                <a:effectLst/>
                <a:latin typeface="微软雅黑" panose="020B0503020204020204" pitchFamily="34" charset="-122"/>
                <a:ea typeface="微软雅黑" panose="020B0503020204020204" pitchFamily="34" charset="-122"/>
              </a:rPr>
              <a:t>： </a:t>
            </a:r>
            <a:r>
              <a:rPr lang="en-US" altLang="zh-CN" sz="1400" b="0" i="0" dirty="0">
                <a:effectLst/>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https://arxiv.org/abs/1603.04467</a:t>
            </a:r>
            <a:endParaRPr lang="en-US" altLang="zh-CN" sz="1400" b="0" i="0" dirty="0">
              <a:effectLst/>
              <a:latin typeface="微软雅黑" panose="020B0503020204020204" pitchFamily="34" charset="-122"/>
              <a:ea typeface="微软雅黑" panose="020B0503020204020204" pitchFamily="34" charset="-122"/>
            </a:endParaRPr>
          </a:p>
          <a:p>
            <a:pPr lvl="1">
              <a:lnSpc>
                <a:spcPct val="100000"/>
              </a:lnSpc>
              <a:buFont typeface="Wingdings" panose="05000000000000000000" pitchFamily="2" charset="2"/>
              <a:buChar char="Ø"/>
            </a:pPr>
            <a:r>
              <a:rPr lang="en-US" altLang="zh-CN" sz="1400" b="0" i="0" dirty="0" err="1">
                <a:solidFill>
                  <a:srgbClr val="954F72"/>
                </a:solidFill>
                <a:effectLs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PyTorch</a:t>
            </a:r>
            <a:r>
              <a:rPr lang="zh-CN" altLang="en-US" sz="1400" b="0" i="0" dirty="0">
                <a:effectLs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计算框架设计论文</a:t>
            </a:r>
            <a:r>
              <a:rPr lang="zh-CN" altLang="en-US" sz="1400" b="0" i="0" dirty="0">
                <a:effectLst/>
                <a:latin typeface="微软雅黑" panose="020B0503020204020204" pitchFamily="34" charset="-122"/>
                <a:ea typeface="微软雅黑" panose="020B0503020204020204" pitchFamily="34" charset="-122"/>
              </a:rPr>
              <a:t>： </a:t>
            </a:r>
            <a:r>
              <a:rPr lang="en-US" altLang="zh-CN" sz="1400" b="0" i="0" dirty="0">
                <a:effectLst/>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https://arxiv.org/abs/1912.01703</a:t>
            </a:r>
            <a:endParaRPr lang="en-US" altLang="zh-CN" sz="1400" b="0" i="0" dirty="0">
              <a:effectLst/>
              <a:latin typeface="微软雅黑" panose="020B0503020204020204" pitchFamily="34" charset="-122"/>
              <a:ea typeface="微软雅黑" panose="020B0503020204020204" pitchFamily="34" charset="-122"/>
            </a:endParaRPr>
          </a:p>
          <a:p>
            <a:pPr lvl="1">
              <a:lnSpc>
                <a:spcPct val="100000"/>
              </a:lnSpc>
              <a:buFont typeface="Wingdings" panose="05000000000000000000" pitchFamily="2" charset="2"/>
              <a:buChar char="Ø"/>
            </a:pPr>
            <a:r>
              <a:rPr lang="en-US" altLang="zh-CN" sz="1400" b="0" i="0" dirty="0" err="1">
                <a:solidFill>
                  <a:srgbClr val="954F72"/>
                </a:solidFill>
                <a:effectLs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MindSpore</a:t>
            </a:r>
            <a:r>
              <a:rPr lang="zh-CN" altLang="en-US" sz="1400" b="0" i="0" dirty="0">
                <a:effectLst/>
                <a:latin typeface="微软雅黑" panose="020B0503020204020204" pitchFamily="34" charset="-122"/>
                <a:ea typeface="微软雅黑" panose="020B0503020204020204" pitchFamily="34" charset="-122"/>
                <a:hlinkClick r:id="rId4">
                  <a:extLst>
                    <a:ext uri="{A12FA001-AC4F-418D-AE19-62706E023703}">
                      <ahyp:hlinkClr xmlns:ahyp="http://schemas.microsoft.com/office/drawing/2018/hyperlinkcolor" val="tx"/>
                    </a:ext>
                  </a:extLst>
                </a:hlinkClick>
              </a:rPr>
              <a:t>技术白皮书</a:t>
            </a:r>
            <a:r>
              <a:rPr lang="zh-CN" altLang="en-US" sz="1400" b="0" i="0" dirty="0">
                <a:effectLst/>
                <a:latin typeface="微软雅黑" panose="020B0503020204020204" pitchFamily="34" charset="-122"/>
                <a:ea typeface="微软雅黑" panose="020B0503020204020204" pitchFamily="34" charset="-122"/>
              </a:rPr>
              <a:t>： </a:t>
            </a:r>
            <a:r>
              <a:rPr lang="en-US" altLang="zh-CN" sz="1400" b="0" i="0" dirty="0">
                <a:effectLst/>
                <a:latin typeface="微软雅黑" panose="020B0503020204020204" pitchFamily="34" charset="-122"/>
                <a:ea typeface="微软雅黑" panose="020B0503020204020204" pitchFamily="34" charset="-122"/>
              </a:rPr>
              <a:t>https://mindspore-website.obs.cn-north-4.myhuaweicloud.com/white_paper/MindSpore_white_paperV1.1.pdf</a:t>
            </a:r>
            <a:endParaRPr lang="zh-CN" altLang="en-US" sz="1400" b="0" i="0" dirty="0">
              <a:effectLst/>
              <a:latin typeface="微软雅黑" panose="020B0503020204020204" pitchFamily="34" charset="-122"/>
              <a:ea typeface="微软雅黑" panose="020B0503020204020204" pitchFamily="34" charset="-122"/>
            </a:endParaRPr>
          </a:p>
          <a:p>
            <a:pPr algn="l">
              <a:lnSpc>
                <a:spcPct val="100000"/>
              </a:lnSpc>
              <a:buFont typeface="Arial" panose="020B0604020202020204" pitchFamily="34" charset="0"/>
              <a:buChar char="•"/>
            </a:pPr>
            <a:r>
              <a:rPr lang="zh-CN" altLang="en-US" sz="1600" b="0" i="0" dirty="0">
                <a:effectLst/>
                <a:latin typeface="微软雅黑" panose="020B0503020204020204" pitchFamily="34" charset="-122"/>
                <a:ea typeface="微软雅黑" panose="020B0503020204020204" pitchFamily="34" charset="-122"/>
              </a:rPr>
              <a:t>图外控制流直接使用前端语言控制流，熟悉编程语言即可掌握这一方法，而图内控制流则相对较为复杂，建议阅读</a:t>
            </a:r>
            <a:r>
              <a:rPr lang="en-US" altLang="zh-CN" sz="1600" b="0" i="0" dirty="0">
                <a:solidFill>
                  <a:srgbClr val="954F72"/>
                </a:solidFill>
                <a:effectLs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TensorFlow</a:t>
            </a:r>
            <a:r>
              <a:rPr lang="zh-CN" altLang="en-US" sz="1600" b="0" i="0" dirty="0">
                <a:effectLst/>
                <a:latin typeface="微软雅黑" panose="020B0503020204020204" pitchFamily="34" charset="-122"/>
                <a:ea typeface="微软雅黑" panose="020B0503020204020204" pitchFamily="34" charset="-122"/>
                <a:hlinkClick r:id="rId5">
                  <a:extLst>
                    <a:ext uri="{A12FA001-AC4F-418D-AE19-62706E023703}">
                      <ahyp:hlinkClr xmlns:ahyp="http://schemas.microsoft.com/office/drawing/2018/hyperlinkcolor" val="tx"/>
                    </a:ext>
                  </a:extLst>
                </a:hlinkClick>
              </a:rPr>
              <a:t>控制流</a:t>
            </a:r>
            <a:r>
              <a:rPr lang="zh-CN" altLang="en-US" sz="1600" b="0" i="0" dirty="0">
                <a:effectLst/>
                <a:latin typeface="微软雅黑" panose="020B0503020204020204" pitchFamily="34" charset="-122"/>
                <a:ea typeface="微软雅黑" panose="020B0503020204020204" pitchFamily="34" charset="-122"/>
              </a:rPr>
              <a:t> </a:t>
            </a:r>
            <a:r>
              <a:rPr lang="en-US" altLang="zh-CN" sz="1600" b="0" i="0" dirty="0">
                <a:effectLst/>
                <a:latin typeface="微软雅黑" panose="020B0503020204020204" pitchFamily="34" charset="-122"/>
                <a:ea typeface="微软雅黑" panose="020B0503020204020204" pitchFamily="34" charset="-122"/>
              </a:rPr>
              <a:t>(http://download.tensorflow.org/paper/white_paper_tf_control_flow_implementation_2017_11_1.pdf)</a:t>
            </a:r>
            <a:r>
              <a:rPr lang="zh-CN" altLang="en-US" sz="1600" b="0" i="0" dirty="0">
                <a:effectLst/>
                <a:latin typeface="微软雅黑" panose="020B0503020204020204" pitchFamily="34" charset="-122"/>
                <a:ea typeface="微软雅黑" panose="020B0503020204020204" pitchFamily="34" charset="-122"/>
              </a:rPr>
              <a:t>论文。</a:t>
            </a:r>
          </a:p>
          <a:p>
            <a:pPr algn="l">
              <a:lnSpc>
                <a:spcPct val="100000"/>
              </a:lnSpc>
              <a:buFont typeface="Arial" panose="020B0604020202020204" pitchFamily="34" charset="0"/>
              <a:buChar char="•"/>
            </a:pPr>
            <a:r>
              <a:rPr lang="zh-CN" altLang="en-US" sz="1600" b="0" i="0" dirty="0">
                <a:effectLst/>
                <a:latin typeface="微软雅黑" panose="020B0503020204020204" pitchFamily="34" charset="-122"/>
                <a:ea typeface="微软雅黑" panose="020B0503020204020204" pitchFamily="34" charset="-122"/>
              </a:rPr>
              <a:t>动态图和静态图设计理念与实践，建议阅读：</a:t>
            </a:r>
            <a:endParaRPr lang="en-US" altLang="zh-CN" sz="1600" b="0" i="0" dirty="0">
              <a:effectLst/>
              <a:latin typeface="微软雅黑" panose="020B0503020204020204" pitchFamily="34" charset="-122"/>
              <a:ea typeface="微软雅黑" panose="020B0503020204020204" pitchFamily="34" charset="-122"/>
            </a:endParaRPr>
          </a:p>
          <a:p>
            <a:pPr lvl="1">
              <a:lnSpc>
                <a:spcPct val="100000"/>
              </a:lnSpc>
              <a:buFont typeface="Wingdings" panose="05000000000000000000" pitchFamily="2" charset="2"/>
              <a:buChar char="Ø"/>
            </a:pPr>
            <a:r>
              <a:rPr lang="en-US" altLang="zh-CN" sz="1400" b="0" i="0" dirty="0">
                <a:solidFill>
                  <a:srgbClr val="954F72"/>
                </a:solidFill>
                <a:effectLs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TensorFlow Eager </a:t>
            </a:r>
            <a:r>
              <a:rPr lang="zh-CN" altLang="en-US" sz="1400" b="0" i="0" dirty="0">
                <a:effectLst/>
                <a:latin typeface="微软雅黑" panose="020B0503020204020204" pitchFamily="34" charset="-122"/>
                <a:ea typeface="微软雅黑" panose="020B0503020204020204" pitchFamily="34" charset="-122"/>
                <a:hlinkClick r:id="rId6">
                  <a:extLst>
                    <a:ext uri="{A12FA001-AC4F-418D-AE19-62706E023703}">
                      <ahyp:hlinkClr xmlns:ahyp="http://schemas.microsoft.com/office/drawing/2018/hyperlinkcolor" val="tx"/>
                    </a:ext>
                  </a:extLst>
                </a:hlinkClick>
              </a:rPr>
              <a:t>论文</a:t>
            </a:r>
            <a:r>
              <a:rPr lang="zh-CN" altLang="en-US" sz="1400" b="0" i="0" dirty="0">
                <a:effectLst/>
                <a:latin typeface="微软雅黑" panose="020B0503020204020204" pitchFamily="34" charset="-122"/>
                <a:ea typeface="微软雅黑" panose="020B0503020204020204" pitchFamily="34" charset="-122"/>
              </a:rPr>
              <a:t>：</a:t>
            </a:r>
            <a:r>
              <a:rPr lang="en-US" altLang="zh-CN" sz="1400" b="0" i="0" dirty="0">
                <a:effectLst/>
                <a:latin typeface="微软雅黑" panose="020B0503020204020204" pitchFamily="34" charset="-122"/>
                <a:ea typeface="微软雅黑" panose="020B0503020204020204" pitchFamily="34" charset="-122"/>
              </a:rPr>
              <a:t>https://arxiv.org/pdf/1903.01855.pdf</a:t>
            </a:r>
            <a:endParaRPr lang="en-US" altLang="zh-CN" sz="1400" dirty="0">
              <a:latin typeface="微软雅黑" panose="020B0503020204020204" pitchFamily="34" charset="-122"/>
              <a:ea typeface="微软雅黑" panose="020B0503020204020204" pitchFamily="34" charset="-122"/>
            </a:endParaRPr>
          </a:p>
          <a:p>
            <a:pPr lvl="1">
              <a:lnSpc>
                <a:spcPct val="100000"/>
              </a:lnSpc>
              <a:buFont typeface="Wingdings" panose="05000000000000000000" pitchFamily="2" charset="2"/>
              <a:buChar char="Ø"/>
            </a:pPr>
            <a:r>
              <a:rPr lang="en-US" altLang="zh-CN" sz="1400" b="0" i="0" dirty="0">
                <a:effectLst/>
                <a:latin typeface="微软雅黑" panose="020B0503020204020204" pitchFamily="34" charset="-122"/>
                <a:ea typeface="微软雅黑" panose="020B0503020204020204" pitchFamily="34" charset="-122"/>
                <a:hlinkClick r:id="rId7">
                  <a:extLst>
                    <a:ext uri="{A12FA001-AC4F-418D-AE19-62706E023703}">
                      <ahyp:hlinkClr xmlns:ahyp="http://schemas.microsoft.com/office/drawing/2018/hyperlinkcolor" val="tx"/>
                    </a:ext>
                  </a:extLst>
                </a:hlinkClick>
              </a:rPr>
              <a:t>TensorFlow Eager Execution</a:t>
            </a:r>
            <a:r>
              <a:rPr lang="zh-CN" altLang="en-US" sz="1400" b="0" i="0" dirty="0">
                <a:effectLst/>
                <a:latin typeface="微软雅黑" panose="020B0503020204020204" pitchFamily="34" charset="-122"/>
                <a:ea typeface="微软雅黑" panose="020B0503020204020204" pitchFamily="34" charset="-122"/>
              </a:rPr>
              <a:t>示例：</a:t>
            </a:r>
            <a:r>
              <a:rPr lang="en-US" altLang="zh-CN" sz="1400" b="0" i="0" dirty="0">
                <a:effectLst/>
                <a:latin typeface="微软雅黑" panose="020B0503020204020204" pitchFamily="34" charset="-122"/>
                <a:ea typeface="微软雅黑" panose="020B0503020204020204" pitchFamily="34" charset="-122"/>
              </a:rPr>
              <a:t>https://tensorflow.google.cn/guide/eager?hl=zh-cn</a:t>
            </a:r>
          </a:p>
          <a:p>
            <a:pPr lvl="1">
              <a:lnSpc>
                <a:spcPct val="100000"/>
              </a:lnSpc>
              <a:buFont typeface="Wingdings" panose="05000000000000000000" pitchFamily="2" charset="2"/>
              <a:buChar char="Ø"/>
            </a:pPr>
            <a:r>
              <a:rPr lang="en-US" altLang="zh-CN" sz="1400" b="0" i="0" dirty="0">
                <a:effectLst/>
                <a:latin typeface="微软雅黑" panose="020B0503020204020204" pitchFamily="34" charset="-122"/>
                <a:ea typeface="微软雅黑" panose="020B0503020204020204" pitchFamily="34" charset="-122"/>
                <a:hlinkClick r:id="rId8">
                  <a:extLst>
                    <a:ext uri="{A12FA001-AC4F-418D-AE19-62706E023703}">
                      <ahyp:hlinkClr xmlns:ahyp="http://schemas.microsoft.com/office/drawing/2018/hyperlinkcolor" val="tx"/>
                    </a:ext>
                  </a:extLst>
                </a:hlinkClick>
              </a:rPr>
              <a:t>TensorFlow Graph</a:t>
            </a:r>
            <a:r>
              <a:rPr lang="zh-CN" altLang="en-US" sz="1400" b="0" i="0" dirty="0">
                <a:effectLst/>
                <a:latin typeface="微软雅黑" panose="020B0503020204020204" pitchFamily="34" charset="-122"/>
                <a:ea typeface="微软雅黑" panose="020B0503020204020204" pitchFamily="34" charset="-122"/>
              </a:rPr>
              <a:t>理念与实践：</a:t>
            </a:r>
            <a:r>
              <a:rPr lang="en-US" altLang="zh-CN" sz="1400" b="0" i="0" dirty="0">
                <a:effectLst/>
                <a:latin typeface="微软雅黑" panose="020B0503020204020204" pitchFamily="34" charset="-122"/>
                <a:ea typeface="微软雅黑" panose="020B0503020204020204" pitchFamily="34" charset="-122"/>
              </a:rPr>
              <a:t>https://tensorflow.google.cn/guide/intro_to_graphs?hl=zh-cn</a:t>
            </a:r>
          </a:p>
          <a:p>
            <a:pPr lvl="1">
              <a:lnSpc>
                <a:spcPct val="100000"/>
              </a:lnSpc>
              <a:buFont typeface="Wingdings" panose="05000000000000000000" pitchFamily="2" charset="2"/>
              <a:buChar char="Ø"/>
            </a:pPr>
            <a:r>
              <a:rPr lang="en-US" altLang="zh-CN" sz="1400" b="0" i="0" dirty="0" err="1">
                <a:solidFill>
                  <a:srgbClr val="954F72"/>
                </a:solidFill>
                <a:effectLst/>
                <a:latin typeface="微软雅黑" panose="020B0503020204020204" pitchFamily="34" charset="-122"/>
                <a:ea typeface="微软雅黑" panose="020B0503020204020204" pitchFamily="34" charset="-122"/>
                <a:hlinkClick r:id="rId9">
                  <a:extLst>
                    <a:ext uri="{A12FA001-AC4F-418D-AE19-62706E023703}">
                      <ahyp:hlinkClr xmlns:ahyp="http://schemas.microsoft.com/office/drawing/2018/hyperlinkcolor" val="tx"/>
                    </a:ext>
                  </a:extLst>
                </a:hlinkClick>
              </a:rPr>
              <a:t>MindSpore</a:t>
            </a:r>
            <a:r>
              <a:rPr lang="zh-CN" altLang="en-US" sz="1400" b="0" i="0" dirty="0">
                <a:effectLst/>
                <a:latin typeface="微软雅黑" panose="020B0503020204020204" pitchFamily="34" charset="-122"/>
                <a:ea typeface="微软雅黑" panose="020B0503020204020204" pitchFamily="34" charset="-122"/>
                <a:hlinkClick r:id="rId9">
                  <a:extLst>
                    <a:ext uri="{A12FA001-AC4F-418D-AE19-62706E023703}">
                      <ahyp:hlinkClr xmlns:ahyp="http://schemas.microsoft.com/office/drawing/2018/hyperlinkcolor" val="tx"/>
                    </a:ext>
                  </a:extLst>
                </a:hlinkClick>
              </a:rPr>
              <a:t>动静态图</a:t>
            </a:r>
            <a:r>
              <a:rPr lang="zh-CN" altLang="en-US" sz="1400" b="0" i="0" dirty="0">
                <a:effectLst/>
                <a:latin typeface="微软雅黑" panose="020B0503020204020204" pitchFamily="34" charset="-122"/>
                <a:ea typeface="微软雅黑" panose="020B0503020204020204" pitchFamily="34" charset="-122"/>
              </a:rPr>
              <a:t>概念：</a:t>
            </a:r>
            <a:r>
              <a:rPr lang="en-US" altLang="zh-CN" sz="1400" b="0" i="0" dirty="0">
                <a:effectLst/>
                <a:latin typeface="微软雅黑" panose="020B0503020204020204" pitchFamily="34" charset="-122"/>
                <a:ea typeface="微软雅黑" panose="020B0503020204020204" pitchFamily="34" charset="-122"/>
              </a:rPr>
              <a:t>https://www.mindspore.cn/docs/programming_guide/zh-CN/r1.6/design/dynamic_graph_and_static_graph.html</a:t>
            </a:r>
            <a:endParaRPr lang="zh-CN" altLang="en-US" sz="1400" b="0" i="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9793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EE87BCB-2E02-079E-3A10-C693F335C8EC}"/>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latin typeface="微软雅黑" panose="020B0503020204020204" pitchFamily="34" charset="-122"/>
                <a:ea typeface="微软雅黑" panose="020B0503020204020204" pitchFamily="34" charset="-122"/>
              </a:rPr>
              <a:t>机器学习框架的主要能力</a:t>
            </a:r>
            <a:endParaRPr lang="zh-CN" altLang="en-US" dirty="0"/>
          </a:p>
        </p:txBody>
      </p:sp>
      <p:sp>
        <p:nvSpPr>
          <p:cNvPr id="2" name="内容占位符 8">
            <a:extLst>
              <a:ext uri="{FF2B5EF4-FFF2-40B4-BE49-F238E27FC236}">
                <a16:creationId xmlns:a16="http://schemas.microsoft.com/office/drawing/2014/main" id="{2EAA2C09-FA0B-E0AC-21E6-E65548AF1B0D}"/>
              </a:ext>
            </a:extLst>
          </p:cNvPr>
          <p:cNvSpPr>
            <a:spLocks noGrp="1"/>
          </p:cNvSpPr>
          <p:nvPr>
            <p:ph idx="1"/>
          </p:nvPr>
        </p:nvSpPr>
        <p:spPr>
          <a:xfrm>
            <a:off x="628650" y="1825625"/>
            <a:ext cx="7886700" cy="4351338"/>
          </a:xfrm>
        </p:spPr>
        <p:txBody>
          <a:bodyPr>
            <a:normAutofit fontScale="47500" lnSpcReduction="20000"/>
          </a:bodyPr>
          <a:lstStyle/>
          <a:p>
            <a:pPr algn="l">
              <a:lnSpc>
                <a:spcPct val="120000"/>
              </a:lnSpc>
              <a:buFont typeface="Arial" panose="020B0604020202020204" pitchFamily="34" charset="0"/>
              <a:buChar char="•"/>
            </a:pPr>
            <a:r>
              <a:rPr lang="zh-CN" altLang="en-US" b="1" i="0" dirty="0">
                <a:effectLst/>
                <a:latin typeface="微软雅黑" panose="020B0503020204020204" pitchFamily="34" charset="-122"/>
                <a:ea typeface="微软雅黑" panose="020B0503020204020204" pitchFamily="34" charset="-122"/>
              </a:rPr>
              <a:t>支持多种神经网络：</a:t>
            </a:r>
            <a:r>
              <a:rPr lang="zh-CN" altLang="en-US" b="0" i="0" dirty="0">
                <a:effectLst/>
                <a:latin typeface="微软雅黑" panose="020B0503020204020204" pitchFamily="34" charset="-122"/>
                <a:ea typeface="微软雅黑" panose="020B0503020204020204" pitchFamily="34" charset="-122"/>
              </a:rPr>
              <a:t> 深度学习的巨大成功使得神经网络成为了机器学习应用的核心。不同应用需要不同的神经网络，例如，卷积神经网络（</a:t>
            </a:r>
            <a:r>
              <a:rPr lang="en-US" altLang="zh-CN" b="0" i="0" dirty="0">
                <a:effectLst/>
                <a:latin typeface="微软雅黑" panose="020B0503020204020204" pitchFamily="34" charset="-122"/>
                <a:ea typeface="微软雅黑" panose="020B0503020204020204" pitchFamily="34" charset="-122"/>
              </a:rPr>
              <a:t>Convolutional Neural Networks</a:t>
            </a:r>
            <a:r>
              <a:rPr lang="zh-CN" altLang="en-US" b="0" i="0" dirty="0">
                <a:effectLst/>
                <a:latin typeface="微软雅黑" panose="020B0503020204020204" pitchFamily="34" charset="-122"/>
                <a:ea typeface="微软雅黑" panose="020B0503020204020204" pitchFamily="34" charset="-122"/>
              </a:rPr>
              <a:t>），图神经网络（</a:t>
            </a:r>
            <a:r>
              <a:rPr lang="en-US" altLang="zh-CN" b="0" i="0" dirty="0">
                <a:effectLst/>
                <a:latin typeface="微软雅黑" panose="020B0503020204020204" pitchFamily="34" charset="-122"/>
                <a:ea typeface="微软雅黑" panose="020B0503020204020204" pitchFamily="34" charset="-122"/>
              </a:rPr>
              <a:t>Graph Neural Networks</a:t>
            </a:r>
            <a:r>
              <a:rPr lang="zh-CN" altLang="en-US" b="0" i="0" dirty="0">
                <a:effectLst/>
                <a:latin typeface="微软雅黑" panose="020B0503020204020204" pitchFamily="34" charset="-122"/>
                <a:ea typeface="微软雅黑" panose="020B0503020204020204" pitchFamily="34" charset="-122"/>
              </a:rPr>
              <a:t>），自注意力神经网络（</a:t>
            </a:r>
            <a:r>
              <a:rPr lang="en-US" altLang="zh-CN" b="0" i="0" dirty="0">
                <a:effectLst/>
                <a:latin typeface="微软雅黑" panose="020B0503020204020204" pitchFamily="34" charset="-122"/>
                <a:ea typeface="微软雅黑" panose="020B0503020204020204" pitchFamily="34" charset="-122"/>
              </a:rPr>
              <a:t>Self-Attention Neural Networks</a:t>
            </a:r>
            <a:r>
              <a:rPr lang="zh-CN" altLang="en-US" b="0" i="0" dirty="0">
                <a:effectLst/>
                <a:latin typeface="微软雅黑" panose="020B0503020204020204" pitchFamily="34" charset="-122"/>
                <a:ea typeface="微软雅黑" panose="020B0503020204020204" pitchFamily="34" charset="-122"/>
              </a:rPr>
              <a:t>）等。这些神经网络需要一个共同的系统软件来进行开发和运行。</a:t>
            </a:r>
          </a:p>
          <a:p>
            <a:pPr algn="l">
              <a:lnSpc>
                <a:spcPct val="120000"/>
              </a:lnSpc>
              <a:buFont typeface="Arial" panose="020B0604020202020204" pitchFamily="34" charset="0"/>
              <a:buChar char="•"/>
            </a:pPr>
            <a:r>
              <a:rPr lang="zh-CN" altLang="en-US" b="1" i="0" dirty="0">
                <a:effectLst/>
                <a:latin typeface="微软雅黑" panose="020B0503020204020204" pitchFamily="34" charset="-122"/>
                <a:ea typeface="微软雅黑" panose="020B0503020204020204" pitchFamily="34" charset="-122"/>
              </a:rPr>
              <a:t>支持自动微分：</a:t>
            </a:r>
            <a:r>
              <a:rPr lang="zh-CN" altLang="en-US" b="0" i="0" dirty="0">
                <a:effectLst/>
                <a:latin typeface="微软雅黑" panose="020B0503020204020204" pitchFamily="34" charset="-122"/>
                <a:ea typeface="微软雅黑" panose="020B0503020204020204" pitchFamily="34" charset="-122"/>
              </a:rPr>
              <a:t> 为了训练神经网络，我们需要利用数据、标注（</a:t>
            </a:r>
            <a:r>
              <a:rPr lang="en-US" altLang="zh-CN" b="0" i="0" dirty="0">
                <a:effectLst/>
                <a:latin typeface="微软雅黑" panose="020B0503020204020204" pitchFamily="34" charset="-122"/>
                <a:ea typeface="微软雅黑" panose="020B0503020204020204" pitchFamily="34" charset="-122"/>
              </a:rPr>
              <a:t>Label</a:t>
            </a:r>
            <a:r>
              <a:rPr lang="zh-CN" altLang="en-US" b="0" i="0" dirty="0">
                <a:effectLst/>
                <a:latin typeface="微软雅黑" panose="020B0503020204020204" pitchFamily="34" charset="-122"/>
                <a:ea typeface="微软雅黑" panose="020B0503020204020204" pitchFamily="34" charset="-122"/>
              </a:rPr>
              <a:t>）和目标损失函数（</a:t>
            </a:r>
            <a:r>
              <a:rPr lang="en-US" altLang="zh-CN" b="0" i="0" dirty="0">
                <a:effectLst/>
                <a:latin typeface="微软雅黑" panose="020B0503020204020204" pitchFamily="34" charset="-122"/>
                <a:ea typeface="微软雅黑" panose="020B0503020204020204" pitchFamily="34" charset="-122"/>
              </a:rPr>
              <a:t>Loss Function</a:t>
            </a:r>
            <a:r>
              <a:rPr lang="zh-CN" altLang="en-US" b="0" i="0" dirty="0">
                <a:effectLst/>
                <a:latin typeface="微软雅黑" panose="020B0503020204020204" pitchFamily="34" charset="-122"/>
                <a:ea typeface="微软雅黑" panose="020B0503020204020204" pitchFamily="34" charset="-122"/>
              </a:rPr>
              <a:t>）来计算梯度（</a:t>
            </a:r>
            <a:r>
              <a:rPr lang="en-US" altLang="zh-CN" b="0" i="0" dirty="0">
                <a:effectLst/>
                <a:latin typeface="微软雅黑" panose="020B0503020204020204" pitchFamily="34" charset="-122"/>
                <a:ea typeface="微软雅黑" panose="020B0503020204020204" pitchFamily="34" charset="-122"/>
              </a:rPr>
              <a:t>Gradients</a:t>
            </a:r>
            <a:r>
              <a:rPr lang="zh-CN" altLang="en-US" b="0" i="0" dirty="0">
                <a:effectLst/>
                <a:latin typeface="微软雅黑" panose="020B0503020204020204" pitchFamily="34" charset="-122"/>
                <a:ea typeface="微软雅黑" panose="020B0503020204020204" pitchFamily="34" charset="-122"/>
              </a:rPr>
              <a:t>）。因此，机器学习系统需要有一个通用的方法来</a:t>
            </a:r>
            <a:r>
              <a:rPr lang="zh-CN" altLang="en-US" b="1" i="0" dirty="0">
                <a:effectLst/>
                <a:latin typeface="微软雅黑" panose="020B0503020204020204" pitchFamily="34" charset="-122"/>
                <a:ea typeface="微软雅黑" panose="020B0503020204020204" pitchFamily="34" charset="-122"/>
              </a:rPr>
              <a:t>自动化</a:t>
            </a:r>
            <a:r>
              <a:rPr lang="zh-CN" altLang="en-US" b="0" i="0" dirty="0">
                <a:effectLst/>
                <a:latin typeface="微软雅黑" panose="020B0503020204020204" pitchFamily="34" charset="-122"/>
                <a:ea typeface="微软雅黑" panose="020B0503020204020204" pitchFamily="34" charset="-122"/>
              </a:rPr>
              <a:t>计算梯度（这一过程被称之为自动微分）。</a:t>
            </a:r>
          </a:p>
          <a:p>
            <a:pPr algn="l">
              <a:lnSpc>
                <a:spcPct val="120000"/>
              </a:lnSpc>
              <a:buFont typeface="Arial" panose="020B0604020202020204" pitchFamily="34" charset="0"/>
              <a:buChar char="•"/>
            </a:pPr>
            <a:r>
              <a:rPr lang="zh-CN" altLang="en-US" b="1" i="0" dirty="0">
                <a:effectLst/>
                <a:latin typeface="微软雅黑" panose="020B0503020204020204" pitchFamily="34" charset="-122"/>
                <a:ea typeface="微软雅黑" panose="020B0503020204020204" pitchFamily="34" charset="-122"/>
              </a:rPr>
              <a:t>支持数据管理和处理：</a:t>
            </a:r>
            <a:r>
              <a:rPr lang="zh-CN" altLang="en-US" b="0" i="0" dirty="0">
                <a:effectLst/>
                <a:latin typeface="微软雅黑" panose="020B0503020204020204" pitchFamily="34" charset="-122"/>
                <a:ea typeface="微软雅黑" panose="020B0503020204020204" pitchFamily="34" charset="-122"/>
              </a:rPr>
              <a:t> 机器学习的核心是数据。这些数据包括训练、评估、测试数据集和模型参数。因此，我们需要系统本身支持数据读取、存储和预处理（例如，数据增强和数据清洗）。</a:t>
            </a:r>
          </a:p>
          <a:p>
            <a:pPr algn="l">
              <a:lnSpc>
                <a:spcPct val="120000"/>
              </a:lnSpc>
              <a:buFont typeface="Arial" panose="020B0604020202020204" pitchFamily="34" charset="0"/>
              <a:buChar char="•"/>
            </a:pPr>
            <a:r>
              <a:rPr lang="zh-CN" altLang="en-US" b="1" i="0" dirty="0">
                <a:effectLst/>
                <a:latin typeface="微软雅黑" panose="020B0503020204020204" pitchFamily="34" charset="-122"/>
                <a:ea typeface="微软雅黑" panose="020B0503020204020204" pitchFamily="34" charset="-122"/>
              </a:rPr>
              <a:t>支持模型的训练和部署：</a:t>
            </a:r>
            <a:r>
              <a:rPr lang="zh-CN" altLang="en-US" b="0" i="0" dirty="0">
                <a:effectLst/>
                <a:latin typeface="微软雅黑" panose="020B0503020204020204" pitchFamily="34" charset="-122"/>
                <a:ea typeface="微软雅黑" panose="020B0503020204020204" pitchFamily="34" charset="-122"/>
              </a:rPr>
              <a:t> 为了让机器学习模型达到最佳的性能，人们需要使用优化方法（例如，</a:t>
            </a:r>
            <a:r>
              <a:rPr lang="en-US" altLang="zh-CN" b="0" i="0" dirty="0">
                <a:effectLst/>
                <a:latin typeface="微软雅黑" panose="020B0503020204020204" pitchFamily="34" charset="-122"/>
                <a:ea typeface="微软雅黑" panose="020B0503020204020204" pitchFamily="34" charset="-122"/>
              </a:rPr>
              <a:t>Mini-Batch SGD</a:t>
            </a:r>
            <a:r>
              <a:rPr lang="zh-CN" altLang="en-US" b="0" i="0" dirty="0">
                <a:effectLst/>
                <a:latin typeface="微软雅黑" panose="020B0503020204020204" pitchFamily="34" charset="-122"/>
                <a:ea typeface="微软雅黑" panose="020B0503020204020204" pitchFamily="34" charset="-122"/>
              </a:rPr>
              <a:t>）来通过多步迭代反复计算梯度（这一过程称之为训练）。训练完成后，系统需要将训练好的模型部署推理设备。</a:t>
            </a:r>
          </a:p>
          <a:p>
            <a:pPr algn="l">
              <a:lnSpc>
                <a:spcPct val="120000"/>
              </a:lnSpc>
              <a:buFont typeface="Arial" panose="020B0604020202020204" pitchFamily="34" charset="0"/>
              <a:buChar char="•"/>
            </a:pPr>
            <a:r>
              <a:rPr lang="zh-CN" altLang="en-US" b="1" i="0" dirty="0">
                <a:effectLst/>
                <a:latin typeface="微软雅黑" panose="020B0503020204020204" pitchFamily="34" charset="-122"/>
                <a:ea typeface="微软雅黑" panose="020B0503020204020204" pitchFamily="34" charset="-122"/>
              </a:rPr>
              <a:t>高效使用硬件加速器：</a:t>
            </a:r>
            <a:r>
              <a:rPr lang="zh-CN" altLang="en-US" b="0" i="0" dirty="0">
                <a:effectLst/>
                <a:latin typeface="微软雅黑" panose="020B0503020204020204" pitchFamily="34" charset="-122"/>
                <a:ea typeface="微软雅黑" panose="020B0503020204020204" pitchFamily="34" charset="-122"/>
              </a:rPr>
              <a:t> 神经网络的相关计算往往通过矩阵计算实现。这一类计算可以被硬件加速器（例如，通用图形处理器</a:t>
            </a:r>
            <a:r>
              <a:rPr lang="en-US" altLang="zh-CN" b="0" i="0" dirty="0">
                <a:effectLst/>
                <a:latin typeface="微软雅黑" panose="020B0503020204020204" pitchFamily="34" charset="-122"/>
                <a:ea typeface="微软雅黑" panose="020B0503020204020204" pitchFamily="34" charset="-122"/>
              </a:rPr>
              <a:t>-GPU</a:t>
            </a:r>
            <a:r>
              <a:rPr lang="zh-CN" altLang="en-US" b="0" i="0" dirty="0">
                <a:effectLst/>
                <a:latin typeface="微软雅黑" panose="020B0503020204020204" pitchFamily="34" charset="-122"/>
                <a:ea typeface="微软雅黑" panose="020B0503020204020204" pitchFamily="34" charset="-122"/>
              </a:rPr>
              <a:t>）加速。因此，机器学习系统需要高效利用多种硬件加速器。</a:t>
            </a:r>
          </a:p>
          <a:p>
            <a:pPr algn="l">
              <a:lnSpc>
                <a:spcPct val="120000"/>
              </a:lnSpc>
              <a:buFont typeface="Arial" panose="020B0604020202020204" pitchFamily="34" charset="0"/>
              <a:buChar char="•"/>
            </a:pPr>
            <a:r>
              <a:rPr lang="zh-CN" altLang="en-US" b="1" i="0" dirty="0">
                <a:effectLst/>
                <a:latin typeface="微软雅黑" panose="020B0503020204020204" pitchFamily="34" charset="-122"/>
                <a:ea typeface="微软雅黑" panose="020B0503020204020204" pitchFamily="34" charset="-122"/>
              </a:rPr>
              <a:t>分布式计算：</a:t>
            </a:r>
            <a:r>
              <a:rPr lang="zh-CN" altLang="en-US" b="0" i="0" dirty="0">
                <a:effectLst/>
                <a:latin typeface="微软雅黑" panose="020B0503020204020204" pitchFamily="34" charset="-122"/>
                <a:ea typeface="微软雅黑" panose="020B0503020204020204" pitchFamily="34" charset="-122"/>
              </a:rPr>
              <a:t> 随着训练数据量和神经网络参数量的上升，机器学习系统的内存用量远远超过了单个机器可以提供的内存。因此，机器学习框架需要天然具备分布式执行的能力。</a:t>
            </a:r>
          </a:p>
          <a:p>
            <a:pPr>
              <a:lnSpc>
                <a:spcPct val="120000"/>
              </a:lnSpc>
              <a:spcAft>
                <a:spcPts val="1800"/>
              </a:spcAft>
            </a:pPr>
            <a:r>
              <a:rPr lang="zh-CN" altLang="en-US" sz="2800" b="1" dirty="0">
                <a:latin typeface="微软雅黑" panose="020B0503020204020204" pitchFamily="34" charset="-122"/>
                <a:ea typeface="微软雅黑" panose="020B0503020204020204" pitchFamily="34" charset="-122"/>
              </a:rPr>
              <a:t>可解释性工具包等扩展组件：</a:t>
            </a:r>
            <a:r>
              <a:rPr lang="zh-CN" altLang="en-US" sz="2800" dirty="0">
                <a:latin typeface="微软雅黑" panose="020B0503020204020204" pitchFamily="34" charset="-122"/>
                <a:ea typeface="微软雅黑" panose="020B0503020204020204" pitchFamily="34" charset="-122"/>
              </a:rPr>
              <a:t>集成可解释</a:t>
            </a:r>
            <a:r>
              <a:rPr lang="en-US" altLang="zh-CN" sz="2800" dirty="0">
                <a:latin typeface="微软雅黑" panose="020B0503020204020204" pitchFamily="34" charset="-122"/>
                <a:ea typeface="微软雅黑" panose="020B0503020204020204" pitchFamily="34" charset="-122"/>
              </a:rPr>
              <a:t>AI</a:t>
            </a:r>
            <a:r>
              <a:rPr lang="zh-CN" altLang="en-US" sz="2800" dirty="0">
                <a:latin typeface="微软雅黑" panose="020B0503020204020204" pitchFamily="34" charset="-122"/>
                <a:ea typeface="微软雅黑" panose="020B0503020204020204" pitchFamily="34" charset="-122"/>
              </a:rPr>
              <a:t>工具包，为广大用户提供快速便捷的可解释实践。</a:t>
            </a:r>
          </a:p>
        </p:txBody>
      </p:sp>
    </p:spTree>
    <p:extLst>
      <p:ext uri="{BB962C8B-B14F-4D97-AF65-F5344CB8AC3E}">
        <p14:creationId xmlns:p14="http://schemas.microsoft.com/office/powerpoint/2010/main" val="3966429099"/>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908</TotalTime>
  <Words>14350</Words>
  <Application>Microsoft Office PowerPoint</Application>
  <PresentationFormat>全屏显示(4:3)</PresentationFormat>
  <Paragraphs>813</Paragraphs>
  <Slides>83</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83</vt:i4>
      </vt:variant>
    </vt:vector>
  </HeadingPairs>
  <TitlesOfParts>
    <vt:vector size="94" baseType="lpstr">
      <vt:lpstr>等线</vt:lpstr>
      <vt:lpstr>Microsoft YaHei</vt:lpstr>
      <vt:lpstr>Microsoft YaHei</vt:lpstr>
      <vt:lpstr>微软雅黑 Light</vt:lpstr>
      <vt:lpstr>Arial</vt:lpstr>
      <vt:lpstr>Arial Black</vt:lpstr>
      <vt:lpstr>Calibri</vt:lpstr>
      <vt:lpstr>Calibri Light</vt:lpstr>
      <vt:lpstr>Roboto</vt:lpstr>
      <vt:lpstr>Wingdings</vt:lpstr>
      <vt:lpstr>Office 主题​​</vt:lpstr>
      <vt:lpstr>智能软件综合研究 Comprehensive Research on Intelligent Software</vt:lpstr>
      <vt:lpstr>智能软件综合研究  第二讲 机器学习框架</vt:lpstr>
      <vt:lpstr>2.1 导论</vt:lpstr>
      <vt:lpstr>PowerPoint 演示文稿</vt:lpstr>
      <vt:lpstr>PowerPoint 演示文稿</vt:lpstr>
      <vt:lpstr>PowerPoint 演示文稿</vt:lpstr>
      <vt:lpstr>机器学习框架的出现</vt:lpstr>
      <vt:lpstr>机器学习框架和相关系统的能力比较</vt:lpstr>
      <vt:lpstr>PowerPoint 演示文稿</vt:lpstr>
      <vt:lpstr>PowerPoint 演示文稿</vt:lpstr>
      <vt:lpstr>PowerPoint 演示文稿</vt:lpstr>
      <vt:lpstr>PowerPoint 演示文稿</vt:lpstr>
      <vt:lpstr>2.2 编程接口</vt:lpstr>
      <vt:lpstr>机器学习系统编程模型的演进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2.3 计算图</vt:lpstr>
      <vt:lpstr>计算图的设计背景</vt:lpstr>
      <vt:lpstr>计算图的作用</vt:lpstr>
      <vt:lpstr>计算图的基本构成</vt:lpstr>
      <vt:lpstr>张量</vt:lpstr>
      <vt:lpstr>张量示例</vt:lpstr>
      <vt:lpstr>张量分类</vt:lpstr>
      <vt:lpstr>算子、张量操作</vt:lpstr>
      <vt:lpstr>算子——神经网络操作</vt:lpstr>
      <vt:lpstr>算子——数据流操作、控制流操作</vt:lpstr>
      <vt:lpstr>计算依赖</vt:lpstr>
      <vt:lpstr>循环依赖</vt:lpstr>
      <vt:lpstr>循环展开</vt:lpstr>
      <vt:lpstr>控制流</vt:lpstr>
      <vt:lpstr>控制流图内和图外方法的优缺点</vt:lpstr>
      <vt:lpstr>带if条件的矩阵乘法示例</vt:lpstr>
      <vt:lpstr>带循环的矩阵乘法示例</vt:lpstr>
      <vt:lpstr>基于链式法则计算梯度</vt:lpstr>
      <vt:lpstr>基于链式法则计算梯度</vt:lpstr>
      <vt:lpstr>基于链式法则计算梯度</vt:lpstr>
      <vt:lpstr>基于链式法则计算梯度</vt:lpstr>
      <vt:lpstr>计算图的生成</vt:lpstr>
      <vt:lpstr>静态生成</vt:lpstr>
      <vt:lpstr>静态生成过程示例</vt:lpstr>
      <vt:lpstr>静态生成的特点</vt:lpstr>
      <vt:lpstr>动态生成</vt:lpstr>
      <vt:lpstr>动态生成过程示例</vt:lpstr>
      <vt:lpstr>动态生成的特点</vt:lpstr>
      <vt:lpstr>静态生成在性能上的优势示例</vt:lpstr>
      <vt:lpstr>动态和静态生成的比较</vt:lpstr>
      <vt:lpstr>动态图与静态图的转换和融合</vt:lpstr>
      <vt:lpstr>基于源码转换流程</vt:lpstr>
      <vt:lpstr>动态图中的局部静态子图</vt:lpstr>
      <vt:lpstr>主流框架动态图转换静态图支持</vt:lpstr>
      <vt:lpstr>计算图的调度</vt:lpstr>
      <vt:lpstr>算子调度执行</vt:lpstr>
      <vt:lpstr>拓扑排序</vt:lpstr>
      <vt:lpstr>串行与并行</vt:lpstr>
      <vt:lpstr>并行场景</vt:lpstr>
      <vt:lpstr>数据载入同步与异步机制</vt:lpstr>
      <vt:lpstr>同步与异步机制对比</vt:lpstr>
      <vt:lpstr>异步机制与并行计算结合</vt:lpstr>
      <vt:lpstr>总结</vt:lpstr>
      <vt:lpstr>扩展阅读</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智能软件综合研究  第一节 概述</dc:title>
  <dc:creator>马 明泽</dc:creator>
  <cp:lastModifiedBy>明泽 马</cp:lastModifiedBy>
  <cp:revision>127</cp:revision>
  <dcterms:created xsi:type="dcterms:W3CDTF">2022-08-17T07:13:01Z</dcterms:created>
  <dcterms:modified xsi:type="dcterms:W3CDTF">2023-09-18T03:54:29Z</dcterms:modified>
</cp:coreProperties>
</file>